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2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9450F-6CEE-2163-A015-8B0D18C91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5FD5B-07F0-4A29-0761-DD0730272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9A25-BD02-A38B-1C20-9194519C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C9CF1-446D-9E51-010A-74589F16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5FDE3-5D72-9EF3-4F1E-177BF154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9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B8963-BE50-1FA4-F52C-B8576122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4A29F-90A5-C36F-C934-54E82B19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3447D-05F0-F199-3FD3-3AEEE300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F080A-74D3-1433-2944-3183C31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0BAD6-13A1-F4F3-125D-DE1DE49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FC8DB-CF35-C683-B776-297AFFB3A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88222-2B27-78F5-6D2B-53C1E87D4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8CC1F-7929-F65B-D17B-1D05AEDB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9D5DE-795D-4E4A-D490-28A7124B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6EFBF-04F6-E9AC-4F0D-31602D2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60C6-842E-D038-97EE-1AE55693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7E195-4D0B-0D7A-EBE2-44592F89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2B8C9-A131-F3E1-F347-864CB9E4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8CB80-276D-0FF0-0A83-DB81A7BA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14453-3A7F-421F-564D-302164F5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CFEF9-33E4-890E-CD17-ADE016BD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21872-E9C0-DA73-D68A-5492B03C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B7BDA-2AAB-DD58-DCA7-D671B1E7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11C86-78AD-4567-0C92-0E3C025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61B28-7B72-742C-76B7-BE7EFEA9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4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6177D-8BB3-0242-D4E2-F706BC1D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A9702-5333-5494-B444-512F6AFFF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4C1D-2781-43AA-D8AC-46EC8AEE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DA36B-A992-9842-7D08-DA74EF06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50E32-0FBB-E05C-4451-09A7E31C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99A31-3AF2-EFC7-8808-03E7EDC9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49339-07AF-0F3F-829D-EF21994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F160F-C325-4FB6-FC83-AAE25193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8F816-A5B5-38BA-AFA2-1012748D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D1ACC6-ABF5-33A3-53BF-BCC1F55CB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9E6762-AE84-07E9-B78C-01969C8F2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BEB47-683B-7277-B459-8891D13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7BD0EF-E0CE-709F-B9BF-D01E5067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A6796-6C46-CEAB-7C5B-760C91BF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7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B5088-E417-0BC4-72CC-8AEB1659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CDB33E-24C5-06E8-F66C-E6AC162A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AE30E-7BF3-D961-1A87-2F8CE7F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5642AD-E612-7FA9-8424-0646CC0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9D8D3-8C0F-635A-8592-1C0DE3DF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2E23D-1089-BFF7-F363-089D8AA1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17B8D-1A9C-56D1-D2E4-5DB01D50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B3A4-87CD-DAEA-F75F-FFA72DE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EA60F-ADF8-19EF-EB60-F55E3BDF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F4F14-209A-C5B1-204E-2330B8AB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C38B2-CE2E-C0BD-6869-45AD61E9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7B1AD-3A7B-8D61-1E99-D1F23BD3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0B836-F2F6-135C-9250-41B54DDD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9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B670-9C8D-D6A5-AFA7-368BFFE3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33729-AACB-6FB7-A0A1-7359C10D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6F9C6-3CB1-3B60-F8D0-D4119D1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91883-05DB-25D3-0D1D-263F54F8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F1DBE-7108-2192-CD1C-C13E450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796EC-059F-5F9D-1149-EF743A97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5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79622-BBCA-FD4D-F177-E80D0A2F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BCBF0-0045-0053-1CBD-306F9FEC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DFB19-EC23-B350-B597-7FE7E02B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F5B83-A2A7-4349-9329-1A3D104F7BC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86086-0D45-C1BF-CE88-7A9557F7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10407-1E9E-2904-B8BB-0DBAACC0B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65CAE-9B02-4545-8662-BC2B5E399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D555-E722-D865-5254-3AB8E2737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지브리뷰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스튜디오 </a:t>
            </a:r>
            <a:r>
              <a:rPr lang="ko-KR" altLang="en-US" dirty="0" err="1"/>
              <a:t>지브리</a:t>
            </a:r>
            <a:br>
              <a:rPr lang="en-US" altLang="ko-KR" dirty="0"/>
            </a:br>
            <a:r>
              <a:rPr lang="ko-KR" altLang="en-US" dirty="0"/>
              <a:t>리뷰모음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BB4D8-4FFD-C3A3-E5C1-E3D74BC35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202307054 </a:t>
            </a:r>
            <a:r>
              <a:rPr lang="ko-KR" altLang="en-US" dirty="0" err="1"/>
              <a:t>김은비</a:t>
            </a:r>
            <a:r>
              <a:rPr lang="en-US" altLang="ko-KR" dirty="0"/>
              <a:t>, 202307068 </a:t>
            </a:r>
            <a:r>
              <a:rPr lang="ko-KR" altLang="en-US" dirty="0" err="1"/>
              <a:t>박한별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4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3699-9C96-444F-9580-25EEEE1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94A6F-A106-FBFA-9C0E-D0DB6B25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지브리</a:t>
            </a:r>
            <a:r>
              <a:rPr lang="ko-KR" altLang="en-US" dirty="0"/>
              <a:t> 애니메이션 리뷰 게시판 사이트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이 프로젝트는 </a:t>
            </a:r>
            <a:r>
              <a:rPr lang="ko-KR" altLang="en-US" sz="2000" dirty="0" err="1"/>
              <a:t>지브리</a:t>
            </a:r>
            <a:r>
              <a:rPr lang="ko-KR" altLang="en-US" sz="2000" dirty="0"/>
              <a:t> 스튜디오에서 제작한 </a:t>
            </a:r>
            <a:r>
              <a:rPr lang="ko-KR" altLang="en-US" sz="2000" dirty="0">
                <a:solidFill>
                  <a:srgbClr val="FF0000"/>
                </a:solidFill>
              </a:rPr>
              <a:t>모든 애니메이션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극장 장편 애니메이션</a:t>
            </a:r>
            <a:r>
              <a:rPr lang="en-US" altLang="ko-KR" sz="2000" dirty="0">
                <a:solidFill>
                  <a:srgbClr val="FF0000"/>
                </a:solidFill>
              </a:rPr>
              <a:t>, TV </a:t>
            </a:r>
            <a:r>
              <a:rPr lang="ko-KR" altLang="en-US" sz="2000" dirty="0">
                <a:solidFill>
                  <a:srgbClr val="FF0000"/>
                </a:solidFill>
              </a:rPr>
              <a:t>애니메이션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단편 애니메이션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을 분류</a:t>
            </a:r>
            <a:r>
              <a:rPr lang="ko-KR" altLang="en-US" sz="2000" dirty="0"/>
              <a:t>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사용자들이 각 </a:t>
            </a:r>
            <a:r>
              <a:rPr lang="ko-KR" altLang="en-US" sz="2000" dirty="0">
                <a:solidFill>
                  <a:srgbClr val="FF0000"/>
                </a:solidFill>
              </a:rPr>
              <a:t>애니메이션에 대한 감상 및 리뷰</a:t>
            </a:r>
            <a:r>
              <a:rPr lang="ko-KR" altLang="en-US" sz="2000" dirty="0"/>
              <a:t>를 자유롭게 작성하고 공유할 수 있는 웹 게시판 프로젝트입니다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사용자는 로그인 기능을 통해 인증되며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후에는 애니메이션을 선택하여 </a:t>
            </a:r>
            <a:r>
              <a:rPr lang="ko-KR" altLang="en-US" sz="2000" dirty="0">
                <a:solidFill>
                  <a:srgbClr val="FF0000"/>
                </a:solidFill>
              </a:rPr>
              <a:t>리뷰를 작성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수정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삭제</a:t>
            </a:r>
            <a:r>
              <a:rPr lang="ko-KR" altLang="en-US" sz="2000" dirty="0"/>
              <a:t>할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4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507CD-0339-44CB-614C-6A4C2D4F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C528B-B27A-93F0-BEC9-09156C0D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로그인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애니메이션 관련 기능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리뷰 관련 기능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267117-7A4A-9D61-CCE9-DEB3B6E60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36771"/>
              </p:ext>
            </p:extLst>
          </p:nvPr>
        </p:nvGraphicFramePr>
        <p:xfrm>
          <a:off x="3674794" y="1825625"/>
          <a:ext cx="8128000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23987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1062045"/>
                    </a:ext>
                  </a:extLst>
                </a:gridCol>
              </a:tblGrid>
              <a:tr h="236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08127"/>
                  </a:ext>
                </a:extLst>
              </a:tr>
              <a:tr h="236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이름</a:t>
                      </a:r>
                      <a:r>
                        <a:rPr lang="en-US" altLang="ko-KR" sz="1400" dirty="0"/>
                        <a:t>, ID, </a:t>
                      </a:r>
                      <a:r>
                        <a:rPr lang="ko-KR" altLang="en-US" sz="1400" dirty="0"/>
                        <a:t>비밀번호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90254"/>
                  </a:ext>
                </a:extLst>
              </a:tr>
              <a:tr h="236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ID+</a:t>
                      </a:r>
                      <a:r>
                        <a:rPr lang="ko-KR" altLang="en-US" sz="1400" dirty="0"/>
                        <a:t>비밀번호로 인증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74578"/>
                  </a:ext>
                </a:extLst>
              </a:tr>
              <a:tr h="236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세션종료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6558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53DB807-C2BF-F4CA-1BAA-C08A057B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0059"/>
              </p:ext>
            </p:extLst>
          </p:nvPr>
        </p:nvGraphicFramePr>
        <p:xfrm>
          <a:off x="3674795" y="3409720"/>
          <a:ext cx="8127999" cy="9997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74286">
                  <a:extLst>
                    <a:ext uri="{9D8B030D-6E8A-4147-A177-3AD203B41FA5}">
                      <a16:colId xmlns:a16="http://schemas.microsoft.com/office/drawing/2014/main" val="3430689411"/>
                    </a:ext>
                  </a:extLst>
                </a:gridCol>
                <a:gridCol w="5253713">
                  <a:extLst>
                    <a:ext uri="{9D8B030D-6E8A-4147-A177-3AD203B41FA5}">
                      <a16:colId xmlns:a16="http://schemas.microsoft.com/office/drawing/2014/main" val="1551558558"/>
                    </a:ext>
                  </a:extLst>
                </a:gridCol>
              </a:tblGrid>
              <a:tr h="33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9766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 목록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애니메이션 조회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극장</a:t>
                      </a:r>
                      <a:r>
                        <a:rPr lang="en-US" altLang="ko-KR" sz="1400" dirty="0"/>
                        <a:t>, TV, </a:t>
                      </a:r>
                      <a:r>
                        <a:rPr lang="ko-KR" altLang="en-US" sz="1400" dirty="0"/>
                        <a:t>단편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24141"/>
                  </a:ext>
                </a:extLst>
              </a:tr>
              <a:tr h="3332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 상세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 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공개일 등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리뷰 목록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작성자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작성일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5507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4CE57B0-2ABD-1AB2-BED9-CF5A440C8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82099"/>
              </p:ext>
            </p:extLst>
          </p:nvPr>
        </p:nvGraphicFramePr>
        <p:xfrm>
          <a:off x="3674794" y="4632960"/>
          <a:ext cx="8128000" cy="1908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49574">
                  <a:extLst>
                    <a:ext uri="{9D8B030D-6E8A-4147-A177-3AD203B41FA5}">
                      <a16:colId xmlns:a16="http://schemas.microsoft.com/office/drawing/2014/main" val="1650840961"/>
                    </a:ext>
                  </a:extLst>
                </a:gridCol>
                <a:gridCol w="5278426">
                  <a:extLst>
                    <a:ext uri="{9D8B030D-6E8A-4147-A177-3AD203B41FA5}">
                      <a16:colId xmlns:a16="http://schemas.microsoft.com/office/drawing/2014/main" val="2080913057"/>
                    </a:ext>
                  </a:extLst>
                </a:gridCol>
              </a:tblGrid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64882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리뷰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 선택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제목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내용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4202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리뷰 상세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내용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작성자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작성일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06771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리뷰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본인이 작성한 리뷰만 수정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41663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리뷰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본인이 작성한 리뷰만 삭제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89476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행 삭제가 왜 없지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;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3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2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521E-7392-684D-9B11-7F39605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97" y="232142"/>
            <a:ext cx="1472514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B0B15-C421-BC52-4337-EEB1D1F3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646360"/>
            <a:ext cx="1843216" cy="48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제 </a:t>
            </a:r>
            <a:r>
              <a:rPr lang="en-US" altLang="ko-KR" sz="1800" dirty="0"/>
              <a:t>1</a:t>
            </a:r>
            <a:r>
              <a:rPr lang="ko-KR" altLang="en-US" sz="1800" dirty="0"/>
              <a:t>정규화</a:t>
            </a:r>
            <a:r>
              <a:rPr lang="en-US" altLang="ko-KR" sz="1800" dirty="0"/>
              <a:t>(1NF)</a:t>
            </a:r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750EEF-3F78-B53F-2102-E3831182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0" y="1933232"/>
            <a:ext cx="2829320" cy="4153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1CC2CB-22CB-7C82-28C4-314F6AEA15AC}"/>
              </a:ext>
            </a:extLst>
          </p:cNvPr>
          <p:cNvSpPr txBox="1"/>
          <p:nvPr/>
        </p:nvSpPr>
        <p:spPr>
          <a:xfrm>
            <a:off x="603610" y="6175367"/>
            <a:ext cx="2684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중복 제거</a:t>
            </a:r>
            <a:r>
              <a:rPr lang="en-US" altLang="ko-KR" sz="1400" dirty="0"/>
              <a:t>, </a:t>
            </a:r>
            <a:r>
              <a:rPr lang="ko-KR" altLang="en-US" sz="1400" dirty="0"/>
              <a:t>복합키 사용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BC501FF-3057-D10F-544A-1421946AAEB1}"/>
              </a:ext>
            </a:extLst>
          </p:cNvPr>
          <p:cNvSpPr txBox="1">
            <a:spLocks/>
          </p:cNvSpPr>
          <p:nvPr/>
        </p:nvSpPr>
        <p:spPr>
          <a:xfrm>
            <a:off x="4475205" y="451186"/>
            <a:ext cx="2024449" cy="48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 </a:t>
            </a:r>
            <a:r>
              <a:rPr lang="en-US" altLang="ko-KR" sz="1800" dirty="0"/>
              <a:t>2</a:t>
            </a:r>
            <a:r>
              <a:rPr lang="ko-KR" altLang="en-US" sz="1800" dirty="0"/>
              <a:t>정규화</a:t>
            </a:r>
            <a:r>
              <a:rPr lang="en-US" altLang="ko-KR" sz="1800" dirty="0"/>
              <a:t>(2NF)</a:t>
            </a:r>
            <a:endParaRPr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7ED9B-F23C-E3ED-4FBD-756A7FD73DD4}"/>
              </a:ext>
            </a:extLst>
          </p:cNvPr>
          <p:cNvSpPr txBox="1"/>
          <p:nvPr/>
        </p:nvSpPr>
        <p:spPr>
          <a:xfrm>
            <a:off x="4303556" y="3266996"/>
            <a:ext cx="2684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부분 함수 종속 제거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8C98B6-CAD1-61CC-C35F-98CE61F2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56" y="761493"/>
            <a:ext cx="6963747" cy="234347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28A7677-D686-AAB2-9E7D-A2A39EDFDCEA}"/>
              </a:ext>
            </a:extLst>
          </p:cNvPr>
          <p:cNvSpPr txBox="1">
            <a:spLocks/>
          </p:cNvSpPr>
          <p:nvPr/>
        </p:nvSpPr>
        <p:spPr>
          <a:xfrm>
            <a:off x="3985662" y="3912567"/>
            <a:ext cx="4639353" cy="48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 </a:t>
            </a:r>
            <a:r>
              <a:rPr lang="en-US" altLang="ko-KR" sz="1800" dirty="0"/>
              <a:t>3</a:t>
            </a:r>
            <a:r>
              <a:rPr lang="ko-KR" altLang="en-US" sz="1800" dirty="0"/>
              <a:t>정규화</a:t>
            </a:r>
            <a:r>
              <a:rPr lang="en-US" altLang="ko-KR" sz="1800" dirty="0"/>
              <a:t>(3NF) : BCNF</a:t>
            </a:r>
            <a:r>
              <a:rPr lang="ko-KR" altLang="en-US" sz="1800" dirty="0"/>
              <a:t>까지 만족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86B099-35CA-8BC4-6590-66E974C62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663" y="4193890"/>
            <a:ext cx="7878274" cy="19814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B17996-C3B4-D7E8-FFFD-3447FBBB535E}"/>
              </a:ext>
            </a:extLst>
          </p:cNvPr>
          <p:cNvSpPr txBox="1"/>
          <p:nvPr/>
        </p:nvSpPr>
        <p:spPr>
          <a:xfrm>
            <a:off x="3815149" y="6252925"/>
            <a:ext cx="3759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이행함수 종속 제거 </a:t>
            </a:r>
            <a:r>
              <a:rPr lang="en-US" altLang="ko-KR" sz="1400" dirty="0"/>
              <a:t>+ </a:t>
            </a:r>
            <a:r>
              <a:rPr lang="ko-KR" altLang="en-US" sz="1400" dirty="0"/>
              <a:t>모든 결정자는 </a:t>
            </a:r>
            <a:r>
              <a:rPr lang="ko-KR" altLang="en-US" sz="1400" dirty="0" err="1"/>
              <a:t>후보키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4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59652-A491-9614-EC73-CE83D6D2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987"/>
            <a:ext cx="10515600" cy="1325563"/>
          </a:xfrm>
        </p:spPr>
        <p:txBody>
          <a:bodyPr/>
          <a:lstStyle/>
          <a:p>
            <a:r>
              <a:rPr lang="ko-KR" altLang="en-US" dirty="0"/>
              <a:t>자바 파일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868F21-32CD-5487-B234-59273AA9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6" y="778844"/>
            <a:ext cx="3068844" cy="5920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EB547-A4F4-42B2-C0AD-D9164196D13B}"/>
              </a:ext>
            </a:extLst>
          </p:cNvPr>
          <p:cNvSpPr txBox="1"/>
          <p:nvPr/>
        </p:nvSpPr>
        <p:spPr>
          <a:xfrm>
            <a:off x="3172063" y="1490241"/>
            <a:ext cx="569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config/</a:t>
            </a:r>
            <a:r>
              <a:rPr lang="en-US" altLang="ko-KR" sz="1400" dirty="0" err="1">
                <a:solidFill>
                  <a:srgbClr val="C00000"/>
                </a:solidFill>
              </a:rPr>
              <a:t>DataInitilizer</a:t>
            </a:r>
            <a:r>
              <a:rPr lang="en-US" altLang="ko-KR" sz="1400" dirty="0">
                <a:solidFill>
                  <a:srgbClr val="C00000"/>
                </a:solidFill>
              </a:rPr>
              <a:t>: </a:t>
            </a:r>
            <a:r>
              <a:rPr lang="ko-KR" altLang="en-US" sz="1400" dirty="0">
                <a:solidFill>
                  <a:srgbClr val="C00000"/>
                </a:solidFill>
              </a:rPr>
              <a:t>초기 데이터</a:t>
            </a:r>
            <a:r>
              <a:rPr lang="en-US" altLang="ko-KR" sz="1400" dirty="0">
                <a:solidFill>
                  <a:srgbClr val="C00000"/>
                </a:solidFill>
              </a:rPr>
              <a:t>(</a:t>
            </a:r>
            <a:r>
              <a:rPr lang="ko-KR" altLang="en-US" sz="1400" dirty="0">
                <a:solidFill>
                  <a:srgbClr val="C00000"/>
                </a:solidFill>
              </a:rPr>
              <a:t>애니메이션</a:t>
            </a:r>
            <a:r>
              <a:rPr lang="en-US" altLang="ko-KR" sz="1400" dirty="0">
                <a:solidFill>
                  <a:srgbClr val="C00000"/>
                </a:solidFill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</a:rPr>
              <a:t>카테고리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등</a:t>
            </a:r>
            <a:r>
              <a:rPr lang="en-US" altLang="ko-KR" sz="1400" dirty="0">
                <a:solidFill>
                  <a:srgbClr val="C00000"/>
                </a:solidFill>
              </a:rPr>
              <a:t>)DB</a:t>
            </a:r>
            <a:r>
              <a:rPr lang="ko-KR" altLang="en-US" sz="1400" dirty="0">
                <a:solidFill>
                  <a:srgbClr val="C00000"/>
                </a:solidFill>
              </a:rPr>
              <a:t>에 삽입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958EF-83E3-D7EE-CD47-70CD43BFBBF2}"/>
              </a:ext>
            </a:extLst>
          </p:cNvPr>
          <p:cNvSpPr txBox="1"/>
          <p:nvPr/>
        </p:nvSpPr>
        <p:spPr>
          <a:xfrm>
            <a:off x="3217982" y="1942605"/>
            <a:ext cx="5561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Controller : URL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요청 받아서 적절한 페이지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(view)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와 데이터 반환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HomeController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메인 페이지 처리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ReviewController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리뷰 조회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작성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삭제 처리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UserController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회원가입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로그인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로그아웃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마이페이지 요청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871E9-87A9-B402-7BB0-9FFE0064D2D8}"/>
              </a:ext>
            </a:extLst>
          </p:cNvPr>
          <p:cNvSpPr txBox="1"/>
          <p:nvPr/>
        </p:nvSpPr>
        <p:spPr>
          <a:xfrm>
            <a:off x="3247496" y="2896712"/>
            <a:ext cx="71570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domain: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엔티티 클래스 표현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(DB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테이블 매핑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/Animation: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animationId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title, director, description,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releaseDate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category,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animationId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/Category: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categoryId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categoryName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/Review: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reviewId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animation, user, title, content,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reviewDate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/User: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userId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username, </a:t>
            </a:r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loginId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, password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53C0A-D090-0DB9-5AC6-045574C3AECE}"/>
              </a:ext>
            </a:extLst>
          </p:cNvPr>
          <p:cNvSpPr txBox="1"/>
          <p:nvPr/>
        </p:nvSpPr>
        <p:spPr>
          <a:xfrm>
            <a:off x="3263900" y="4094843"/>
            <a:ext cx="43928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repository: JPA </a:t>
            </a:r>
            <a:r>
              <a:rPr lang="ko-KR" altLang="en-US" sz="1400" dirty="0">
                <a:solidFill>
                  <a:srgbClr val="0070C0"/>
                </a:solidFill>
              </a:rPr>
              <a:t>인터페이스로 </a:t>
            </a:r>
            <a:r>
              <a:rPr lang="en-US" altLang="ko-KR" sz="1400" dirty="0">
                <a:solidFill>
                  <a:srgbClr val="0070C0"/>
                </a:solidFill>
              </a:rPr>
              <a:t>DB </a:t>
            </a:r>
            <a:r>
              <a:rPr lang="ko-KR" altLang="en-US" sz="1400" dirty="0">
                <a:solidFill>
                  <a:srgbClr val="0070C0"/>
                </a:solidFill>
              </a:rPr>
              <a:t>접근 담당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AnimationRepository</a:t>
            </a:r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애니메이션 데이터 조회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CategoryRepository</a:t>
            </a:r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카테고리 데이터 조회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ReviewRepository</a:t>
            </a:r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리뷰 조회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카테고리별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사용자별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UserRepository</a:t>
            </a:r>
            <a:r>
              <a:rPr lang="en-US" altLang="ko-KR" sz="1400" dirty="0">
                <a:solidFill>
                  <a:srgbClr val="0070C0"/>
                </a:solidFill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사용자 정보 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DBF85-E9DB-FAAF-9D0F-ECE2933C087C}"/>
              </a:ext>
            </a:extLst>
          </p:cNvPr>
          <p:cNvSpPr txBox="1"/>
          <p:nvPr/>
        </p:nvSpPr>
        <p:spPr>
          <a:xfrm>
            <a:off x="3335289" y="5286179"/>
            <a:ext cx="5242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service: </a:t>
            </a:r>
            <a:r>
              <a:rPr lang="ko-KR" altLang="en-US" sz="1400" dirty="0">
                <a:solidFill>
                  <a:srgbClr val="002060"/>
                </a:solidFill>
              </a:rPr>
              <a:t>비즈니스 로직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여러 </a:t>
            </a:r>
            <a:r>
              <a:rPr lang="en-US" altLang="ko-KR" sz="1400" dirty="0">
                <a:solidFill>
                  <a:srgbClr val="002060"/>
                </a:solidFill>
              </a:rPr>
              <a:t>repository </a:t>
            </a:r>
            <a:r>
              <a:rPr lang="ko-KR" altLang="en-US" sz="1400" dirty="0">
                <a:solidFill>
                  <a:srgbClr val="002060"/>
                </a:solidFill>
              </a:rPr>
              <a:t>조합 사용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데이터 검증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en-US" altLang="ko-KR" sz="1400" dirty="0" err="1">
                <a:solidFill>
                  <a:srgbClr val="002060"/>
                </a:solidFill>
              </a:rPr>
              <a:t>AnimationService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</a:rPr>
              <a:t>애니메이션 관련 비즈니스 로직 처리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en-US" altLang="ko-KR" sz="1400" dirty="0" err="1">
                <a:solidFill>
                  <a:srgbClr val="002060"/>
                </a:solidFill>
              </a:rPr>
              <a:t>ReviewService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</a:rPr>
              <a:t>리뷰 관련 로직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작성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조회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수정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삭제</a:t>
            </a:r>
            <a:r>
              <a:rPr lang="en-US" altLang="ko-KR" sz="1400" dirty="0">
                <a:solidFill>
                  <a:srgbClr val="002060"/>
                </a:solidFill>
              </a:rPr>
              <a:t>) 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/</a:t>
            </a:r>
            <a:r>
              <a:rPr lang="en-US" altLang="ko-KR" sz="1400" dirty="0" err="1">
                <a:solidFill>
                  <a:srgbClr val="002060"/>
                </a:solidFill>
              </a:rPr>
              <a:t>UserService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</a:rPr>
              <a:t>회원가입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로그인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C295A-6359-0766-E1DF-E3ADC4751653}"/>
              </a:ext>
            </a:extLst>
          </p:cNvPr>
          <p:cNvSpPr txBox="1"/>
          <p:nvPr/>
        </p:nvSpPr>
        <p:spPr>
          <a:xfrm>
            <a:off x="3335289" y="6262071"/>
            <a:ext cx="456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util/</a:t>
            </a:r>
            <a:r>
              <a:rPr lang="en-US" altLang="ko-KR" sz="1400" dirty="0" err="1">
                <a:solidFill>
                  <a:srgbClr val="7030A0"/>
                </a:solidFill>
              </a:rPr>
              <a:t>ImageUtil</a:t>
            </a:r>
            <a:r>
              <a:rPr lang="en-US" altLang="ko-KR" sz="1400" dirty="0">
                <a:solidFill>
                  <a:srgbClr val="7030A0"/>
                </a:solidFill>
              </a:rPr>
              <a:t>: </a:t>
            </a:r>
            <a:r>
              <a:rPr lang="ko-KR" altLang="en-US" sz="1400" dirty="0">
                <a:solidFill>
                  <a:srgbClr val="7030A0"/>
                </a:solidFill>
              </a:rPr>
              <a:t>이미지파일과</a:t>
            </a:r>
            <a:r>
              <a:rPr lang="en-US" altLang="ko-KR" sz="1400" dirty="0">
                <a:solidFill>
                  <a:srgbClr val="7030A0"/>
                </a:solidFill>
              </a:rPr>
              <a:t>(</a:t>
            </a:r>
            <a:r>
              <a:rPr lang="ko-KR" altLang="en-US" sz="1400" dirty="0">
                <a:solidFill>
                  <a:srgbClr val="7030A0"/>
                </a:solidFill>
              </a:rPr>
              <a:t>애니포스터</a:t>
            </a:r>
            <a:r>
              <a:rPr lang="en-US" altLang="ko-KR" sz="1400" dirty="0">
                <a:solidFill>
                  <a:srgbClr val="7030A0"/>
                </a:solidFill>
              </a:rPr>
              <a:t>)</a:t>
            </a:r>
            <a:r>
              <a:rPr lang="ko-KR" altLang="en-US" sz="1400" dirty="0">
                <a:solidFill>
                  <a:srgbClr val="7030A0"/>
                </a:solidFill>
              </a:rPr>
              <a:t>와 제목 매핑</a:t>
            </a:r>
            <a:r>
              <a:rPr lang="en-US" altLang="ko-KR" sz="1400" dirty="0">
                <a:solidFill>
                  <a:srgbClr val="7030A0"/>
                </a:solidFill>
              </a:rPr>
              <a:t> 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559B3-9FC5-0CB6-2C32-BF8A9ED7C8BD}"/>
              </a:ext>
            </a:extLst>
          </p:cNvPr>
          <p:cNvSpPr txBox="1"/>
          <p:nvPr/>
        </p:nvSpPr>
        <p:spPr>
          <a:xfrm>
            <a:off x="3458956" y="10312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파일별 역할</a:t>
            </a:r>
          </a:p>
        </p:txBody>
      </p:sp>
    </p:spTree>
    <p:extLst>
      <p:ext uri="{BB962C8B-B14F-4D97-AF65-F5344CB8AC3E}">
        <p14:creationId xmlns:p14="http://schemas.microsoft.com/office/powerpoint/2010/main" val="63468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93BE6-E72A-D995-B801-3838FB99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00B78-4518-AF3A-437D-D16B301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" y="97796"/>
            <a:ext cx="10515600" cy="1325563"/>
          </a:xfrm>
        </p:spPr>
        <p:txBody>
          <a:bodyPr/>
          <a:lstStyle/>
          <a:p>
            <a:r>
              <a:rPr lang="ko-KR" altLang="en-US" dirty="0"/>
              <a:t>리소스 파일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1DCBC-C0C0-942E-411E-3D2444E608AE}"/>
              </a:ext>
            </a:extLst>
          </p:cNvPr>
          <p:cNvSpPr txBox="1"/>
          <p:nvPr/>
        </p:nvSpPr>
        <p:spPr>
          <a:xfrm>
            <a:off x="3247496" y="2149182"/>
            <a:ext cx="463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static</a:t>
            </a:r>
            <a:r>
              <a:rPr lang="en-US" altLang="ko-KR" sz="1400" dirty="0">
                <a:solidFill>
                  <a:srgbClr val="C00000"/>
                </a:solidFill>
              </a:rPr>
              <a:t>/images: </a:t>
            </a:r>
            <a:r>
              <a:rPr lang="ko-KR" altLang="en-US" sz="1400" dirty="0">
                <a:solidFill>
                  <a:srgbClr val="C00000"/>
                </a:solidFill>
              </a:rPr>
              <a:t>이미지파일</a:t>
            </a:r>
            <a:r>
              <a:rPr lang="en-US" altLang="ko-KR" sz="1400" dirty="0">
                <a:solidFill>
                  <a:srgbClr val="C00000"/>
                </a:solidFill>
              </a:rPr>
              <a:t>(</a:t>
            </a:r>
            <a:r>
              <a:rPr lang="ko-KR" altLang="en-US" sz="1400" dirty="0">
                <a:solidFill>
                  <a:srgbClr val="C00000"/>
                </a:solidFill>
              </a:rPr>
              <a:t>애니포스터</a:t>
            </a:r>
            <a:r>
              <a:rPr lang="en-US" altLang="ko-KR" sz="1400" dirty="0">
                <a:solidFill>
                  <a:srgbClr val="C00000"/>
                </a:solidFill>
              </a:rPr>
              <a:t>, hover</a:t>
            </a:r>
            <a:r>
              <a:rPr lang="ko-KR" altLang="en-US" sz="1400" dirty="0">
                <a:solidFill>
                  <a:srgbClr val="C00000"/>
                </a:solidFill>
              </a:rPr>
              <a:t>용 포스터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A4039-0E42-E054-5DDB-45C063AB31FF}"/>
              </a:ext>
            </a:extLst>
          </p:cNvPr>
          <p:cNvSpPr txBox="1"/>
          <p:nvPr/>
        </p:nvSpPr>
        <p:spPr>
          <a:xfrm>
            <a:off x="3247496" y="2543450"/>
            <a:ext cx="1124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Templates/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D6F9A-C2AE-66FC-A3F6-F75DA511F356}"/>
              </a:ext>
            </a:extLst>
          </p:cNvPr>
          <p:cNvSpPr txBox="1"/>
          <p:nvPr/>
        </p:nvSpPr>
        <p:spPr>
          <a:xfrm>
            <a:off x="3247496" y="2896712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animation/detail: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애니 상세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79945-69B8-7A3C-923F-9C883E00AF8F}"/>
              </a:ext>
            </a:extLst>
          </p:cNvPr>
          <p:cNvSpPr txBox="1"/>
          <p:nvPr/>
        </p:nvSpPr>
        <p:spPr>
          <a:xfrm>
            <a:off x="3247496" y="3348688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review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/detail: </a:t>
            </a:r>
            <a:r>
              <a:rPr lang="ko-KR" altLang="en-US" sz="1400" dirty="0">
                <a:solidFill>
                  <a:srgbClr val="0070C0"/>
                </a:solidFill>
              </a:rPr>
              <a:t>리뷰 상세 페이지</a:t>
            </a:r>
            <a:r>
              <a:rPr lang="en-US" altLang="ko-KR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>
                <a:solidFill>
                  <a:srgbClr val="0070C0"/>
                </a:solidFill>
              </a:rPr>
              <a:t>작성자일 경우 수정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ko-KR" altLang="en-US" sz="1400" dirty="0">
                <a:solidFill>
                  <a:srgbClr val="0070C0"/>
                </a:solidFill>
              </a:rPr>
              <a:t>삭제 버튼 표시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/edit: </a:t>
            </a:r>
            <a:r>
              <a:rPr lang="ko-KR" altLang="en-US" sz="1400" dirty="0">
                <a:solidFill>
                  <a:srgbClr val="0070C0"/>
                </a:solidFill>
              </a:rPr>
              <a:t>리뷰 수정 페이지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/write: </a:t>
            </a:r>
            <a:r>
              <a:rPr lang="ko-KR" altLang="en-US" sz="1400" dirty="0">
                <a:solidFill>
                  <a:srgbClr val="0070C0"/>
                </a:solidFill>
              </a:rPr>
              <a:t>리뷰 작성 페이지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3DAB1-8FEE-C696-A3CB-58EA3419F87E}"/>
              </a:ext>
            </a:extLst>
          </p:cNvPr>
          <p:cNvSpPr txBox="1"/>
          <p:nvPr/>
        </p:nvSpPr>
        <p:spPr>
          <a:xfrm>
            <a:off x="3263900" y="4364653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index: </a:t>
            </a:r>
            <a:r>
              <a:rPr lang="ko-KR" altLang="en-US" sz="1400" dirty="0">
                <a:solidFill>
                  <a:srgbClr val="002060"/>
                </a:solidFill>
              </a:rPr>
              <a:t>애니 목록 페이지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>
                <a:solidFill>
                  <a:srgbClr val="002060"/>
                </a:solidFill>
              </a:rPr>
              <a:t>카테고리별 필터링 기능</a:t>
            </a:r>
            <a:r>
              <a:rPr lang="en-US" altLang="ko-KR" sz="14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002060"/>
                </a:solidFill>
              </a:rPr>
              <a:t>Login: </a:t>
            </a:r>
            <a:r>
              <a:rPr lang="ko-KR" altLang="en-US" sz="1400" dirty="0">
                <a:solidFill>
                  <a:srgbClr val="002060"/>
                </a:solidFill>
              </a:rPr>
              <a:t>로그인 페이지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 err="1">
                <a:solidFill>
                  <a:srgbClr val="002060"/>
                </a:solidFill>
              </a:rPr>
              <a:t>mypage</a:t>
            </a:r>
            <a:r>
              <a:rPr lang="en-US" altLang="ko-KR" sz="1400" dirty="0">
                <a:solidFill>
                  <a:srgbClr val="002060"/>
                </a:solidFill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</a:rPr>
              <a:t>마이페이지</a:t>
            </a:r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400" dirty="0">
                <a:solidFill>
                  <a:srgbClr val="002060"/>
                </a:solidFill>
              </a:rPr>
              <a:t>signup: </a:t>
            </a:r>
            <a:r>
              <a:rPr lang="ko-KR" altLang="en-US" sz="1400" dirty="0">
                <a:solidFill>
                  <a:srgbClr val="002060"/>
                </a:solidFill>
              </a:rPr>
              <a:t>회원가입페이지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D3DB3-246A-1BF6-9967-61CBFBF9D3EA}"/>
              </a:ext>
            </a:extLst>
          </p:cNvPr>
          <p:cNvSpPr txBox="1"/>
          <p:nvPr/>
        </p:nvSpPr>
        <p:spPr>
          <a:xfrm>
            <a:off x="3263900" y="16259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파일별 역할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FC57F-AAAF-7D45-609B-E53FCCF3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7" y="1430920"/>
            <a:ext cx="3141943" cy="39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2E11E936D31D4FBBD2718D941317B8" ma:contentTypeVersion="10" ma:contentTypeDescription="새 문서를 만듭니다." ma:contentTypeScope="" ma:versionID="dcd86db1d4eaf9d7fc3c7fbd225be353">
  <xsd:schema xmlns:xsd="http://www.w3.org/2001/XMLSchema" xmlns:xs="http://www.w3.org/2001/XMLSchema" xmlns:p="http://schemas.microsoft.com/office/2006/metadata/properties" xmlns:ns3="8a654d13-ad2b-4c45-ab5c-0fbd686c5ee4" targetNamespace="http://schemas.microsoft.com/office/2006/metadata/properties" ma:root="true" ma:fieldsID="c144ff4ecaf2d5e4a0ac19cc9a138f68" ns3:_="">
    <xsd:import namespace="8a654d13-ad2b-4c45-ab5c-0fbd686c5e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54d13-ad2b-4c45-ab5c-0fbd686c5e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654d13-ad2b-4c45-ab5c-0fbd686c5e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C191B-A5A3-4D7C-A50C-47DE1EAE8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654d13-ad2b-4c45-ab5c-0fbd686c5e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B74299-9064-4A96-94DF-4EE8BA157C30}">
  <ds:schemaRefs>
    <ds:schemaRef ds:uri="http://schemas.microsoft.com/office/2006/metadata/properties"/>
    <ds:schemaRef ds:uri="http://schemas.microsoft.com/office/2006/documentManagement/types"/>
    <ds:schemaRef ds:uri="8a654d13-ad2b-4c45-ab5c-0fbd686c5ee4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7051DC-3AD2-4FD1-922F-792C524294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505</Words>
  <Application>Microsoft Office PowerPoint</Application>
  <PresentationFormat>와이드스크린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&lt;지브리뷰&gt; 스튜디오 지브리 리뷰모음 사이트</vt:lpstr>
      <vt:lpstr>프로젝트 개요</vt:lpstr>
      <vt:lpstr>기능 목록</vt:lpstr>
      <vt:lpstr>ERD</vt:lpstr>
      <vt:lpstr>자바 파일 구조</vt:lpstr>
      <vt:lpstr>리소스 파일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박한별</dc:creator>
  <cp:lastModifiedBy>Hanbyeol Park</cp:lastModifiedBy>
  <cp:revision>15</cp:revision>
  <dcterms:created xsi:type="dcterms:W3CDTF">2025-05-25T05:43:47Z</dcterms:created>
  <dcterms:modified xsi:type="dcterms:W3CDTF">2025-06-14T15:51:00Z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0x0101003D2E11E936D31D4FBBD2718D941317B8</vt:lpwstr>
  </property>
</Properties>
</file>