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76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7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1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83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10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0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12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396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7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0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9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3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7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78D5-6849-4F15-9864-25ADDCF8E900}" type="datetimeFigureOut">
              <a:rPr lang="hu-HU" smtClean="0"/>
              <a:t>2022. 03. 09.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EED1-1AB5-4616-B951-C32D57055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Hűbériség és  feudalizmus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közhatalom magánkézbe vétele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immunitas</a:t>
            </a:r>
            <a:r>
              <a:rPr lang="hu-HU" dirty="0" smtClean="0"/>
              <a:t> – </a:t>
            </a:r>
            <a:r>
              <a:rPr lang="hu-HU" dirty="0" err="1" smtClean="0"/>
              <a:t>bannum</a:t>
            </a:r>
            <a:r>
              <a:rPr lang="hu-HU" dirty="0" smtClean="0"/>
              <a:t> (</a:t>
            </a:r>
            <a:r>
              <a:rPr lang="hu-HU" dirty="0" err="1" smtClean="0"/>
              <a:t>honor-</a:t>
            </a:r>
            <a:r>
              <a:rPr lang="hu-HU" dirty="0" smtClean="0"/>
              <a:t> pl. grófi hivatal)</a:t>
            </a:r>
          </a:p>
          <a:p>
            <a:pPr marL="0" indent="0" algn="ctr">
              <a:buNone/>
            </a:pPr>
            <a:r>
              <a:rPr lang="hu-HU" b="1" dirty="0" err="1"/>
              <a:t>v</a:t>
            </a:r>
            <a:r>
              <a:rPr lang="hu-HU" b="1" dirty="0" err="1" smtClean="0"/>
              <a:t>assus</a:t>
            </a:r>
            <a:r>
              <a:rPr lang="hu-HU" b="1" dirty="0" smtClean="0"/>
              <a:t> és gróf</a:t>
            </a:r>
            <a:r>
              <a:rPr lang="hu-HU" dirty="0" smtClean="0"/>
              <a:t> </a:t>
            </a:r>
          </a:p>
          <a:p>
            <a:pPr marL="0" indent="0" algn="ctr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      </a:t>
            </a:r>
            <a:r>
              <a:rPr lang="hu-HU" b="1" dirty="0" smtClean="0">
                <a:solidFill>
                  <a:srgbClr val="0070C0"/>
                </a:solidFill>
              </a:rPr>
              <a:t>beneficium</a:t>
            </a:r>
            <a:r>
              <a:rPr lang="hu-HU" dirty="0" smtClean="0"/>
              <a:t> (pl. rög föld) 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honor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(zászló)</a:t>
            </a:r>
          </a:p>
          <a:p>
            <a:pPr marL="0" indent="0" algn="ctr">
              <a:buNone/>
            </a:pPr>
            <a:r>
              <a:rPr lang="hu-HU" dirty="0" err="1"/>
              <a:t>a</a:t>
            </a:r>
            <a:r>
              <a:rPr lang="hu-HU" dirty="0" err="1" smtClean="0"/>
              <a:t>lgrófok</a:t>
            </a:r>
            <a:r>
              <a:rPr lang="hu-HU" dirty="0" smtClean="0"/>
              <a:t> ugyanígy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0070C0"/>
                </a:solidFill>
              </a:rPr>
              <a:t>m</a:t>
            </a:r>
            <a:r>
              <a:rPr lang="hu-HU" b="1" dirty="0" smtClean="0">
                <a:solidFill>
                  <a:srgbClr val="0070C0"/>
                </a:solidFill>
              </a:rPr>
              <a:t>agánjogi </a:t>
            </a:r>
            <a:r>
              <a:rPr lang="hu-HU" b="1" dirty="0" smtClean="0">
                <a:solidFill>
                  <a:srgbClr val="00B050"/>
                </a:solidFill>
              </a:rPr>
              <a:t>és </a:t>
            </a:r>
            <a:r>
              <a:rPr lang="hu-HU" b="1" dirty="0" smtClean="0">
                <a:solidFill>
                  <a:srgbClr val="FF0000"/>
                </a:solidFill>
              </a:rPr>
              <a:t>közjogi viszony</a:t>
            </a:r>
          </a:p>
          <a:p>
            <a:pPr marL="0" indent="0" algn="ctr">
              <a:buNone/>
            </a:pPr>
            <a:r>
              <a:rPr lang="hu-HU" b="1" dirty="0" smtClean="0"/>
              <a:t>Jámbor Lajostól</a:t>
            </a:r>
            <a:r>
              <a:rPr lang="hu-HU" b="1" dirty="0"/>
              <a:t> </a:t>
            </a:r>
            <a:r>
              <a:rPr lang="hu-HU" b="1" dirty="0" smtClean="0"/>
              <a:t>(814-840): apátok, püspökök, érsekek is vazallusok</a:t>
            </a:r>
          </a:p>
          <a:p>
            <a:pPr marL="0" indent="0" algn="ctr">
              <a:buNone/>
            </a:pPr>
            <a:r>
              <a:rPr lang="hu-HU" b="1" dirty="0"/>
              <a:t>e</a:t>
            </a:r>
            <a:r>
              <a:rPr lang="hu-HU" b="1" dirty="0" smtClean="0"/>
              <a:t>gyházi invesztitúra is: gyűrű, pásztorbot</a:t>
            </a:r>
            <a:endParaRPr lang="hu-HU" b="1" dirty="0"/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4283968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>
            <a:off x="514806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smtClean="0"/>
              <a:t>közhatalom </a:t>
            </a:r>
            <a:r>
              <a:rPr lang="hu-HU" dirty="0"/>
              <a:t>„</a:t>
            </a:r>
            <a:r>
              <a:rPr lang="hu-HU" dirty="0" smtClean="0"/>
              <a:t>privatizációja”:</a:t>
            </a:r>
            <a:br>
              <a:rPr lang="hu-HU" dirty="0" smtClean="0"/>
            </a:br>
            <a:r>
              <a:rPr lang="hu-HU" dirty="0" smtClean="0"/>
              <a:t>900-1100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900-hercegségek, 1000 - </a:t>
            </a:r>
            <a:r>
              <a:rPr lang="hu-HU" b="1" dirty="0" smtClean="0">
                <a:solidFill>
                  <a:schemeClr val="accent1"/>
                </a:solidFill>
              </a:rPr>
              <a:t>grófságok</a:t>
            </a:r>
          </a:p>
          <a:p>
            <a:pPr marL="0" indent="0">
              <a:buNone/>
            </a:pPr>
            <a:r>
              <a:rPr lang="hu-HU" dirty="0" smtClean="0"/>
              <a:t>1000 –hűbériség felső és alsóbb szinteken</a:t>
            </a:r>
          </a:p>
          <a:p>
            <a:pPr marL="0" indent="0">
              <a:buNone/>
            </a:pPr>
            <a:r>
              <a:rPr lang="hu-HU" dirty="0" smtClean="0"/>
              <a:t>	közhatalom magánkézbe vétele: </a:t>
            </a:r>
            <a:r>
              <a:rPr lang="hu-HU" b="1" dirty="0" smtClean="0">
                <a:solidFill>
                  <a:schemeClr val="accent1"/>
                </a:solidFill>
              </a:rPr>
              <a:t>felül</a:t>
            </a:r>
          </a:p>
          <a:p>
            <a:pPr marL="0" indent="0">
              <a:buNone/>
            </a:pPr>
            <a:r>
              <a:rPr lang="hu-HU" b="1" dirty="0" smtClean="0"/>
              <a:t>1100 – vártartományok – kisebb hűbérek</a:t>
            </a:r>
          </a:p>
          <a:p>
            <a:pPr marL="0" indent="0" algn="ctr">
              <a:buNone/>
            </a:pPr>
            <a:r>
              <a:rPr lang="hu-HU" dirty="0"/>
              <a:t>közhatalom magánkézbe vétele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00B050"/>
                </a:solidFill>
              </a:rPr>
              <a:t>alul is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a feudalizmus két szintjének összeolvadása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b="1" dirty="0"/>
              <a:t>k</a:t>
            </a:r>
            <a:r>
              <a:rPr lang="hu-HU" sz="3600" b="1" dirty="0" smtClean="0"/>
              <a:t>lasszikus feudalizmus 1000-1300:</a:t>
            </a:r>
            <a:br>
              <a:rPr lang="hu-HU" sz="3600" b="1" dirty="0" smtClean="0"/>
            </a:br>
            <a:r>
              <a:rPr lang="hu-HU" sz="3600" dirty="0" smtClean="0"/>
              <a:t> a ceremóniák precízebbé válnak- egyházi /világi mivolt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öbbes </a:t>
            </a:r>
            <a:r>
              <a:rPr lang="hu-HU" b="1" dirty="0" err="1" smtClean="0">
                <a:solidFill>
                  <a:schemeClr val="accent2"/>
                </a:solidFill>
              </a:rPr>
              <a:t>homagium</a:t>
            </a:r>
            <a:r>
              <a:rPr lang="hu-HU" b="1" dirty="0" smtClean="0">
                <a:solidFill>
                  <a:schemeClr val="accent2"/>
                </a:solidFill>
              </a:rPr>
              <a:t> </a:t>
            </a:r>
            <a:r>
              <a:rPr lang="hu-HU" dirty="0" smtClean="0"/>
              <a:t>miatt – </a:t>
            </a:r>
            <a:r>
              <a:rPr lang="hu-HU" b="1" dirty="0" err="1" smtClean="0"/>
              <a:t>homagium</a:t>
            </a:r>
            <a:r>
              <a:rPr lang="hu-HU" b="1" dirty="0" smtClean="0"/>
              <a:t> </a:t>
            </a:r>
            <a:r>
              <a:rPr lang="hu-HU" b="1" dirty="0" err="1" smtClean="0"/>
              <a:t>ligium</a:t>
            </a:r>
            <a:endParaRPr lang="hu-HU" b="1" dirty="0" smtClean="0"/>
          </a:p>
          <a:p>
            <a:pPr marL="0" indent="0" algn="ctr">
              <a:buNone/>
            </a:pPr>
            <a:r>
              <a:rPr lang="hu-HU" dirty="0" smtClean="0"/>
              <a:t>II. Orbán megtiltja az egyháziak részére a </a:t>
            </a:r>
            <a:r>
              <a:rPr lang="hu-HU" dirty="0" err="1" smtClean="0"/>
              <a:t>homagiumot</a:t>
            </a:r>
            <a:endParaRPr lang="hu-HU" dirty="0" smtClean="0"/>
          </a:p>
          <a:p>
            <a:pPr marL="0" indent="0">
              <a:buNone/>
            </a:pPr>
            <a:r>
              <a:rPr lang="hu-HU" b="1" dirty="0">
                <a:solidFill>
                  <a:srgbClr val="00B050"/>
                </a:solidFill>
              </a:rPr>
              <a:t>h</a:t>
            </a:r>
            <a:r>
              <a:rPr lang="hu-HU" b="1" dirty="0" smtClean="0">
                <a:solidFill>
                  <a:srgbClr val="00B050"/>
                </a:solidFill>
              </a:rPr>
              <a:t>űségeskü</a:t>
            </a:r>
            <a:r>
              <a:rPr lang="hu-HU" b="1" dirty="0" smtClean="0"/>
              <a:t>: esetei – és: 1086 – </a:t>
            </a:r>
            <a:r>
              <a:rPr lang="hu-HU" b="1" dirty="0" err="1" smtClean="0"/>
              <a:t>salisbury-i</a:t>
            </a:r>
            <a:r>
              <a:rPr lang="hu-HU" b="1" dirty="0" smtClean="0"/>
              <a:t> eskü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00B0F0"/>
                </a:solidFill>
              </a:rPr>
              <a:t>h</a:t>
            </a:r>
            <a:r>
              <a:rPr lang="hu-HU" b="1" dirty="0" smtClean="0">
                <a:solidFill>
                  <a:srgbClr val="00B0F0"/>
                </a:solidFill>
              </a:rPr>
              <a:t>űbérbirtok:</a:t>
            </a:r>
            <a:r>
              <a:rPr lang="hu-HU" b="1" dirty="0" smtClean="0"/>
              <a:t> szolgálatot ebből vezetik le</a:t>
            </a:r>
          </a:p>
          <a:p>
            <a:pPr marL="0" indent="0">
              <a:buNone/>
            </a:pPr>
            <a:r>
              <a:rPr lang="hu-HU" dirty="0" err="1" smtClean="0"/>
              <a:t>patrimonizálódás</a:t>
            </a:r>
            <a:r>
              <a:rPr lang="hu-HU" dirty="0" smtClean="0"/>
              <a:t>: „családi birtok” (</a:t>
            </a:r>
            <a:r>
              <a:rPr lang="hu-HU" dirty="0" err="1" smtClean="0"/>
              <a:t>primogenitúra</a:t>
            </a:r>
            <a:r>
              <a:rPr lang="hu-HU" dirty="0" smtClean="0"/>
              <a:t>) örökölhetőség, 12.sz.- nők is, </a:t>
            </a:r>
            <a:r>
              <a:rPr lang="hu-HU" b="1" dirty="0" smtClean="0"/>
              <a:t>illeték </a:t>
            </a:r>
          </a:p>
          <a:p>
            <a:pPr marL="0" indent="0" algn="ctr">
              <a:buNone/>
            </a:pPr>
            <a:r>
              <a:rPr lang="hu-HU" dirty="0" smtClean="0"/>
              <a:t>(pénzbeli hűbér)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00B0F0"/>
                </a:solidFill>
              </a:rPr>
              <a:t>invesztitúra:</a:t>
            </a:r>
            <a:r>
              <a:rPr lang="hu-HU" b="1" dirty="0" smtClean="0">
                <a:solidFill>
                  <a:srgbClr val="0070C0"/>
                </a:solidFill>
              </a:rPr>
              <a:t>„tárgyi” hierarchia</a:t>
            </a:r>
            <a:r>
              <a:rPr lang="hu-HU" b="1" dirty="0" smtClean="0"/>
              <a:t>–</a:t>
            </a:r>
            <a:r>
              <a:rPr lang="hu-HU" b="1" dirty="0" smtClean="0">
                <a:solidFill>
                  <a:srgbClr val="FF0000"/>
                </a:solidFill>
              </a:rPr>
              <a:t>egyházi tisztség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vazallus kötelezettségei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smtClean="0"/>
              <a:t>1, </a:t>
            </a:r>
            <a:r>
              <a:rPr lang="hu-HU" b="1" dirty="0" smtClean="0"/>
              <a:t>hűség:</a:t>
            </a:r>
            <a:r>
              <a:rPr lang="hu-HU" dirty="0" smtClean="0"/>
              <a:t> minimum- maximum</a:t>
            </a:r>
          </a:p>
          <a:p>
            <a:pPr marL="0" indent="0">
              <a:buNone/>
            </a:pPr>
            <a:r>
              <a:rPr lang="hu-HU" dirty="0" smtClean="0"/>
              <a:t>2,</a:t>
            </a:r>
            <a:r>
              <a:rPr lang="hu-HU" b="1" dirty="0" smtClean="0"/>
              <a:t> </a:t>
            </a:r>
            <a:r>
              <a:rPr lang="hu-HU" b="1" dirty="0" err="1" smtClean="0"/>
              <a:t>auxilium</a:t>
            </a:r>
            <a:r>
              <a:rPr lang="hu-HU" b="1" dirty="0" smtClean="0"/>
              <a:t>:</a:t>
            </a:r>
            <a:r>
              <a:rPr lang="hu-HU" dirty="0" smtClean="0"/>
              <a:t> </a:t>
            </a:r>
            <a:r>
              <a:rPr lang="hu-HU" b="1" i="1" dirty="0" smtClean="0"/>
              <a:t>katonai: </a:t>
            </a:r>
            <a:r>
              <a:rPr lang="hu-HU" dirty="0" smtClean="0"/>
              <a:t>40 nap </a:t>
            </a:r>
            <a:r>
              <a:rPr lang="hu-HU" dirty="0" smtClean="0"/>
              <a:t>(idővel: pajzspénz</a:t>
            </a:r>
            <a:r>
              <a:rPr lang="hu-HU" dirty="0" smtClean="0"/>
              <a:t>) </a:t>
            </a:r>
            <a:r>
              <a:rPr lang="hu-HU" dirty="0" smtClean="0"/>
              <a:t> </a:t>
            </a:r>
          </a:p>
          <a:p>
            <a:pPr marL="0" indent="0" algn="ctr">
              <a:buNone/>
            </a:pPr>
            <a:r>
              <a:rPr lang="hu-HU" i="1" dirty="0" err="1" smtClean="0"/>
              <a:t>Römerzug</a:t>
            </a:r>
            <a:r>
              <a:rPr lang="hu-HU" i="1" dirty="0" smtClean="0"/>
              <a:t> –</a:t>
            </a:r>
            <a:r>
              <a:rPr lang="hu-HU" b="1" i="1" dirty="0" smtClean="0"/>
              <a:t> </a:t>
            </a:r>
            <a:r>
              <a:rPr lang="hu-HU" i="1" dirty="0" smtClean="0"/>
              <a:t>csak a Német Királyságban</a:t>
            </a:r>
            <a:endParaRPr lang="hu-HU" i="1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                 </a:t>
            </a:r>
            <a:r>
              <a:rPr lang="hu-HU" b="1" i="1" dirty="0" smtClean="0"/>
              <a:t>anyagi: </a:t>
            </a:r>
            <a:r>
              <a:rPr lang="hu-HU" dirty="0" smtClean="0"/>
              <a:t>4 esetben</a:t>
            </a:r>
          </a:p>
          <a:p>
            <a:pPr marL="0" indent="0">
              <a:buNone/>
            </a:pPr>
            <a:r>
              <a:rPr lang="hu-HU" b="1" dirty="0" smtClean="0"/>
              <a:t>3, </a:t>
            </a:r>
            <a:r>
              <a:rPr lang="hu-HU" b="1" dirty="0" err="1" smtClean="0"/>
              <a:t>consilium</a:t>
            </a:r>
            <a:r>
              <a:rPr lang="hu-HU" b="1" dirty="0" smtClean="0"/>
              <a:t>: </a:t>
            </a:r>
            <a:r>
              <a:rPr lang="hu-HU" dirty="0" smtClean="0"/>
              <a:t>tanácsadás, ítélkezés</a:t>
            </a:r>
            <a:r>
              <a:rPr lang="hu-HU" b="1" dirty="0" smtClean="0"/>
              <a:t> </a:t>
            </a:r>
          </a:p>
          <a:p>
            <a:pPr marL="0" indent="0" algn="ctr">
              <a:buNone/>
            </a:pPr>
            <a:r>
              <a:rPr lang="hu-HU" dirty="0"/>
              <a:t>f</a:t>
            </a:r>
            <a:r>
              <a:rPr lang="hu-HU" dirty="0" smtClean="0"/>
              <a:t>eudum </a:t>
            </a:r>
            <a:r>
              <a:rPr lang="hu-HU" dirty="0" err="1" smtClean="0"/>
              <a:t>liberum</a:t>
            </a:r>
            <a:r>
              <a:rPr lang="hu-HU" dirty="0" smtClean="0"/>
              <a:t>, </a:t>
            </a:r>
            <a:r>
              <a:rPr lang="hu-HU" dirty="0" err="1" smtClean="0"/>
              <a:t>feudum</a:t>
            </a:r>
            <a:r>
              <a:rPr lang="hu-HU" dirty="0" smtClean="0"/>
              <a:t> </a:t>
            </a:r>
            <a:r>
              <a:rPr lang="hu-HU" dirty="0" err="1" smtClean="0"/>
              <a:t>francum</a:t>
            </a:r>
            <a:endParaRPr lang="hu-HU" dirty="0" smtClean="0"/>
          </a:p>
          <a:p>
            <a:pPr marL="0" indent="0" algn="ctr">
              <a:buNone/>
            </a:pPr>
            <a:r>
              <a:rPr lang="hu-HU" b="1" dirty="0" smtClean="0">
                <a:solidFill>
                  <a:srgbClr val="FF0000"/>
                </a:solidFill>
              </a:rPr>
              <a:t>Hűbérúr kötelezettségei: „mindenben hasonlót adjon”</a:t>
            </a:r>
          </a:p>
          <a:p>
            <a:pPr marL="0" indent="0" algn="ctr">
              <a:buNone/>
            </a:pPr>
            <a:r>
              <a:rPr lang="hu-HU" b="1" dirty="0" smtClean="0">
                <a:solidFill>
                  <a:srgbClr val="FF0000"/>
                </a:solidFill>
              </a:rPr>
              <a:t>Így: 1,2,3 – jog is vazallus részéről!</a:t>
            </a:r>
          </a:p>
          <a:p>
            <a:pPr marL="0" indent="0" algn="ctr">
              <a:buNone/>
            </a:pPr>
            <a:r>
              <a:rPr lang="hu-HU" b="1" dirty="0"/>
              <a:t>A</a:t>
            </a:r>
            <a:r>
              <a:rPr lang="hu-HU" b="1" dirty="0" smtClean="0"/>
              <a:t> szerződés felbontása: </a:t>
            </a:r>
            <a:r>
              <a:rPr lang="hu-HU" b="1" dirty="0" err="1" smtClean="0"/>
              <a:t>felonia</a:t>
            </a:r>
            <a:r>
              <a:rPr lang="hu-HU" b="1" dirty="0" smtClean="0"/>
              <a:t> </a:t>
            </a:r>
            <a:r>
              <a:rPr lang="hu-HU" b="1" dirty="0" err="1" smtClean="0"/>
              <a:t>---diffidatio</a:t>
            </a:r>
            <a:endParaRPr lang="hu-HU" b="1" dirty="0" smtClean="0"/>
          </a:p>
          <a:p>
            <a:pPr marL="0" indent="0" algn="ctr">
              <a:buNone/>
            </a:pPr>
            <a:r>
              <a:rPr lang="hu-HU" b="1" dirty="0" smtClean="0"/>
              <a:t>egyházi átok szerepe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76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első feudális kor:1000-1150</a:t>
            </a:r>
            <a:br>
              <a:rPr lang="hu-HU" dirty="0" smtClean="0"/>
            </a:br>
            <a:r>
              <a:rPr lang="hu-HU" dirty="0" smtClean="0"/>
              <a:t>Franciaország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A király </a:t>
            </a:r>
            <a:r>
              <a:rPr lang="hu-HU" dirty="0"/>
              <a:t>csak "</a:t>
            </a:r>
            <a:r>
              <a:rPr lang="hu-HU" i="1" dirty="0" err="1"/>
              <a:t>Île-de-France</a:t>
            </a:r>
            <a:r>
              <a:rPr lang="hu-HU" dirty="0"/>
              <a:t>" </a:t>
            </a:r>
            <a:r>
              <a:rPr lang="hu-HU" dirty="0" err="1" smtClean="0"/>
              <a:t>ban</a:t>
            </a:r>
            <a:r>
              <a:rPr lang="hu-HU" dirty="0" smtClean="0"/>
              <a:t> uralkodik:DE!!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1, nincs hűbéri piramis </a:t>
            </a:r>
          </a:p>
          <a:p>
            <a:pPr marL="0" indent="0">
              <a:buNone/>
            </a:pPr>
            <a:r>
              <a:rPr lang="hu-HU" dirty="0" smtClean="0"/>
              <a:t>2,nem szisztematizált(1140-es években jegyzik le </a:t>
            </a:r>
            <a:r>
              <a:rPr lang="hu-HU" dirty="0"/>
              <a:t>(</a:t>
            </a:r>
            <a:r>
              <a:rPr lang="hu-HU" dirty="0" err="1" smtClean="0"/>
              <a:t>Libri</a:t>
            </a:r>
            <a:r>
              <a:rPr lang="hu-HU" dirty="0" smtClean="0"/>
              <a:t> </a:t>
            </a:r>
            <a:r>
              <a:rPr lang="hu-HU" dirty="0" err="1" smtClean="0"/>
              <a:t>Feudorum</a:t>
            </a:r>
            <a:r>
              <a:rPr lang="hu-HU" dirty="0" smtClean="0"/>
              <a:t> – </a:t>
            </a:r>
            <a:r>
              <a:rPr lang="hu-HU" b="1" dirty="0" smtClean="0"/>
              <a:t>Bologna:jogtudomány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3, „vazallusom vazallusa nem az én vazallusom”</a:t>
            </a:r>
          </a:p>
          <a:p>
            <a:pPr marL="0" indent="0">
              <a:buNone/>
            </a:pPr>
            <a:r>
              <a:rPr lang="hu-HU" dirty="0" smtClean="0"/>
              <a:t>4, nincsenek országos rendeletek, királyi hivatalnokok</a:t>
            </a:r>
          </a:p>
          <a:p>
            <a:pPr marL="0" indent="0">
              <a:buNone/>
            </a:pPr>
            <a:r>
              <a:rPr lang="hu-HU" dirty="0" smtClean="0"/>
              <a:t>De: koronázás – </a:t>
            </a:r>
            <a:r>
              <a:rPr lang="hu-HU" b="1" dirty="0" smtClean="0"/>
              <a:t>felkenés: </a:t>
            </a:r>
            <a:r>
              <a:rPr lang="hu-HU" dirty="0" smtClean="0"/>
              <a:t>(görvélykór gyógyítása)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3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b="1" dirty="0">
                <a:solidFill>
                  <a:srgbClr val="FF0000"/>
                </a:solidFill>
              </a:rPr>
              <a:t>2. Feudális kor: </a:t>
            </a:r>
            <a:r>
              <a:rPr lang="hu-HU" sz="3200" b="1" dirty="0" smtClean="0">
                <a:solidFill>
                  <a:srgbClr val="FF0000"/>
                </a:solidFill>
              </a:rPr>
              <a:t>1150-1300</a:t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„A </a:t>
            </a:r>
            <a:r>
              <a:rPr lang="hu-HU" sz="3200" b="1" smtClean="0">
                <a:solidFill>
                  <a:srgbClr val="FF0000"/>
                </a:solidFill>
              </a:rPr>
              <a:t>király a hűbéri </a:t>
            </a:r>
            <a:r>
              <a:rPr lang="hu-HU" sz="3200" b="1" dirty="0" smtClean="0">
                <a:solidFill>
                  <a:srgbClr val="FF0000"/>
                </a:solidFill>
              </a:rPr>
              <a:t>hierarchia élére, majd egyre inkább azon </a:t>
            </a:r>
            <a:r>
              <a:rPr lang="hu-HU" sz="3200" b="1" smtClean="0">
                <a:solidFill>
                  <a:srgbClr val="FF0000"/>
                </a:solidFill>
              </a:rPr>
              <a:t>kívülre került.” </a:t>
            </a:r>
            <a:r>
              <a:rPr lang="hu-HU" sz="3200" b="1" dirty="0" smtClean="0">
                <a:solidFill>
                  <a:srgbClr val="FF0000"/>
                </a:solidFill>
              </a:rPr>
              <a:t>(</a:t>
            </a:r>
            <a:r>
              <a:rPr lang="hu-HU" sz="3200" b="1" dirty="0">
                <a:solidFill>
                  <a:srgbClr val="FF0000"/>
                </a:solidFill>
              </a:rPr>
              <a:t>K</a:t>
            </a:r>
            <a:r>
              <a:rPr lang="hu-HU" sz="3200" b="1" dirty="0" smtClean="0">
                <a:solidFill>
                  <a:srgbClr val="FF0000"/>
                </a:solidFill>
              </a:rPr>
              <a:t>atus László)</a:t>
            </a:r>
            <a:endParaRPr lang="hu-HU" sz="3200" b="1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b="1" dirty="0" err="1" smtClean="0">
                <a:solidFill>
                  <a:srgbClr val="FF0000"/>
                </a:solidFill>
              </a:rPr>
              <a:t>suzerainből</a:t>
            </a:r>
            <a:r>
              <a:rPr lang="hu-HU" b="1" dirty="0" smtClean="0">
                <a:solidFill>
                  <a:srgbClr val="FF0000"/>
                </a:solidFill>
              </a:rPr>
              <a:t> – szuverén</a:t>
            </a:r>
          </a:p>
          <a:p>
            <a:pPr marL="0" indent="0">
              <a:buNone/>
            </a:pPr>
            <a:r>
              <a:rPr lang="hu-HU" sz="2800" b="1" dirty="0"/>
              <a:t>1</a:t>
            </a:r>
            <a:r>
              <a:rPr lang="hu-HU" sz="2800" b="1" dirty="0" smtClean="0"/>
              <a:t>, a király </a:t>
            </a:r>
            <a:r>
              <a:rPr lang="hu-HU" sz="2800" b="1" i="1" dirty="0" err="1" smtClean="0"/>
              <a:t>suzerain</a:t>
            </a:r>
            <a:r>
              <a:rPr lang="hu-HU" sz="2800" b="1" i="1" dirty="0" smtClean="0"/>
              <a:t>: legfőbb hűbérúr (1185)</a:t>
            </a:r>
          </a:p>
          <a:p>
            <a:pPr marL="0" indent="0">
              <a:buNone/>
            </a:pPr>
            <a:r>
              <a:rPr lang="hu-HU" sz="2800" i="1" dirty="0" smtClean="0"/>
              <a:t>2, </a:t>
            </a:r>
            <a:r>
              <a:rPr lang="hu-HU" sz="2800" i="1" dirty="0" err="1" smtClean="0"/>
              <a:t>homagium</a:t>
            </a:r>
            <a:r>
              <a:rPr lang="hu-HU" sz="2800" i="1" dirty="0" smtClean="0"/>
              <a:t> </a:t>
            </a:r>
            <a:r>
              <a:rPr lang="hu-HU" sz="2800" i="1" dirty="0" err="1" smtClean="0"/>
              <a:t>ligium</a:t>
            </a:r>
            <a:r>
              <a:rPr lang="hu-HU" sz="2800" i="1" dirty="0" smtClean="0"/>
              <a:t> – és ellene nem lehet harcolni </a:t>
            </a:r>
          </a:p>
          <a:p>
            <a:pPr marL="0" indent="0">
              <a:buNone/>
            </a:pPr>
            <a:r>
              <a:rPr lang="hu-HU" sz="2800" b="1" dirty="0" smtClean="0"/>
              <a:t>3, alsóbb szintekre is leér: Földnélküli János pere (1202)</a:t>
            </a:r>
            <a:r>
              <a:rPr lang="hu-HU" sz="2800" dirty="0" smtClean="0"/>
              <a:t>előtte nem alkalmazzák fontos hűbéres esetében (1év 1 nap!) </a:t>
            </a:r>
            <a:r>
              <a:rPr lang="hu-HU" sz="2800" b="1" i="1" dirty="0" err="1" smtClean="0"/>
              <a:t>pairek</a:t>
            </a:r>
            <a:r>
              <a:rPr lang="hu-HU" sz="2800" b="1" i="1" dirty="0" smtClean="0"/>
              <a:t> (</a:t>
            </a:r>
            <a:r>
              <a:rPr lang="hu-HU" sz="2800" b="1" i="1" dirty="0" err="1" smtClean="0"/>
              <a:t>peer</a:t>
            </a:r>
            <a:r>
              <a:rPr lang="hu-HU" sz="2800" b="1" i="1" dirty="0" smtClean="0"/>
              <a:t>) bírósága</a:t>
            </a:r>
          </a:p>
          <a:p>
            <a:pPr marL="0" indent="0">
              <a:buNone/>
            </a:pPr>
            <a:r>
              <a:rPr lang="hu-HU" sz="2800" b="1" dirty="0" smtClean="0"/>
              <a:t>4, 1155 – „Isten békéje” (</a:t>
            </a:r>
            <a:r>
              <a:rPr lang="hu-HU" sz="2800" b="1" dirty="0" err="1" smtClean="0"/>
              <a:t>Treuga</a:t>
            </a:r>
            <a:r>
              <a:rPr lang="hu-HU" sz="2800" b="1" dirty="0" smtClean="0"/>
              <a:t> Dei) 10 évre</a:t>
            </a:r>
          </a:p>
          <a:p>
            <a:pPr marL="0" indent="0">
              <a:buNone/>
            </a:pPr>
            <a:r>
              <a:rPr lang="hu-HU" sz="2800" b="1" dirty="0" smtClean="0"/>
              <a:t>1155-1223 – névsor, 1223-1285 – egyetértés</a:t>
            </a:r>
          </a:p>
          <a:p>
            <a:pPr marL="0" indent="0" algn="ctr">
              <a:buNone/>
            </a:pPr>
            <a:r>
              <a:rPr lang="hu-HU" sz="2800" b="1" dirty="0" smtClean="0"/>
              <a:t>A király törvényt hozhat </a:t>
            </a:r>
            <a:r>
              <a:rPr lang="hu-HU" sz="2800" b="1" dirty="0" smtClean="0">
                <a:solidFill>
                  <a:srgbClr val="FF0000"/>
                </a:solidFill>
              </a:rPr>
              <a:t>szuverén </a:t>
            </a:r>
            <a:r>
              <a:rPr lang="hu-HU" sz="2800" b="1" dirty="0" smtClean="0"/>
              <a:t>(</a:t>
            </a:r>
            <a:r>
              <a:rPr lang="hu-HU" sz="2800" b="1" dirty="0" err="1" smtClean="0"/>
              <a:t>legisták</a:t>
            </a:r>
            <a:r>
              <a:rPr lang="hu-HU" sz="2800" b="1" dirty="0" smtClean="0"/>
              <a:t> tanácsával)-</a:t>
            </a:r>
            <a:r>
              <a:rPr lang="hu-HU" sz="2800" dirty="0" smtClean="0"/>
              <a:t>(</a:t>
            </a:r>
            <a:r>
              <a:rPr lang="hu-HU" sz="2800" dirty="0" err="1" smtClean="0"/>
              <a:t>parlement</a:t>
            </a:r>
            <a:r>
              <a:rPr lang="hu-HU" sz="2800" dirty="0" smtClean="0"/>
              <a:t>)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parlament: bíróság</a:t>
            </a:r>
          </a:p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74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hűbériség és a feudalizmus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1, kormányzati elvek: konszenzus</a:t>
            </a:r>
          </a:p>
          <a:p>
            <a:pPr marL="0" indent="0" algn="ctr">
              <a:buNone/>
            </a:pPr>
            <a:r>
              <a:rPr lang="hu-HU" dirty="0" smtClean="0"/>
              <a:t>2, törvényes ellenállás elve- 856 –</a:t>
            </a:r>
            <a:r>
              <a:rPr lang="hu-HU" i="1" dirty="0" err="1" smtClean="0"/>
              <a:t>pactum</a:t>
            </a:r>
            <a:r>
              <a:rPr lang="hu-HU" i="1" dirty="0" smtClean="0"/>
              <a:t> (szerződés) </a:t>
            </a:r>
            <a:r>
              <a:rPr lang="hu-HU" b="1" i="1" dirty="0" smtClean="0"/>
              <a:t>szerződéses kormányzat elmélet</a:t>
            </a:r>
          </a:p>
          <a:p>
            <a:pPr marL="0" indent="0">
              <a:buNone/>
            </a:pPr>
            <a:r>
              <a:rPr lang="hu-HU" dirty="0" smtClean="0"/>
              <a:t>3, egyén jogai: vagyoni, személyi szabadság, törvényes bírói eljárás</a:t>
            </a:r>
          </a:p>
          <a:p>
            <a:pPr marL="0" indent="0" algn="ctr">
              <a:buNone/>
            </a:pPr>
            <a:r>
              <a:rPr lang="hu-HU" dirty="0"/>
              <a:t>e</a:t>
            </a:r>
            <a:r>
              <a:rPr lang="hu-HU" dirty="0" smtClean="0"/>
              <a:t>mberi méltóság</a:t>
            </a:r>
          </a:p>
          <a:p>
            <a:pPr marL="0" indent="0" algn="ctr">
              <a:buNone/>
            </a:pPr>
            <a:r>
              <a:rPr lang="hu-HU" b="1" dirty="0" smtClean="0"/>
              <a:t>a szabadságjogok eredete</a:t>
            </a:r>
          </a:p>
        </p:txBody>
      </p:sp>
    </p:spTree>
    <p:extLst>
      <p:ext uri="{BB962C8B-B14F-4D97-AF65-F5344CB8AC3E}">
        <p14:creationId xmlns:p14="http://schemas.microsoft.com/office/powerpoint/2010/main" val="30712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Magna Charta 39. cikkelye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mtClean="0"/>
              <a:t>„Egyetlen </a:t>
            </a:r>
            <a:r>
              <a:rPr lang="hu-HU" dirty="0"/>
              <a:t>szabad embert se fogjanak el, vessenek tömlöcbe, </a:t>
            </a:r>
            <a:r>
              <a:rPr lang="hu-HU" dirty="0" err="1"/>
              <a:t>fosszanak</a:t>
            </a:r>
            <a:r>
              <a:rPr lang="hu-HU" dirty="0"/>
              <a:t> meg javaitól, helyezzenek törvényen kívül vagy száműzzenek, vagy más módon ne tegyenek tönkre, s mi sem fogunk ellene támadni, se mást nem fogunk ellene küldeni törvényes ítélet nélkül, melyet a vele egyenlők (</a:t>
            </a:r>
            <a:r>
              <a:rPr lang="hu-HU" dirty="0" err="1"/>
              <a:t>pares</a:t>
            </a:r>
            <a:r>
              <a:rPr lang="hu-HU" dirty="0"/>
              <a:t> </a:t>
            </a:r>
            <a:r>
              <a:rPr lang="hu-HU" dirty="0" err="1"/>
              <a:t>sui</a:t>
            </a:r>
            <a:r>
              <a:rPr lang="hu-HU" dirty="0"/>
              <a:t>) hoztak hazája törvényei alapján</a:t>
            </a:r>
            <a:r>
              <a:rPr lang="hu-HU" dirty="0" smtClean="0"/>
              <a:t>.”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9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feudalizmus-téveszmék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1, katonai szolgálatért adott földbirtok </a:t>
            </a:r>
            <a:r>
              <a:rPr lang="hu-HU" sz="1900" dirty="0" smtClean="0"/>
              <a:t>(</a:t>
            </a:r>
            <a:r>
              <a:rPr lang="hu-HU" sz="2200" dirty="0" smtClean="0"/>
              <a:t>tímár, </a:t>
            </a:r>
            <a:r>
              <a:rPr lang="hu-HU" sz="2200" dirty="0" err="1" smtClean="0"/>
              <a:t>pomesztye</a:t>
            </a:r>
            <a:r>
              <a:rPr lang="hu-HU" sz="2200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2, </a:t>
            </a:r>
            <a:r>
              <a:rPr lang="hu-HU" dirty="0"/>
              <a:t>földesúr-jobbágy viszony </a:t>
            </a:r>
            <a:r>
              <a:rPr lang="hu-HU" dirty="0" smtClean="0"/>
              <a:t>(</a:t>
            </a:r>
            <a:r>
              <a:rPr lang="hu-HU" b="1" i="1" dirty="0" smtClean="0"/>
              <a:t>földesuraság</a:t>
            </a:r>
            <a:r>
              <a:rPr lang="hu-HU" dirty="0" smtClean="0"/>
              <a:t>):marxista</a:t>
            </a:r>
          </a:p>
          <a:p>
            <a:pPr marL="0" indent="0">
              <a:buNone/>
            </a:pPr>
            <a:r>
              <a:rPr lang="hu-HU" dirty="0" smtClean="0"/>
              <a:t>3, középkor</a:t>
            </a:r>
          </a:p>
          <a:p>
            <a:pPr marL="0" indent="0" algn="ctr">
              <a:buNone/>
            </a:pPr>
            <a:r>
              <a:rPr lang="hu-HU" dirty="0" smtClean="0">
                <a:solidFill>
                  <a:srgbClr val="FF0000"/>
                </a:solidFill>
              </a:rPr>
              <a:t>feudális intézmények</a:t>
            </a:r>
            <a:r>
              <a:rPr lang="hu-HU" dirty="0" smtClean="0"/>
              <a:t> – </a:t>
            </a:r>
            <a:r>
              <a:rPr lang="hu-HU" dirty="0" smtClean="0">
                <a:solidFill>
                  <a:srgbClr val="0070C0"/>
                </a:solidFill>
              </a:rPr>
              <a:t>feudális rendszer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1, személyi viszony: </a:t>
            </a:r>
            <a:r>
              <a:rPr lang="hu-HU" b="1" dirty="0" err="1" smtClean="0">
                <a:solidFill>
                  <a:srgbClr val="FF0000"/>
                </a:solidFill>
              </a:rPr>
              <a:t>vazallitás</a:t>
            </a:r>
            <a:r>
              <a:rPr lang="hu-HU" dirty="0" smtClean="0">
                <a:solidFill>
                  <a:srgbClr val="FF0000"/>
                </a:solidFill>
              </a:rPr>
              <a:t> (</a:t>
            </a:r>
            <a:r>
              <a:rPr lang="hu-HU" dirty="0" err="1" smtClean="0">
                <a:solidFill>
                  <a:srgbClr val="FF0000"/>
                </a:solidFill>
              </a:rPr>
              <a:t>homagium</a:t>
            </a:r>
            <a:r>
              <a:rPr lang="hu-HU" dirty="0" smtClean="0">
                <a:solidFill>
                  <a:srgbClr val="FF0000"/>
                </a:solidFill>
              </a:rPr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fides</a:t>
            </a:r>
            <a:r>
              <a:rPr lang="hu-HU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2, dologi-jogi viszony: </a:t>
            </a:r>
            <a:r>
              <a:rPr lang="hu-HU" b="1" dirty="0" smtClean="0">
                <a:solidFill>
                  <a:srgbClr val="FF0000"/>
                </a:solidFill>
              </a:rPr>
              <a:t>hűbérbirtok </a:t>
            </a:r>
            <a:r>
              <a:rPr lang="hu-HU" dirty="0" smtClean="0">
                <a:solidFill>
                  <a:srgbClr val="FF0000"/>
                </a:solidFill>
              </a:rPr>
              <a:t>(beneficium, feudum )       	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      </a:t>
            </a:r>
            <a:r>
              <a:rPr lang="hu-HU" b="1" dirty="0" smtClean="0">
                <a:solidFill>
                  <a:srgbClr val="FF0000"/>
                </a:solidFill>
              </a:rPr>
              <a:t>invesztitúra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3, közhatalmi viszony: </a:t>
            </a:r>
            <a:r>
              <a:rPr lang="hu-HU" dirty="0" err="1" smtClean="0">
                <a:solidFill>
                  <a:srgbClr val="FF0000"/>
                </a:solidFill>
              </a:rPr>
              <a:t>immunitas</a:t>
            </a:r>
            <a:r>
              <a:rPr lang="hu-HU" dirty="0" smtClean="0">
                <a:solidFill>
                  <a:srgbClr val="FF0000"/>
                </a:solidFill>
              </a:rPr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bannum</a:t>
            </a:r>
            <a:endParaRPr lang="hu-H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hu-HU" dirty="0" smtClean="0">
                <a:solidFill>
                  <a:srgbClr val="FF0000"/>
                </a:solidFill>
              </a:rPr>
              <a:t>1-2: hűbériség 1-2-3: </a:t>
            </a:r>
            <a:r>
              <a:rPr lang="hu-HU" dirty="0" smtClean="0">
                <a:solidFill>
                  <a:srgbClr val="0070C0"/>
                </a:solidFill>
              </a:rPr>
              <a:t>feudalizmus</a:t>
            </a:r>
          </a:p>
          <a:p>
            <a:pPr marL="0" indent="0" algn="ctr">
              <a:buNone/>
            </a:pPr>
            <a:endParaRPr lang="hu-H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kronológia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Hűbériség: 8. századtól – 1789-ig</a:t>
            </a:r>
          </a:p>
          <a:p>
            <a:pPr marL="0" indent="0">
              <a:buNone/>
            </a:pPr>
            <a:r>
              <a:rPr lang="hu-HU" dirty="0" smtClean="0"/>
              <a:t>Feudalizmus: kb. 1000-kb. 1300 - Nyugat-Európa</a:t>
            </a:r>
          </a:p>
          <a:p>
            <a:pPr marL="0" indent="0">
              <a:buNone/>
            </a:pPr>
            <a:r>
              <a:rPr lang="hu-HU" dirty="0" smtClean="0"/>
              <a:t>kezdet:kp-i hatalom lebomlása –   vég: rendiség</a:t>
            </a:r>
          </a:p>
          <a:p>
            <a:pPr marL="0" indent="0" algn="ctr">
              <a:buNone/>
            </a:pPr>
            <a:r>
              <a:rPr lang="hu-HU" dirty="0" smtClean="0"/>
              <a:t>       vertikális                     horizontális </a:t>
            </a:r>
          </a:p>
          <a:p>
            <a:pPr marL="0" indent="0" algn="ctr">
              <a:buNone/>
            </a:pPr>
            <a:r>
              <a:rPr lang="hu-HU" dirty="0"/>
              <a:t>s</a:t>
            </a:r>
            <a:r>
              <a:rPr lang="hu-HU" dirty="0" smtClean="0"/>
              <a:t>zerveződés</a:t>
            </a:r>
          </a:p>
          <a:p>
            <a:pPr marL="0" indent="0">
              <a:buNone/>
            </a:pPr>
            <a:r>
              <a:rPr lang="hu-HU" b="1" dirty="0" smtClean="0"/>
              <a:t>1000-1150</a:t>
            </a:r>
            <a:r>
              <a:rPr lang="hu-HU" dirty="0" smtClean="0"/>
              <a:t>-1.feudális kor -</a:t>
            </a:r>
            <a:r>
              <a:rPr lang="hu-HU" b="1" dirty="0" smtClean="0"/>
              <a:t>1150-1300</a:t>
            </a:r>
            <a:r>
              <a:rPr lang="hu-HU" dirty="0" smtClean="0"/>
              <a:t>-2.feud. kor</a:t>
            </a:r>
          </a:p>
          <a:p>
            <a:pPr marL="0" indent="0" algn="ctr">
              <a:buNone/>
            </a:pPr>
            <a:r>
              <a:rPr lang="hu-HU" dirty="0" err="1"/>
              <a:t>v</a:t>
            </a:r>
            <a:r>
              <a:rPr lang="hu-HU" dirty="0" err="1" smtClean="0"/>
              <a:t>azallitás</a:t>
            </a:r>
            <a:r>
              <a:rPr lang="hu-HU" dirty="0" smtClean="0"/>
              <a:t> átalakulása, országos érvényű rendeletek, központi hivatalnokok (</a:t>
            </a:r>
            <a:r>
              <a:rPr lang="hu-HU" dirty="0" err="1" smtClean="0"/>
              <a:t>bailli</a:t>
            </a:r>
            <a:r>
              <a:rPr lang="hu-HU" dirty="0" smtClean="0"/>
              <a:t>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0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</a:t>
            </a:r>
            <a:r>
              <a:rPr lang="hu-HU" dirty="0" smtClean="0"/>
              <a:t>efiníciók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b="1" dirty="0"/>
              <a:t>Hűbériség:</a:t>
            </a:r>
            <a:r>
              <a:rPr lang="hu-HU" dirty="0"/>
              <a:t> </a:t>
            </a:r>
            <a:r>
              <a:rPr lang="hu-HU" i="1" dirty="0"/>
              <a:t>Önkéntességen</a:t>
            </a:r>
            <a:r>
              <a:rPr lang="hu-HU" dirty="0"/>
              <a:t> alapuló, </a:t>
            </a:r>
            <a:r>
              <a:rPr lang="hu-HU" i="1" dirty="0"/>
              <a:t>jogerővel</a:t>
            </a:r>
            <a:r>
              <a:rPr lang="hu-HU" dirty="0"/>
              <a:t> bíró, </a:t>
            </a:r>
            <a:r>
              <a:rPr lang="hu-HU" i="1" dirty="0"/>
              <a:t>mindkét fél számára kötelező</a:t>
            </a:r>
            <a:r>
              <a:rPr lang="hu-HU" dirty="0"/>
              <a:t> </a:t>
            </a:r>
            <a:r>
              <a:rPr lang="hu-HU" dirty="0" smtClean="0"/>
              <a:t>érvényű, </a:t>
            </a:r>
            <a:r>
              <a:rPr lang="hu-HU" dirty="0"/>
              <a:t>szerződéses kapcsolat </a:t>
            </a:r>
            <a:r>
              <a:rPr lang="hu-HU" i="1" dirty="0" smtClean="0"/>
              <a:t>két</a:t>
            </a:r>
            <a:r>
              <a:rPr lang="hu-HU" dirty="0" smtClean="0"/>
              <a:t> </a:t>
            </a:r>
            <a:r>
              <a:rPr lang="hu-HU" i="1" dirty="0" smtClean="0"/>
              <a:t>elvileg </a:t>
            </a:r>
            <a:r>
              <a:rPr lang="hu-HU" i="1" dirty="0"/>
              <a:t>egyenlő szabad ember </a:t>
            </a:r>
            <a:r>
              <a:rPr lang="hu-HU" dirty="0"/>
              <a:t>közt, ahol széttéphetetlen kötelék van </a:t>
            </a:r>
            <a:r>
              <a:rPr lang="hu-HU" i="1" dirty="0"/>
              <a:t>szolgálat és földadomány</a:t>
            </a:r>
            <a:r>
              <a:rPr lang="hu-HU" dirty="0"/>
              <a:t>, személyes kötelezettség és dologi jog közt.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78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</a:t>
            </a:r>
            <a:r>
              <a:rPr lang="hu-HU" b="1" dirty="0" smtClean="0"/>
              <a:t>eudalizmus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u-HU" dirty="0" smtClean="0"/>
              <a:t>Hűbéri kapcsolatokon alapuló, decentralizált struktúrájú politikai, kormányzati és társadalmi rendszer - ez alatt csak a hűbéri társadalom értendő -, ahol a központi hatalom (állam) jogait egyházi és világi vazallusok gyakorolják egy többé-kevésbé kiépült hierarchia szerint. E jogok nagyságát az adott hűbérbirtok státusa (királyság, hercegség, grófság, vártartomány, lovagi hűbér) és a konkrét erőviszonyok szabják meg. A hűbériség részben vagy egészben magába olvasztotta az állam jogait, és átvette annak funkcióit.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26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1, </a:t>
            </a:r>
            <a:r>
              <a:rPr lang="hu-HU" b="1" dirty="0" err="1" smtClean="0"/>
              <a:t>vazallitás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vassus</a:t>
            </a:r>
            <a:r>
              <a:rPr lang="hu-HU" dirty="0" smtClean="0"/>
              <a:t> (6.sz.)   </a:t>
            </a:r>
            <a:r>
              <a:rPr lang="hu-HU" dirty="0" err="1" smtClean="0"/>
              <a:t>vassallus</a:t>
            </a:r>
            <a:r>
              <a:rPr lang="hu-HU" dirty="0" smtClean="0"/>
              <a:t> (11.sz.)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/>
              <a:t>Alap: személyes (katonai) kíséret</a:t>
            </a:r>
          </a:p>
          <a:p>
            <a:pPr marL="0" indent="0">
              <a:buNone/>
            </a:pPr>
            <a:r>
              <a:rPr lang="hu-HU" sz="2400" dirty="0" smtClean="0"/>
              <a:t>Meroving királyok kísérete</a:t>
            </a:r>
            <a:r>
              <a:rPr lang="hu-HU" dirty="0" smtClean="0"/>
              <a:t>-</a:t>
            </a:r>
            <a:r>
              <a:rPr lang="hu-HU" sz="2800" b="1" dirty="0" err="1" smtClean="0">
                <a:solidFill>
                  <a:srgbClr val="FF0000"/>
                </a:solidFill>
              </a:rPr>
              <a:t>trustis</a:t>
            </a:r>
            <a:r>
              <a:rPr lang="hu-HU" sz="2800" b="1" dirty="0" smtClean="0">
                <a:solidFill>
                  <a:srgbClr val="FF0000"/>
                </a:solidFill>
              </a:rPr>
              <a:t> </a:t>
            </a:r>
            <a:r>
              <a:rPr lang="hu-HU" sz="2400" b="1" dirty="0" smtClean="0">
                <a:solidFill>
                  <a:srgbClr val="FF0000"/>
                </a:solidFill>
              </a:rPr>
              <a:t> (</a:t>
            </a:r>
            <a:r>
              <a:rPr lang="hu-HU" sz="2400" b="1" dirty="0" err="1">
                <a:solidFill>
                  <a:srgbClr val="FF0000"/>
                </a:solidFill>
              </a:rPr>
              <a:t>t</a:t>
            </a:r>
            <a:r>
              <a:rPr lang="hu-HU" sz="2400" b="1" dirty="0" err="1" smtClean="0">
                <a:solidFill>
                  <a:srgbClr val="FF0000"/>
                </a:solidFill>
              </a:rPr>
              <a:t>rust</a:t>
            </a:r>
            <a:r>
              <a:rPr lang="hu-HU" sz="2400" b="1" dirty="0" smtClean="0">
                <a:solidFill>
                  <a:srgbClr val="FF0000"/>
                </a:solidFill>
              </a:rPr>
              <a:t>, </a:t>
            </a:r>
            <a:r>
              <a:rPr lang="hu-HU" sz="2400" b="1" dirty="0" err="1" smtClean="0">
                <a:solidFill>
                  <a:srgbClr val="FF0000"/>
                </a:solidFill>
              </a:rPr>
              <a:t>Treue</a:t>
            </a:r>
            <a:r>
              <a:rPr lang="hu-HU" sz="2400" b="1" dirty="0" smtClean="0">
                <a:solidFill>
                  <a:srgbClr val="FF0000"/>
                </a:solidFill>
              </a:rPr>
              <a:t>: </a:t>
            </a:r>
            <a:r>
              <a:rPr lang="hu-HU" sz="1800" b="1" dirty="0" smtClean="0">
                <a:solidFill>
                  <a:srgbClr val="FF0000"/>
                </a:solidFill>
              </a:rPr>
              <a:t>bizalom, hűség)</a:t>
            </a: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b="1" dirty="0" smtClean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(</a:t>
            </a:r>
            <a:r>
              <a:rPr lang="hu-HU" b="1" dirty="0" err="1" smtClean="0">
                <a:solidFill>
                  <a:srgbClr val="00B0F0"/>
                </a:solidFill>
              </a:rPr>
              <a:t>Leute</a:t>
            </a:r>
            <a:r>
              <a:rPr lang="hu-HU" b="1" dirty="0" smtClean="0">
                <a:solidFill>
                  <a:srgbClr val="00B0F0"/>
                </a:solidFill>
              </a:rPr>
              <a:t>)</a:t>
            </a:r>
            <a:r>
              <a:rPr lang="hu-HU" b="1" dirty="0" err="1" smtClean="0"/>
              <a:t>leudes</a:t>
            </a:r>
            <a:r>
              <a:rPr lang="hu-HU" b="1" dirty="0" smtClean="0"/>
              <a:t> </a:t>
            </a:r>
            <a:r>
              <a:rPr lang="hu-HU" b="1" dirty="0" err="1" smtClean="0"/>
              <a:t>regis</a:t>
            </a:r>
            <a:r>
              <a:rPr lang="hu-HU" b="1" dirty="0" smtClean="0"/>
              <a:t>,</a:t>
            </a:r>
            <a:r>
              <a:rPr lang="hu-HU" b="1" dirty="0" smtClean="0">
                <a:solidFill>
                  <a:srgbClr val="FF0000"/>
                </a:solidFill>
              </a:rPr>
              <a:t>	</a:t>
            </a:r>
            <a:r>
              <a:rPr lang="hu-HU" b="1" i="1" dirty="0" err="1" smtClean="0"/>
              <a:t>fideles</a:t>
            </a:r>
            <a:r>
              <a:rPr lang="hu-HU" b="1" dirty="0" smtClean="0"/>
              <a:t> (8-10. sz.)</a:t>
            </a:r>
            <a:endParaRPr lang="hu-HU" dirty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smtClean="0"/>
              <a:t>		</a:t>
            </a:r>
            <a:r>
              <a:rPr lang="hu-HU" b="1" i="1" dirty="0" err="1" smtClean="0">
                <a:solidFill>
                  <a:srgbClr val="FF0000"/>
                </a:solidFill>
              </a:rPr>
              <a:t>vassus</a:t>
            </a:r>
            <a:r>
              <a:rPr lang="hu-HU" b="1" dirty="0" smtClean="0"/>
              <a:t>    </a:t>
            </a:r>
            <a:r>
              <a:rPr lang="hu-HU" b="1" dirty="0" err="1" smtClean="0"/>
              <a:t>gasindus</a:t>
            </a:r>
            <a:r>
              <a:rPr lang="hu-HU" b="1" dirty="0" smtClean="0"/>
              <a:t>     </a:t>
            </a:r>
            <a:r>
              <a:rPr lang="hu-HU" b="1" dirty="0" err="1" smtClean="0"/>
              <a:t>bucellarius</a:t>
            </a:r>
            <a:endParaRPr lang="hu-HU" b="1" dirty="0" smtClean="0"/>
          </a:p>
          <a:p>
            <a:pPr marL="0" indent="0" algn="ctr">
              <a:buNone/>
            </a:pPr>
            <a:r>
              <a:rPr lang="hu-HU" b="1" dirty="0" smtClean="0"/>
              <a:t>         </a:t>
            </a:r>
            <a:r>
              <a:rPr lang="hu-HU" b="1" dirty="0" err="1" smtClean="0"/>
              <a:t>vassus</a:t>
            </a:r>
            <a:r>
              <a:rPr lang="hu-HU" b="1" dirty="0" smtClean="0"/>
              <a:t> társadalmi </a:t>
            </a:r>
            <a:r>
              <a:rPr lang="hu-HU" b="1" dirty="0" err="1" smtClean="0"/>
              <a:t>felelmelkedése</a:t>
            </a:r>
            <a:r>
              <a:rPr lang="hu-HU" b="1" dirty="0" smtClean="0"/>
              <a:t> 	</a:t>
            </a:r>
            <a:endParaRPr lang="hu-HU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4427984" y="2708920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3491880" y="2708920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4427984" y="2780928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3635898" y="3861048"/>
            <a:ext cx="864094" cy="724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4590281" y="3861048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200" b="1" dirty="0" err="1" smtClean="0"/>
              <a:t>homagium</a:t>
            </a:r>
            <a:r>
              <a:rPr lang="hu-HU" sz="3200" b="1" dirty="0" smtClean="0"/>
              <a:t> (homo)</a:t>
            </a:r>
            <a:r>
              <a:rPr lang="hu-HU" sz="3200" b="1" dirty="0" err="1" smtClean="0"/>
              <a:t>-hűbéri</a:t>
            </a:r>
            <a:r>
              <a:rPr lang="hu-HU" sz="3200" b="1" dirty="0" smtClean="0"/>
              <a:t> eskü</a:t>
            </a:r>
            <a:br>
              <a:rPr lang="hu-HU" sz="3200" b="1" dirty="0" smtClean="0"/>
            </a:br>
            <a:r>
              <a:rPr lang="hu-HU" sz="3200" dirty="0" err="1" smtClean="0"/>
              <a:t>commendatio</a:t>
            </a:r>
            <a:r>
              <a:rPr lang="hu-HU" sz="3200" dirty="0" smtClean="0"/>
              <a:t>: egy szabad a másik védelme alá helyezi magát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1, kézösszetétel</a:t>
            </a:r>
          </a:p>
          <a:p>
            <a:pPr marL="0" indent="0">
              <a:buNone/>
            </a:pPr>
            <a:r>
              <a:rPr lang="hu-HU" dirty="0" smtClean="0"/>
              <a:t>2, „</a:t>
            </a:r>
            <a:r>
              <a:rPr lang="hu-HU" dirty="0" err="1" smtClean="0"/>
              <a:t>volo</a:t>
            </a:r>
            <a:r>
              <a:rPr lang="hu-HU" dirty="0" smtClean="0"/>
              <a:t>”</a:t>
            </a:r>
          </a:p>
          <a:p>
            <a:pPr marL="0" indent="0">
              <a:buNone/>
            </a:pPr>
            <a:r>
              <a:rPr lang="hu-HU" dirty="0" smtClean="0"/>
              <a:t>(3) csók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/>
              <a:t>é</a:t>
            </a:r>
            <a:r>
              <a:rPr lang="hu-HU" dirty="0" smtClean="0"/>
              <a:t>letre szóló jogi</a:t>
            </a:r>
          </a:p>
          <a:p>
            <a:pPr marL="0" indent="0">
              <a:buNone/>
            </a:pPr>
            <a:r>
              <a:rPr lang="hu-HU" dirty="0" smtClean="0"/>
              <a:t>kötelék</a:t>
            </a:r>
            <a:endParaRPr lang="hu-HU" dirty="0"/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51" y="1656341"/>
            <a:ext cx="5425515" cy="414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fides</a:t>
            </a:r>
            <a:r>
              <a:rPr lang="hu-HU" b="1" dirty="0"/>
              <a:t>: hűségeskü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81942"/>
            <a:ext cx="5184576" cy="266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3662199" cy="284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2, hűbérbirtok: beneficium, feudum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 err="1"/>
              <a:t>a</a:t>
            </a:r>
            <a:r>
              <a:rPr lang="hu-HU" dirty="0" err="1" smtClean="0"/>
              <a:t>llodium</a:t>
            </a:r>
            <a:r>
              <a:rPr lang="hu-HU" dirty="0" smtClean="0"/>
              <a:t>  - beneficium </a:t>
            </a:r>
          </a:p>
          <a:p>
            <a:pPr marL="0" indent="0">
              <a:buNone/>
            </a:pPr>
            <a:r>
              <a:rPr lang="hu-HU" dirty="0" smtClean="0"/>
              <a:t>beneficium: nem a vazallusoknak találják ki!!</a:t>
            </a:r>
          </a:p>
          <a:p>
            <a:pPr marL="0" indent="0">
              <a:buNone/>
            </a:pPr>
            <a:r>
              <a:rPr lang="hu-HU" dirty="0" smtClean="0"/>
              <a:t>„</a:t>
            </a:r>
            <a:r>
              <a:rPr lang="hu-HU" dirty="0" err="1" smtClean="0"/>
              <a:t>fehuod</a:t>
            </a:r>
            <a:r>
              <a:rPr lang="hu-HU" dirty="0" smtClean="0"/>
              <a:t>”: </a:t>
            </a:r>
            <a:r>
              <a:rPr lang="hu-HU" dirty="0" err="1" smtClean="0"/>
              <a:t>feodum</a:t>
            </a:r>
            <a:r>
              <a:rPr lang="hu-HU" dirty="0" smtClean="0"/>
              <a:t>, </a:t>
            </a:r>
            <a:r>
              <a:rPr lang="hu-HU" b="1" dirty="0" smtClean="0">
                <a:solidFill>
                  <a:srgbClr val="FF0000"/>
                </a:solidFill>
              </a:rPr>
              <a:t>feudum,</a:t>
            </a:r>
            <a:r>
              <a:rPr lang="hu-HU" dirty="0" smtClean="0"/>
              <a:t> </a:t>
            </a:r>
            <a:r>
              <a:rPr lang="hu-HU" dirty="0" err="1" smtClean="0"/>
              <a:t>fevum</a:t>
            </a:r>
            <a:r>
              <a:rPr lang="hu-HU" dirty="0" smtClean="0"/>
              <a:t>(ingó vagyon)</a:t>
            </a:r>
          </a:p>
          <a:p>
            <a:pPr marL="0" indent="0">
              <a:buNone/>
            </a:pPr>
            <a:r>
              <a:rPr lang="hu-HU" dirty="0" smtClean="0"/>
              <a:t>877 – </a:t>
            </a:r>
            <a:r>
              <a:rPr lang="hu-HU" b="1" dirty="0" smtClean="0"/>
              <a:t>beneficiumok és </a:t>
            </a:r>
            <a:r>
              <a:rPr lang="hu-HU" b="1" dirty="0" err="1" smtClean="0"/>
              <a:t>honorok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0000"/>
                </a:solidFill>
              </a:rPr>
              <a:t>örökölhetők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FF0000"/>
                </a:solidFill>
              </a:rPr>
              <a:t>10. század:      beneficium = feudum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FF0000"/>
                </a:solidFill>
              </a:rPr>
              <a:t>12. sz. </a:t>
            </a:r>
            <a:r>
              <a:rPr lang="hu-HU" b="1" dirty="0" err="1" smtClean="0">
                <a:solidFill>
                  <a:srgbClr val="FF0000"/>
                </a:solidFill>
              </a:rPr>
              <a:t>vassallus</a:t>
            </a:r>
            <a:r>
              <a:rPr lang="hu-HU" b="1" dirty="0" smtClean="0">
                <a:solidFill>
                  <a:srgbClr val="FF0000"/>
                </a:solidFill>
              </a:rPr>
              <a:t>, feudum majdnem kizárólagos</a:t>
            </a:r>
          </a:p>
          <a:p>
            <a:pPr marL="0" indent="0">
              <a:buNone/>
            </a:pPr>
            <a:endParaRPr lang="hu-H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b="1" dirty="0" smtClean="0"/>
              <a:t>Invesztitúra: föld, szalma stb.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68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906</Words>
  <Application>Microsoft Office PowerPoint</Application>
  <PresentationFormat>Diavetítés a képernyőre (4:3 oldalarány)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Office-téma</vt:lpstr>
      <vt:lpstr>Hűbériség és  feudalizmus</vt:lpstr>
      <vt:lpstr>feudalizmus-téveszmék</vt:lpstr>
      <vt:lpstr>kronológia</vt:lpstr>
      <vt:lpstr>definíciók:</vt:lpstr>
      <vt:lpstr>feudalizmus</vt:lpstr>
      <vt:lpstr>1, vazallitás  vassus (6.sz.)   vassallus (11.sz.)</vt:lpstr>
      <vt:lpstr>homagium (homo)-hűbéri eskü commendatio: egy szabad a másik védelme alá helyezi magát</vt:lpstr>
      <vt:lpstr>fides: hűségeskü</vt:lpstr>
      <vt:lpstr>2, hűbérbirtok: beneficium, feudum</vt:lpstr>
      <vt:lpstr>közhatalom magánkézbe vétele</vt:lpstr>
      <vt:lpstr>A közhatalom „privatizációja”: 900-1100</vt:lpstr>
      <vt:lpstr>klasszikus feudalizmus 1000-1300:  a ceremóniák precízebbé válnak- egyházi /világi mivolt</vt:lpstr>
      <vt:lpstr>A vazallus kötelezettségei</vt:lpstr>
      <vt:lpstr>Az első feudális kor:1000-1150 Franciaország </vt:lpstr>
      <vt:lpstr>2. Feudális kor: 1150-1300 „A király a hűbéri hierarchia élére, majd egyre inkább azon kívülre került.” (Katus László)</vt:lpstr>
      <vt:lpstr>A hűbériség és a feudalizmus jelentősége</vt:lpstr>
      <vt:lpstr>Magna Charta 39. cikkelye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Hűbériség és  feudalizmus</dc:title>
  <dc:creator>Sashalmi Endre</dc:creator>
  <cp:lastModifiedBy>Dr. Sashalmi Endre</cp:lastModifiedBy>
  <cp:revision>130</cp:revision>
  <dcterms:created xsi:type="dcterms:W3CDTF">2013-02-25T15:20:57Z</dcterms:created>
  <dcterms:modified xsi:type="dcterms:W3CDTF">2022-03-09T09:07:39Z</dcterms:modified>
</cp:coreProperties>
</file>