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/>
    <p:restoredTop sz="94655"/>
  </p:normalViewPr>
  <p:slideViewPr>
    <p:cSldViewPr snapToGrid="0" snapToObjects="1" showGuides="1">
      <p:cViewPr varScale="1">
        <p:scale>
          <a:sx n="89" d="100"/>
          <a:sy n="89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67D9-A8DB-1A40-8711-9E3E8C43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68D6D-B4F4-E04C-8EF0-9F478EE4E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D885-F028-454F-89C0-2C8B410F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C204-183D-3D46-8027-C6B9A968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2562-2FEE-644D-86BE-4D683075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8FE8-0976-E746-A168-82CB05D0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F6100-2C8C-0A41-B715-DADE1E27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73D2-3366-B445-81C8-E1BCE8B5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1773-433E-5048-B1A1-8DBDC60E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9490-37D9-5448-B594-6DA81A80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2CC44-66BF-0144-B2B0-EF59309D9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842F2-D51A-5A41-A8CA-5D87EE5C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0175-7344-2048-BDFE-1AAEDE35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0256-8193-7841-B9EA-54F99E09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3ABB-1A16-334A-8455-C52975CE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1D5A-7550-1F4F-B454-E1F8EE09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7F8-021E-EC46-8A48-0A108117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695E-080D-BE4B-9E26-DDEDA75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B643-0DA9-A44F-9A17-4AAEB811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B207-056C-3A41-A501-F9FE41FC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FA13-F16E-A046-B57B-E01DE46D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B7C1-1D11-FB40-80AF-73844233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148D-D8E6-7546-AC31-673C472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D79D-B0E7-604F-BCA2-927FE56E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95B7-9B4F-084D-8714-F6C40EA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7321-6DAD-AE42-83B9-332EDCC8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027A-EA52-4F4B-A534-0FB45841A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D3C82-A9CB-FF4D-9C96-882C8BB8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62B81-173D-9B4F-BFD6-6B3379EE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271B-14CD-754F-9ACC-07EC71A5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6CE3-7D97-4B49-A338-F3129C8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9562-791C-EC4F-86CF-AC2652AC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CFEA-BE31-DF44-9E8E-F9F187E5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5D309-27E2-0B41-BA1E-A1CFA002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6F924-9ABF-B449-B2D1-7254A296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53C7D-FA72-6E4D-877B-B46C502DC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C8645-769E-3B4D-A73A-9EF3676C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C4911-2C41-F846-B5F4-C8486A63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C839C-FA80-0541-B077-6AB63605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81CD-70B5-0542-9294-0E1E01C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24A02-2ED1-5048-951E-C348D218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24FB-58BC-4849-B341-A6785906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F3EB-88CA-9044-B979-03A1BC4B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1AC3E-9522-6B41-B5C3-5F824286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F6280-512C-D548-A0F7-334FFA99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0125C-24F3-B445-A31E-50FFA08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D465-6F0C-8943-9776-F48AEAD0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F24-4503-9843-966D-89FB74AD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9600-957A-F04B-AF89-F7BED9086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C3BD3-6EB2-F442-B25A-8B3A88AF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0B40-F0B7-1C4A-96CD-3DF9D5F7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4566-36D7-6B4A-8402-ECCFB060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4C0-4ABF-0542-AAB2-CA2B2FBF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E31F8-DAB7-1B4F-A923-F888E3564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89FE6-66D3-F241-8C50-CF539CCEE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75C9-79E3-9D42-8D32-81645D8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47E5-3838-3549-920B-DC2C9906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1C03-FBFA-834A-B7E2-EDBEFF7A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6F4A-7FCB-0A45-AFD8-62C9229E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9716-D6F1-4444-AFC4-E8509DC0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3EEC-68AC-8F49-ACFD-CC3BFCCB3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0D53-5AF4-DA4E-8E44-38933BFB9C0C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46D-8BA7-C547-82C6-DE6D4A7B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935B-90BC-1C47-88FD-C248E851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FA58-FAB1-B940-AAF5-7F01BB40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625A0-5411-4644-AF58-566B8BA2806A}"/>
              </a:ext>
            </a:extLst>
          </p:cNvPr>
          <p:cNvSpPr/>
          <p:nvPr/>
        </p:nvSpPr>
        <p:spPr>
          <a:xfrm>
            <a:off x="2196761" y="4643643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dataCurrent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17D11-54D2-F749-A459-4BE5FDF832A5}"/>
              </a:ext>
            </a:extLst>
          </p:cNvPr>
          <p:cNvSpPr/>
          <p:nvPr/>
        </p:nvSpPr>
        <p:spPr>
          <a:xfrm>
            <a:off x="2196761" y="530794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dataHistorical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C07D7-6FA9-E34F-B068-E443A10CA489}"/>
              </a:ext>
            </a:extLst>
          </p:cNvPr>
          <p:cNvSpPr/>
          <p:nvPr/>
        </p:nvSpPr>
        <p:spPr>
          <a:xfrm>
            <a:off x="2196761" y="598699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dataSensor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1B65-C65B-0446-B81D-4CE53CE18E25}"/>
              </a:ext>
            </a:extLst>
          </p:cNvPr>
          <p:cNvSpPr/>
          <p:nvPr/>
        </p:nvSpPr>
        <p:spPr>
          <a:xfrm>
            <a:off x="4280542" y="4967949"/>
            <a:ext cx="978171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dataAll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76353-1307-2F4B-A562-7D7D06FC45F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01100" y="4872243"/>
            <a:ext cx="279442" cy="324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1418A-49D1-6B4A-A8D5-8FB9D0C2C2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01100" y="5196549"/>
            <a:ext cx="279442" cy="3399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00B837-3FB3-AD4B-B454-01F6849B0A31}"/>
              </a:ext>
            </a:extLst>
          </p:cNvPr>
          <p:cNvSpPr txBox="1"/>
          <p:nvPr/>
        </p:nvSpPr>
        <p:spPr>
          <a:xfrm>
            <a:off x="935390" y="997067"/>
            <a:ext cx="257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Upon startup, data is first grabbed from MySQL database (named </a:t>
            </a:r>
            <a:r>
              <a:rPr lang="en-US" sz="1400" dirty="0" err="1"/>
              <a:t>hbef</a:t>
            </a:r>
            <a:r>
              <a:rPr lang="en-US" sz="1400" dirty="0"/>
              <a:t>)…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03B0EF-68D8-8446-A8EB-3AB8DD1A391F}"/>
              </a:ext>
            </a:extLst>
          </p:cNvPr>
          <p:cNvSpPr/>
          <p:nvPr/>
        </p:nvSpPr>
        <p:spPr>
          <a:xfrm>
            <a:off x="1406820" y="1869273"/>
            <a:ext cx="1459477" cy="99940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hbef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3343F-B976-8945-9830-7BB2AF171C0C}"/>
              </a:ext>
            </a:extLst>
          </p:cNvPr>
          <p:cNvCxnSpPr>
            <a:cxnSpLocks/>
          </p:cNvCxnSpPr>
          <p:nvPr/>
        </p:nvCxnSpPr>
        <p:spPr>
          <a:xfrm>
            <a:off x="1917319" y="3022430"/>
            <a:ext cx="610239" cy="13614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EBD9369-5B02-3647-8D54-90DAFE0D47C7}"/>
              </a:ext>
            </a:extLst>
          </p:cNvPr>
          <p:cNvSpPr/>
          <p:nvPr/>
        </p:nvSpPr>
        <p:spPr>
          <a:xfrm>
            <a:off x="1917318" y="4479622"/>
            <a:ext cx="8243351" cy="2171900"/>
          </a:xfrm>
          <a:prstGeom prst="rect">
            <a:avLst/>
          </a:pr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F76EA-75FA-614C-9AF1-D462A4BD786C}"/>
              </a:ext>
            </a:extLst>
          </p:cNvPr>
          <p:cNvSpPr txBox="1"/>
          <p:nvPr/>
        </p:nvSpPr>
        <p:spPr>
          <a:xfrm>
            <a:off x="203968" y="117452"/>
            <a:ext cx="874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HBEF Dashboard: the Backend of Data Upload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82E9D-CE55-5644-B491-B9CD6701BF4E}"/>
              </a:ext>
            </a:extLst>
          </p:cNvPr>
          <p:cNvSpPr txBox="1"/>
          <p:nvPr/>
        </p:nvSpPr>
        <p:spPr>
          <a:xfrm>
            <a:off x="2249745" y="3118167"/>
            <a:ext cx="209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…and saved into the </a:t>
            </a:r>
            <a:r>
              <a:rPr lang="en-US" sz="1400" dirty="0" err="1"/>
              <a:t>correspondong</a:t>
            </a:r>
            <a:r>
              <a:rPr lang="en-US" sz="1400" dirty="0"/>
              <a:t> shiny variables used in plots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4D1C2-CD8F-5044-940B-78285FAA20BA}"/>
              </a:ext>
            </a:extLst>
          </p:cNvPr>
          <p:cNvSpPr txBox="1"/>
          <p:nvPr/>
        </p:nvSpPr>
        <p:spPr>
          <a:xfrm>
            <a:off x="7283523" y="6282190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alpha val="51000"/>
                  </a:schemeClr>
                </a:solidFill>
              </a:rPr>
              <a:t>HBEF Dashboard (Shiny App)</a:t>
            </a:r>
          </a:p>
        </p:txBody>
      </p:sp>
    </p:spTree>
    <p:extLst>
      <p:ext uri="{BB962C8B-B14F-4D97-AF65-F5344CB8AC3E}">
        <p14:creationId xmlns:p14="http://schemas.microsoft.com/office/powerpoint/2010/main" val="386297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625A0-5411-4644-AF58-566B8BA2806A}"/>
              </a:ext>
            </a:extLst>
          </p:cNvPr>
          <p:cNvSpPr/>
          <p:nvPr/>
        </p:nvSpPr>
        <p:spPr>
          <a:xfrm>
            <a:off x="2196761" y="4643643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dataCurrent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17D11-54D2-F749-A459-4BE5FDF832A5}"/>
              </a:ext>
            </a:extLst>
          </p:cNvPr>
          <p:cNvSpPr/>
          <p:nvPr/>
        </p:nvSpPr>
        <p:spPr>
          <a:xfrm>
            <a:off x="2196761" y="530794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dataHistorical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C07D7-6FA9-E34F-B068-E443A10CA489}"/>
              </a:ext>
            </a:extLst>
          </p:cNvPr>
          <p:cNvSpPr/>
          <p:nvPr/>
        </p:nvSpPr>
        <p:spPr>
          <a:xfrm>
            <a:off x="2196761" y="598699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dataSensor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1B65-C65B-0446-B81D-4CE53CE18E25}"/>
              </a:ext>
            </a:extLst>
          </p:cNvPr>
          <p:cNvSpPr/>
          <p:nvPr/>
        </p:nvSpPr>
        <p:spPr>
          <a:xfrm>
            <a:off x="4280542" y="4967949"/>
            <a:ext cx="978171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dataAll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76353-1307-2F4B-A562-7D7D06FC45F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01100" y="4872243"/>
            <a:ext cx="279442" cy="324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1418A-49D1-6B4A-A8D5-8FB9D0C2C2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01100" y="5196549"/>
            <a:ext cx="279442" cy="3399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00B837-3FB3-AD4B-B454-01F6849B0A31}"/>
              </a:ext>
            </a:extLst>
          </p:cNvPr>
          <p:cNvSpPr txBox="1"/>
          <p:nvPr/>
        </p:nvSpPr>
        <p:spPr>
          <a:xfrm>
            <a:off x="935390" y="997067"/>
            <a:ext cx="257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Upon startup, data is first grabbed from MySQL database (named </a:t>
            </a:r>
            <a:r>
              <a:rPr lang="en-US" sz="1400" dirty="0" err="1"/>
              <a:t>hbef</a:t>
            </a:r>
            <a:r>
              <a:rPr lang="en-US" sz="1400" dirty="0"/>
              <a:t>)…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03B0EF-68D8-8446-A8EB-3AB8DD1A391F}"/>
              </a:ext>
            </a:extLst>
          </p:cNvPr>
          <p:cNvSpPr/>
          <p:nvPr/>
        </p:nvSpPr>
        <p:spPr>
          <a:xfrm>
            <a:off x="1406820" y="1869273"/>
            <a:ext cx="1459477" cy="99940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hbef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3343F-B976-8945-9830-7BB2AF171C0C}"/>
              </a:ext>
            </a:extLst>
          </p:cNvPr>
          <p:cNvCxnSpPr>
            <a:cxnSpLocks/>
          </p:cNvCxnSpPr>
          <p:nvPr/>
        </p:nvCxnSpPr>
        <p:spPr>
          <a:xfrm>
            <a:off x="1917319" y="3022430"/>
            <a:ext cx="610239" cy="13614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492A94E8-1BA3-8C43-91CE-2A94C40F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5145" y="1720218"/>
            <a:ext cx="1309987" cy="1201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BD9369-5B02-3647-8D54-90DAFE0D47C7}"/>
              </a:ext>
            </a:extLst>
          </p:cNvPr>
          <p:cNvSpPr/>
          <p:nvPr/>
        </p:nvSpPr>
        <p:spPr>
          <a:xfrm>
            <a:off x="1917318" y="4479622"/>
            <a:ext cx="8243351" cy="2171900"/>
          </a:xfrm>
          <a:prstGeom prst="rect">
            <a:avLst/>
          </a:pr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71E5F-9CB1-A045-A611-3EB17004B731}"/>
              </a:ext>
            </a:extLst>
          </p:cNvPr>
          <p:cNvSpPr txBox="1"/>
          <p:nvPr/>
        </p:nvSpPr>
        <p:spPr>
          <a:xfrm>
            <a:off x="4913008" y="1026181"/>
            <a:ext cx="29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Anytime new data is uploaded into the dashboard, it is: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718E6F09-7173-C942-B121-0F2E1820B6CF}"/>
              </a:ext>
            </a:extLst>
          </p:cNvPr>
          <p:cNvSpPr/>
          <p:nvPr/>
        </p:nvSpPr>
        <p:spPr>
          <a:xfrm>
            <a:off x="5892847" y="3054840"/>
            <a:ext cx="501431" cy="15495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F76EA-75FA-614C-9AF1-D462A4BD786C}"/>
              </a:ext>
            </a:extLst>
          </p:cNvPr>
          <p:cNvSpPr txBox="1"/>
          <p:nvPr/>
        </p:nvSpPr>
        <p:spPr>
          <a:xfrm>
            <a:off x="203968" y="117452"/>
            <a:ext cx="874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HBEF Dashboard: the Backend of Data Upload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82E9D-CE55-5644-B491-B9CD6701BF4E}"/>
              </a:ext>
            </a:extLst>
          </p:cNvPr>
          <p:cNvSpPr txBox="1"/>
          <p:nvPr/>
        </p:nvSpPr>
        <p:spPr>
          <a:xfrm>
            <a:off x="2249745" y="3118167"/>
            <a:ext cx="209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…and saved into the </a:t>
            </a:r>
            <a:r>
              <a:rPr lang="en-US" sz="1400" dirty="0" err="1"/>
              <a:t>correspondong</a:t>
            </a:r>
            <a:r>
              <a:rPr lang="en-US" sz="1400" dirty="0"/>
              <a:t> shiny variables used in plots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4D1C2-CD8F-5044-940B-78285FAA20BA}"/>
              </a:ext>
            </a:extLst>
          </p:cNvPr>
          <p:cNvSpPr txBox="1"/>
          <p:nvPr/>
        </p:nvSpPr>
        <p:spPr>
          <a:xfrm>
            <a:off x="7283523" y="6282190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alpha val="51000"/>
                  </a:schemeClr>
                </a:solidFill>
              </a:rPr>
              <a:t>HBEF Dashboard (Shiny App)</a:t>
            </a:r>
          </a:p>
        </p:txBody>
      </p:sp>
    </p:spTree>
    <p:extLst>
      <p:ext uri="{BB962C8B-B14F-4D97-AF65-F5344CB8AC3E}">
        <p14:creationId xmlns:p14="http://schemas.microsoft.com/office/powerpoint/2010/main" val="73337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625A0-5411-4644-AF58-566B8BA2806A}"/>
              </a:ext>
            </a:extLst>
          </p:cNvPr>
          <p:cNvSpPr/>
          <p:nvPr/>
        </p:nvSpPr>
        <p:spPr>
          <a:xfrm>
            <a:off x="2196761" y="4643643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dataCurrent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17D11-54D2-F749-A459-4BE5FDF832A5}"/>
              </a:ext>
            </a:extLst>
          </p:cNvPr>
          <p:cNvSpPr/>
          <p:nvPr/>
        </p:nvSpPr>
        <p:spPr>
          <a:xfrm>
            <a:off x="2196761" y="530794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dataHistorical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C07D7-6FA9-E34F-B068-E443A10CA489}"/>
              </a:ext>
            </a:extLst>
          </p:cNvPr>
          <p:cNvSpPr/>
          <p:nvPr/>
        </p:nvSpPr>
        <p:spPr>
          <a:xfrm>
            <a:off x="2196761" y="598699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dataSensor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1B65-C65B-0446-B81D-4CE53CE18E25}"/>
              </a:ext>
            </a:extLst>
          </p:cNvPr>
          <p:cNvSpPr/>
          <p:nvPr/>
        </p:nvSpPr>
        <p:spPr>
          <a:xfrm>
            <a:off x="4280542" y="4967949"/>
            <a:ext cx="978171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dataAll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76353-1307-2F4B-A562-7D7D06FC45F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01100" y="4872243"/>
            <a:ext cx="279442" cy="324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1418A-49D1-6B4A-A8D5-8FB9D0C2C2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01100" y="5196549"/>
            <a:ext cx="279442" cy="3399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00B837-3FB3-AD4B-B454-01F6849B0A31}"/>
              </a:ext>
            </a:extLst>
          </p:cNvPr>
          <p:cNvSpPr txBox="1"/>
          <p:nvPr/>
        </p:nvSpPr>
        <p:spPr>
          <a:xfrm>
            <a:off x="935390" y="997067"/>
            <a:ext cx="257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Upon startup, data is first grabbed from MySQL database (named </a:t>
            </a:r>
            <a:r>
              <a:rPr lang="en-US" sz="1400" dirty="0" err="1"/>
              <a:t>hbef</a:t>
            </a:r>
            <a:r>
              <a:rPr lang="en-US" sz="1400" dirty="0"/>
              <a:t>)…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03B0EF-68D8-8446-A8EB-3AB8DD1A391F}"/>
              </a:ext>
            </a:extLst>
          </p:cNvPr>
          <p:cNvSpPr/>
          <p:nvPr/>
        </p:nvSpPr>
        <p:spPr>
          <a:xfrm>
            <a:off x="1406820" y="1869273"/>
            <a:ext cx="1459477" cy="99940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hbef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3343F-B976-8945-9830-7BB2AF171C0C}"/>
              </a:ext>
            </a:extLst>
          </p:cNvPr>
          <p:cNvCxnSpPr>
            <a:cxnSpLocks/>
          </p:cNvCxnSpPr>
          <p:nvPr/>
        </p:nvCxnSpPr>
        <p:spPr>
          <a:xfrm>
            <a:off x="1917319" y="3022430"/>
            <a:ext cx="610239" cy="13614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492A94E8-1BA3-8C43-91CE-2A94C40F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5145" y="1720218"/>
            <a:ext cx="1309987" cy="1201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BD9369-5B02-3647-8D54-90DAFE0D47C7}"/>
              </a:ext>
            </a:extLst>
          </p:cNvPr>
          <p:cNvSpPr/>
          <p:nvPr/>
        </p:nvSpPr>
        <p:spPr>
          <a:xfrm>
            <a:off x="1917318" y="4479622"/>
            <a:ext cx="8243351" cy="2171900"/>
          </a:xfrm>
          <a:prstGeom prst="rect">
            <a:avLst/>
          </a:pr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71E5F-9CB1-A045-A611-3EB17004B731}"/>
              </a:ext>
            </a:extLst>
          </p:cNvPr>
          <p:cNvSpPr txBox="1"/>
          <p:nvPr/>
        </p:nvSpPr>
        <p:spPr>
          <a:xfrm>
            <a:off x="4913008" y="1026181"/>
            <a:ext cx="29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Anytime new data is uploaded into the dashboard, it is: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79DD-FAAA-EC42-9E26-9A1A3E8B9BA2}"/>
              </a:ext>
            </a:extLst>
          </p:cNvPr>
          <p:cNvSpPr txBox="1"/>
          <p:nvPr/>
        </p:nvSpPr>
        <p:spPr>
          <a:xfrm>
            <a:off x="7198130" y="2067893"/>
            <a:ext cx="29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first saved into the table named ‘current’ in the MySQL database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718E6F09-7173-C942-B121-0F2E1820B6CF}"/>
              </a:ext>
            </a:extLst>
          </p:cNvPr>
          <p:cNvSpPr/>
          <p:nvPr/>
        </p:nvSpPr>
        <p:spPr>
          <a:xfrm>
            <a:off x="5892847" y="3054840"/>
            <a:ext cx="501431" cy="15495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ADA687-37E9-2340-86E3-15F636EF04F0}"/>
              </a:ext>
            </a:extLst>
          </p:cNvPr>
          <p:cNvGrpSpPr/>
          <p:nvPr/>
        </p:nvGrpSpPr>
        <p:grpSpPr>
          <a:xfrm>
            <a:off x="3137796" y="2280309"/>
            <a:ext cx="3976312" cy="977636"/>
            <a:chOff x="3137796" y="2280309"/>
            <a:chExt cx="3976312" cy="97763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C7A52C-0DFB-0842-87EA-1E65E83155A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 flipV="1">
              <a:off x="3137796" y="2465514"/>
              <a:ext cx="1817417" cy="729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70B9D37-843B-6842-B20C-63957B4FC8CA}"/>
                </a:ext>
              </a:extLst>
            </p:cNvPr>
            <p:cNvSpPr/>
            <p:nvPr/>
          </p:nvSpPr>
          <p:spPr>
            <a:xfrm>
              <a:off x="4955213" y="2280309"/>
              <a:ext cx="2158895" cy="977636"/>
            </a:xfrm>
            <a:custGeom>
              <a:avLst/>
              <a:gdLst>
                <a:gd name="connsiteX0" fmla="*/ 1802241 w 2158895"/>
                <a:gd name="connsiteY0" fmla="*/ 0 h 977636"/>
                <a:gd name="connsiteX1" fmla="*/ 2158895 w 2158895"/>
                <a:gd name="connsiteY1" fmla="*/ 60707 h 977636"/>
                <a:gd name="connsiteX2" fmla="*/ 648807 w 2158895"/>
                <a:gd name="connsiteY2" fmla="*/ 914400 h 977636"/>
                <a:gd name="connsiteX3" fmla="*/ 0 w 2158895"/>
                <a:gd name="connsiteY3" fmla="*/ 914400 h 977636"/>
                <a:gd name="connsiteX4" fmla="*/ 0 w 2158895"/>
                <a:gd name="connsiteY4" fmla="*/ 914400 h 97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895" h="977636">
                  <a:moveTo>
                    <a:pt x="1802241" y="0"/>
                  </a:moveTo>
                  <a:lnTo>
                    <a:pt x="2158895" y="60707"/>
                  </a:lnTo>
                  <a:cubicBezTo>
                    <a:pt x="1966656" y="213107"/>
                    <a:pt x="1008623" y="772118"/>
                    <a:pt x="648807" y="914400"/>
                  </a:cubicBezTo>
                  <a:cubicBezTo>
                    <a:pt x="288991" y="1056682"/>
                    <a:pt x="0" y="914400"/>
                    <a:pt x="0" y="914400"/>
                  </a:cubicBezTo>
                  <a:lnTo>
                    <a:pt x="0" y="914400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18F76EA-75FA-614C-9AF1-D462A4BD786C}"/>
              </a:ext>
            </a:extLst>
          </p:cNvPr>
          <p:cNvSpPr txBox="1"/>
          <p:nvPr/>
        </p:nvSpPr>
        <p:spPr>
          <a:xfrm>
            <a:off x="203968" y="117452"/>
            <a:ext cx="874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HBEF Dashboard: the Backend of Data Upload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82E9D-CE55-5644-B491-B9CD6701BF4E}"/>
              </a:ext>
            </a:extLst>
          </p:cNvPr>
          <p:cNvSpPr txBox="1"/>
          <p:nvPr/>
        </p:nvSpPr>
        <p:spPr>
          <a:xfrm>
            <a:off x="2249745" y="3118167"/>
            <a:ext cx="209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…and saved into the </a:t>
            </a:r>
            <a:r>
              <a:rPr lang="en-US" sz="1400" dirty="0" err="1"/>
              <a:t>correspondong</a:t>
            </a:r>
            <a:r>
              <a:rPr lang="en-US" sz="1400" dirty="0"/>
              <a:t> shiny variables used in plots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4D1C2-CD8F-5044-940B-78285FAA20BA}"/>
              </a:ext>
            </a:extLst>
          </p:cNvPr>
          <p:cNvSpPr txBox="1"/>
          <p:nvPr/>
        </p:nvSpPr>
        <p:spPr>
          <a:xfrm>
            <a:off x="7283523" y="6282190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alpha val="51000"/>
                  </a:schemeClr>
                </a:solidFill>
              </a:rPr>
              <a:t>HBEF Dashboard (Shiny App)</a:t>
            </a:r>
          </a:p>
        </p:txBody>
      </p:sp>
    </p:spTree>
    <p:extLst>
      <p:ext uri="{BB962C8B-B14F-4D97-AF65-F5344CB8AC3E}">
        <p14:creationId xmlns:p14="http://schemas.microsoft.com/office/powerpoint/2010/main" val="119388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625A0-5411-4644-AF58-566B8BA2806A}"/>
              </a:ext>
            </a:extLst>
          </p:cNvPr>
          <p:cNvSpPr/>
          <p:nvPr/>
        </p:nvSpPr>
        <p:spPr>
          <a:xfrm>
            <a:off x="2196761" y="4643643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dataCurrent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17D11-54D2-F749-A459-4BE5FDF832A5}"/>
              </a:ext>
            </a:extLst>
          </p:cNvPr>
          <p:cNvSpPr/>
          <p:nvPr/>
        </p:nvSpPr>
        <p:spPr>
          <a:xfrm>
            <a:off x="2196761" y="530794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dataHistorical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C07D7-6FA9-E34F-B068-E443A10CA489}"/>
              </a:ext>
            </a:extLst>
          </p:cNvPr>
          <p:cNvSpPr/>
          <p:nvPr/>
        </p:nvSpPr>
        <p:spPr>
          <a:xfrm>
            <a:off x="2196761" y="5986994"/>
            <a:ext cx="1804339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dataSensor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1B65-C65B-0446-B81D-4CE53CE18E25}"/>
              </a:ext>
            </a:extLst>
          </p:cNvPr>
          <p:cNvSpPr/>
          <p:nvPr/>
        </p:nvSpPr>
        <p:spPr>
          <a:xfrm>
            <a:off x="4280542" y="4967949"/>
            <a:ext cx="978171" cy="4572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dataAll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76353-1307-2F4B-A562-7D7D06FC45F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01100" y="4872243"/>
            <a:ext cx="279442" cy="3243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1418A-49D1-6B4A-A8D5-8FB9D0C2C2A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01100" y="5196549"/>
            <a:ext cx="279442" cy="3399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00B837-3FB3-AD4B-B454-01F6849B0A31}"/>
              </a:ext>
            </a:extLst>
          </p:cNvPr>
          <p:cNvSpPr txBox="1"/>
          <p:nvPr/>
        </p:nvSpPr>
        <p:spPr>
          <a:xfrm>
            <a:off x="935390" y="997067"/>
            <a:ext cx="2574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Upon startup, data is first grabbed from MySQL database (named </a:t>
            </a:r>
            <a:r>
              <a:rPr lang="en-US" sz="1400" dirty="0" err="1"/>
              <a:t>hbef</a:t>
            </a:r>
            <a:r>
              <a:rPr lang="en-US" sz="1400" dirty="0"/>
              <a:t>)…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5A03B0EF-68D8-8446-A8EB-3AB8DD1A391F}"/>
              </a:ext>
            </a:extLst>
          </p:cNvPr>
          <p:cNvSpPr/>
          <p:nvPr/>
        </p:nvSpPr>
        <p:spPr>
          <a:xfrm>
            <a:off x="1406820" y="1869273"/>
            <a:ext cx="1459477" cy="99940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hbef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3343F-B976-8945-9830-7BB2AF171C0C}"/>
              </a:ext>
            </a:extLst>
          </p:cNvPr>
          <p:cNvCxnSpPr>
            <a:cxnSpLocks/>
          </p:cNvCxnSpPr>
          <p:nvPr/>
        </p:nvCxnSpPr>
        <p:spPr>
          <a:xfrm>
            <a:off x="1917319" y="3022430"/>
            <a:ext cx="610239" cy="13614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492A94E8-1BA3-8C43-91CE-2A94C40F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5145" y="1720218"/>
            <a:ext cx="1309987" cy="1201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BD9369-5B02-3647-8D54-90DAFE0D47C7}"/>
              </a:ext>
            </a:extLst>
          </p:cNvPr>
          <p:cNvSpPr/>
          <p:nvPr/>
        </p:nvSpPr>
        <p:spPr>
          <a:xfrm>
            <a:off x="1917318" y="4479622"/>
            <a:ext cx="8243351" cy="2171900"/>
          </a:xfrm>
          <a:prstGeom prst="rect">
            <a:avLst/>
          </a:pr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71E5F-9CB1-A045-A611-3EB17004B731}"/>
              </a:ext>
            </a:extLst>
          </p:cNvPr>
          <p:cNvSpPr txBox="1"/>
          <p:nvPr/>
        </p:nvSpPr>
        <p:spPr>
          <a:xfrm>
            <a:off x="4913008" y="1026181"/>
            <a:ext cx="29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Anytime new data is uploaded into the dashboard, it is: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79DD-FAAA-EC42-9E26-9A1A3E8B9BA2}"/>
              </a:ext>
            </a:extLst>
          </p:cNvPr>
          <p:cNvSpPr txBox="1"/>
          <p:nvPr/>
        </p:nvSpPr>
        <p:spPr>
          <a:xfrm>
            <a:off x="7198130" y="2067893"/>
            <a:ext cx="29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first saved into the table named ‘current’ in the MySQL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682B-2C44-8C47-BCD6-9159A902E824}"/>
              </a:ext>
            </a:extLst>
          </p:cNvPr>
          <p:cNvSpPr txBox="1"/>
          <p:nvPr/>
        </p:nvSpPr>
        <p:spPr>
          <a:xfrm>
            <a:off x="7198130" y="2690686"/>
            <a:ext cx="4872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 triggers two processes that ultimately update the shiny variables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dataCurrent</a:t>
            </a:r>
            <a:r>
              <a:rPr lang="en-US" sz="1400" dirty="0"/>
              <a:t> and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dataAll</a:t>
            </a:r>
            <a:r>
              <a:rPr lang="en-US" sz="1400" dirty="0"/>
              <a:t>. The data upload triggers two reactive elements that grab the newest  data from the ‘current’ table in MySQL database, save it into the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dataCurrentR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 reactive element, triggering the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dataAllR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 reactive element to update as well. In addition, certain parameters that also need to be updated (like </a:t>
            </a:r>
            <a:r>
              <a:rPr lang="en-US" sz="1400" dirty="0" err="1"/>
              <a:t>wateryears</a:t>
            </a:r>
            <a:r>
              <a:rPr lang="en-US" sz="1400" dirty="0"/>
              <a:t> list) are recalculated.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718E6F09-7173-C942-B121-0F2E1820B6CF}"/>
              </a:ext>
            </a:extLst>
          </p:cNvPr>
          <p:cNvSpPr/>
          <p:nvPr/>
        </p:nvSpPr>
        <p:spPr>
          <a:xfrm>
            <a:off x="5892847" y="3054840"/>
            <a:ext cx="501431" cy="15495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ADA687-37E9-2340-86E3-15F636EF04F0}"/>
              </a:ext>
            </a:extLst>
          </p:cNvPr>
          <p:cNvGrpSpPr/>
          <p:nvPr/>
        </p:nvGrpSpPr>
        <p:grpSpPr>
          <a:xfrm>
            <a:off x="3137796" y="2280309"/>
            <a:ext cx="3976312" cy="977636"/>
            <a:chOff x="3137796" y="2280309"/>
            <a:chExt cx="3976312" cy="97763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C7A52C-0DFB-0842-87EA-1E65E83155A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 flipV="1">
              <a:off x="3137796" y="2465514"/>
              <a:ext cx="1817417" cy="729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70B9D37-843B-6842-B20C-63957B4FC8CA}"/>
                </a:ext>
              </a:extLst>
            </p:cNvPr>
            <p:cNvSpPr/>
            <p:nvPr/>
          </p:nvSpPr>
          <p:spPr>
            <a:xfrm>
              <a:off x="4955213" y="2280309"/>
              <a:ext cx="2158895" cy="977636"/>
            </a:xfrm>
            <a:custGeom>
              <a:avLst/>
              <a:gdLst>
                <a:gd name="connsiteX0" fmla="*/ 1802241 w 2158895"/>
                <a:gd name="connsiteY0" fmla="*/ 0 h 977636"/>
                <a:gd name="connsiteX1" fmla="*/ 2158895 w 2158895"/>
                <a:gd name="connsiteY1" fmla="*/ 60707 h 977636"/>
                <a:gd name="connsiteX2" fmla="*/ 648807 w 2158895"/>
                <a:gd name="connsiteY2" fmla="*/ 914400 h 977636"/>
                <a:gd name="connsiteX3" fmla="*/ 0 w 2158895"/>
                <a:gd name="connsiteY3" fmla="*/ 914400 h 977636"/>
                <a:gd name="connsiteX4" fmla="*/ 0 w 2158895"/>
                <a:gd name="connsiteY4" fmla="*/ 914400 h 97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8895" h="977636">
                  <a:moveTo>
                    <a:pt x="1802241" y="0"/>
                  </a:moveTo>
                  <a:lnTo>
                    <a:pt x="2158895" y="60707"/>
                  </a:lnTo>
                  <a:cubicBezTo>
                    <a:pt x="1966656" y="213107"/>
                    <a:pt x="1008623" y="772118"/>
                    <a:pt x="648807" y="914400"/>
                  </a:cubicBezTo>
                  <a:cubicBezTo>
                    <a:pt x="288991" y="1056682"/>
                    <a:pt x="0" y="914400"/>
                    <a:pt x="0" y="914400"/>
                  </a:cubicBezTo>
                  <a:lnTo>
                    <a:pt x="0" y="914400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0B8A501-B7EB-044A-B56D-B362C96B1E56}"/>
              </a:ext>
            </a:extLst>
          </p:cNvPr>
          <p:cNvSpPr/>
          <p:nvPr/>
        </p:nvSpPr>
        <p:spPr>
          <a:xfrm>
            <a:off x="5781382" y="4750028"/>
            <a:ext cx="4379288" cy="114323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The following increase by an increment of 1, therefore triggering updates to reactive elements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dataCurrentR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dataAllR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changesInData$change_dataCurrent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changesInData$change_dataAll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F76EA-75FA-614C-9AF1-D462A4BD786C}"/>
              </a:ext>
            </a:extLst>
          </p:cNvPr>
          <p:cNvSpPr txBox="1"/>
          <p:nvPr/>
        </p:nvSpPr>
        <p:spPr>
          <a:xfrm>
            <a:off x="203968" y="117452"/>
            <a:ext cx="874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HBEF Dashboard: the Backend of Data Upload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E4BADF-925D-084F-B297-C12DE203BE3C}"/>
              </a:ext>
            </a:extLst>
          </p:cNvPr>
          <p:cNvSpPr txBox="1"/>
          <p:nvPr/>
        </p:nvSpPr>
        <p:spPr>
          <a:xfrm>
            <a:off x="10648674" y="5650349"/>
            <a:ext cx="1543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These reactive elements are important because without them, the shiny app simply shuts down when changes any changes are made to the underlying data.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82E9D-CE55-5644-B491-B9CD6701BF4E}"/>
              </a:ext>
            </a:extLst>
          </p:cNvPr>
          <p:cNvSpPr txBox="1"/>
          <p:nvPr/>
        </p:nvSpPr>
        <p:spPr>
          <a:xfrm>
            <a:off x="2249745" y="3118167"/>
            <a:ext cx="2095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…and saved into the </a:t>
            </a:r>
            <a:r>
              <a:rPr lang="en-US" sz="1400" dirty="0" err="1"/>
              <a:t>correspondong</a:t>
            </a:r>
            <a:r>
              <a:rPr lang="en-US" sz="1400" dirty="0"/>
              <a:t> shiny variables used in plots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C4D1C2-CD8F-5044-940B-78285FAA20BA}"/>
              </a:ext>
            </a:extLst>
          </p:cNvPr>
          <p:cNvSpPr txBox="1"/>
          <p:nvPr/>
        </p:nvSpPr>
        <p:spPr>
          <a:xfrm>
            <a:off x="7283523" y="6282190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alpha val="51000"/>
                  </a:schemeClr>
                </a:solidFill>
              </a:rPr>
              <a:t>HBEF Dashboard (Shiny App)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FE418EBD-F2C1-1945-87A0-393BD4D213BA}"/>
              </a:ext>
            </a:extLst>
          </p:cNvPr>
          <p:cNvSpPr/>
          <p:nvPr/>
        </p:nvSpPr>
        <p:spPr>
          <a:xfrm>
            <a:off x="6769768" y="2855495"/>
            <a:ext cx="371094" cy="1788148"/>
          </a:xfrm>
          <a:custGeom>
            <a:avLst/>
            <a:gdLst>
              <a:gd name="connsiteX0" fmla="*/ 0 w 336885"/>
              <a:gd name="connsiteY0" fmla="*/ 0 h 1963808"/>
              <a:gd name="connsiteX1" fmla="*/ 304800 w 336885"/>
              <a:gd name="connsiteY1" fmla="*/ 433137 h 1963808"/>
              <a:gd name="connsiteX2" fmla="*/ 320843 w 336885"/>
              <a:gd name="connsiteY2" fmla="*/ 1796716 h 1963808"/>
              <a:gd name="connsiteX3" fmla="*/ 336885 w 336885"/>
              <a:gd name="connsiteY3" fmla="*/ 1892968 h 196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885" h="1963808">
                <a:moveTo>
                  <a:pt x="0" y="0"/>
                </a:moveTo>
                <a:cubicBezTo>
                  <a:pt x="125663" y="66842"/>
                  <a:pt x="251326" y="133684"/>
                  <a:pt x="304800" y="433137"/>
                </a:cubicBezTo>
                <a:cubicBezTo>
                  <a:pt x="358274" y="732590"/>
                  <a:pt x="315496" y="1553411"/>
                  <a:pt x="320843" y="1796716"/>
                </a:cubicBezTo>
                <a:cubicBezTo>
                  <a:pt x="326190" y="2040021"/>
                  <a:pt x="331537" y="1966494"/>
                  <a:pt x="336885" y="1892968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CB0CB4-CD3E-D447-BAC7-AF6E209ED704}"/>
              </a:ext>
            </a:extLst>
          </p:cNvPr>
          <p:cNvGrpSpPr/>
          <p:nvPr/>
        </p:nvGrpSpPr>
        <p:grpSpPr>
          <a:xfrm>
            <a:off x="4010526" y="5117432"/>
            <a:ext cx="3176337" cy="1227413"/>
            <a:chOff x="4010526" y="5117432"/>
            <a:chExt cx="3176337" cy="122741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89BB3ED-1900-6C48-8A26-C9A4C2BA7387}"/>
                </a:ext>
              </a:extLst>
            </p:cNvPr>
            <p:cNvSpPr/>
            <p:nvPr/>
          </p:nvSpPr>
          <p:spPr>
            <a:xfrm>
              <a:off x="4010526" y="5117432"/>
              <a:ext cx="3176337" cy="1227413"/>
            </a:xfrm>
            <a:custGeom>
              <a:avLst/>
              <a:gdLst>
                <a:gd name="connsiteX0" fmla="*/ 3176337 w 3176337"/>
                <a:gd name="connsiteY0" fmla="*/ 834189 h 1227413"/>
                <a:gd name="connsiteX1" fmla="*/ 2358190 w 3176337"/>
                <a:gd name="connsiteY1" fmla="*/ 1187115 h 1227413"/>
                <a:gd name="connsiteX2" fmla="*/ 0 w 3176337"/>
                <a:gd name="connsiteY2" fmla="*/ 0 h 1227413"/>
                <a:gd name="connsiteX3" fmla="*/ 0 w 3176337"/>
                <a:gd name="connsiteY3" fmla="*/ 0 h 122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6337" h="1227413">
                  <a:moveTo>
                    <a:pt x="3176337" y="834189"/>
                  </a:moveTo>
                  <a:cubicBezTo>
                    <a:pt x="3031958" y="1080168"/>
                    <a:pt x="2887580" y="1326147"/>
                    <a:pt x="2358190" y="1187115"/>
                  </a:cubicBezTo>
                  <a:cubicBezTo>
                    <a:pt x="1828800" y="104808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998AD65-B949-604A-B20B-B4A3A7F89743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H="1" flipV="1">
              <a:off x="4010526" y="5117432"/>
              <a:ext cx="331588" cy="1905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04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388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Maria-Carolina Simao</dc:creator>
  <cp:lastModifiedBy>Maria-Carolina Simao</cp:lastModifiedBy>
  <cp:revision>17</cp:revision>
  <dcterms:created xsi:type="dcterms:W3CDTF">2019-07-17T14:43:12Z</dcterms:created>
  <dcterms:modified xsi:type="dcterms:W3CDTF">2019-07-19T12:06:18Z</dcterms:modified>
</cp:coreProperties>
</file>