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8" r:id="rId4"/>
    <p:sldId id="261" r:id="rId5"/>
    <p:sldId id="260" r:id="rId6"/>
    <p:sldId id="257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A58D1-E948-4353-9F41-61F165D7330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88195B-F7ED-45F9-8E28-0CDACFBFE809}">
      <dgm:prSet phldrT="[Text]" custT="1"/>
      <dgm:spPr/>
      <dgm:t>
        <a:bodyPr/>
        <a:lstStyle/>
        <a:p>
          <a:r>
            <a:rPr lang="en-US" sz="1600" dirty="0"/>
            <a:t>Begin November 2012</a:t>
          </a:r>
        </a:p>
      </dgm:t>
    </dgm:pt>
    <dgm:pt modelId="{D42B6A59-A3E2-4F91-A7F6-78A31D0ADAD0}" type="parTrans" cxnId="{A0A8152C-AA40-431C-A82E-F32842A8BF3F}">
      <dgm:prSet/>
      <dgm:spPr/>
      <dgm:t>
        <a:bodyPr/>
        <a:lstStyle/>
        <a:p>
          <a:endParaRPr lang="en-US"/>
        </a:p>
      </dgm:t>
    </dgm:pt>
    <dgm:pt modelId="{ECC694BE-8860-4E48-8548-FD25C06928A2}" type="sibTrans" cxnId="{A0A8152C-AA40-431C-A82E-F32842A8BF3F}">
      <dgm:prSet/>
      <dgm:spPr/>
      <dgm:t>
        <a:bodyPr/>
        <a:lstStyle/>
        <a:p>
          <a:endParaRPr lang="en-US"/>
        </a:p>
      </dgm:t>
    </dgm:pt>
    <dgm:pt modelId="{2EFB81F4-FBCF-438B-82CB-282C07F57296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600" dirty="0"/>
            <a:t>3 SQL server purchase $ 6000</a:t>
          </a:r>
        </a:p>
      </dgm:t>
    </dgm:pt>
    <dgm:pt modelId="{645E76CA-382A-4EFB-993D-652D2F1C2C6F}" type="parTrans" cxnId="{5BEAC236-9402-429B-8B8A-8CC8BFD583DB}">
      <dgm:prSet/>
      <dgm:spPr/>
      <dgm:t>
        <a:bodyPr/>
        <a:lstStyle/>
        <a:p>
          <a:endParaRPr lang="en-US"/>
        </a:p>
      </dgm:t>
    </dgm:pt>
    <dgm:pt modelId="{A6F2F6E2-4B09-4869-91E7-F80EC46D1FFD}" type="sibTrans" cxnId="{5BEAC236-9402-429B-8B8A-8CC8BFD583DB}">
      <dgm:prSet/>
      <dgm:spPr/>
      <dgm:t>
        <a:bodyPr/>
        <a:lstStyle/>
        <a:p>
          <a:endParaRPr lang="en-US"/>
        </a:p>
      </dgm:t>
    </dgm:pt>
    <dgm:pt modelId="{8E29F661-C026-4515-8FF5-FD76E01C31EA}">
      <dgm:prSet phldrT="[Text]"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600" dirty="0"/>
            <a:t>Deadline December 2014</a:t>
          </a:r>
        </a:p>
      </dgm:t>
    </dgm:pt>
    <dgm:pt modelId="{8C20016C-4913-4D1C-B13A-72CEBE30395A}" type="parTrans" cxnId="{1FC763A8-F4D9-4C91-AABB-9FEDBA4258BA}">
      <dgm:prSet/>
      <dgm:spPr/>
      <dgm:t>
        <a:bodyPr/>
        <a:lstStyle/>
        <a:p>
          <a:endParaRPr lang="en-US"/>
        </a:p>
      </dgm:t>
    </dgm:pt>
    <dgm:pt modelId="{994652F5-B1E6-4CE7-9F37-626E45AEC94D}" type="sibTrans" cxnId="{1FC763A8-F4D9-4C91-AABB-9FEDBA4258BA}">
      <dgm:prSet/>
      <dgm:spPr/>
      <dgm:t>
        <a:bodyPr/>
        <a:lstStyle/>
        <a:p>
          <a:endParaRPr lang="en-US"/>
        </a:p>
      </dgm:t>
    </dgm:pt>
    <dgm:pt modelId="{10853C2E-DC69-4D65-B89B-8F7C4244274C}">
      <dgm:prSet custT="1"/>
      <dgm:spPr/>
      <dgm:t>
        <a:bodyPr/>
        <a:lstStyle/>
        <a:p>
          <a:r>
            <a:rPr lang="en-US" sz="1600" dirty="0"/>
            <a:t>Documenting requirement after oct 2013</a:t>
          </a:r>
        </a:p>
      </dgm:t>
    </dgm:pt>
    <dgm:pt modelId="{3FD379C6-45D8-432D-91C8-32A0C5909DA4}" type="parTrans" cxnId="{76E19467-3FB6-4976-BFC9-63DB88E270B6}">
      <dgm:prSet/>
      <dgm:spPr/>
      <dgm:t>
        <a:bodyPr/>
        <a:lstStyle/>
        <a:p>
          <a:endParaRPr lang="en-US"/>
        </a:p>
      </dgm:t>
    </dgm:pt>
    <dgm:pt modelId="{C9AC593E-FC3C-46F7-B9C7-3DC180D846FF}" type="sibTrans" cxnId="{76E19467-3FB6-4976-BFC9-63DB88E270B6}">
      <dgm:prSet/>
      <dgm:spPr/>
      <dgm:t>
        <a:bodyPr/>
        <a:lstStyle/>
        <a:p>
          <a:endParaRPr lang="en-US"/>
        </a:p>
      </dgm:t>
    </dgm:pt>
    <dgm:pt modelId="{7B36C5E6-1635-44A6-9813-D7D84F8208CB}">
      <dgm:prSet custT="1"/>
      <dgm:spPr/>
      <dgm:t>
        <a:bodyPr/>
        <a:lstStyle/>
        <a:p>
          <a:r>
            <a:rPr lang="en-US" sz="1600" dirty="0"/>
            <a:t>Phase 1 completed June 6,2014</a:t>
          </a:r>
        </a:p>
      </dgm:t>
    </dgm:pt>
    <dgm:pt modelId="{838D681B-BD98-47BD-8B1F-54E878EF7776}" type="parTrans" cxnId="{8AAC07CD-5B3A-4BC5-BFE3-4FC4E53103D3}">
      <dgm:prSet/>
      <dgm:spPr/>
      <dgm:t>
        <a:bodyPr/>
        <a:lstStyle/>
        <a:p>
          <a:endParaRPr lang="en-US"/>
        </a:p>
      </dgm:t>
    </dgm:pt>
    <dgm:pt modelId="{F13EB12E-A141-430D-8CE4-F9F781883861}" type="sibTrans" cxnId="{8AAC07CD-5B3A-4BC5-BFE3-4FC4E53103D3}">
      <dgm:prSet/>
      <dgm:spPr/>
      <dgm:t>
        <a:bodyPr/>
        <a:lstStyle/>
        <a:p>
          <a:endParaRPr lang="en-US"/>
        </a:p>
      </dgm:t>
    </dgm:pt>
    <dgm:pt modelId="{C657648A-98F3-45AD-9675-9B1D9618CB4F}">
      <dgm:prSet custT="1"/>
      <dgm:spPr/>
      <dgm:t>
        <a:bodyPr/>
        <a:lstStyle/>
        <a:p>
          <a:r>
            <a:rPr lang="en-US" sz="1600" dirty="0"/>
            <a:t>July28 2014 meeting</a:t>
          </a:r>
        </a:p>
        <a:p>
          <a:r>
            <a:rPr lang="en-US" sz="1600" dirty="0"/>
            <a:t>held</a:t>
          </a:r>
        </a:p>
      </dgm:t>
    </dgm:pt>
    <dgm:pt modelId="{240868BC-55B8-470D-A256-4B66EA5CA80D}" type="parTrans" cxnId="{6A142787-A530-4801-B850-0E089EA29122}">
      <dgm:prSet/>
      <dgm:spPr/>
      <dgm:t>
        <a:bodyPr/>
        <a:lstStyle/>
        <a:p>
          <a:endParaRPr lang="en-US"/>
        </a:p>
      </dgm:t>
    </dgm:pt>
    <dgm:pt modelId="{8CC761B1-FFF1-43C5-A476-B9EDB7DD6EC4}" type="sibTrans" cxnId="{6A142787-A530-4801-B850-0E089EA29122}">
      <dgm:prSet/>
      <dgm:spPr/>
      <dgm:t>
        <a:bodyPr/>
        <a:lstStyle/>
        <a:p>
          <a:endParaRPr lang="en-US"/>
        </a:p>
      </dgm:t>
    </dgm:pt>
    <dgm:pt modelId="{5526B897-BAEA-4357-9727-660DDC74A0C7}">
      <dgm:prSet custT="1"/>
      <dgm:spPr/>
      <dgm:t>
        <a:bodyPr/>
        <a:lstStyle/>
        <a:p>
          <a:r>
            <a:rPr lang="en-US" sz="1400" dirty="0"/>
            <a:t>Reconciling November balance December 9,2014</a:t>
          </a:r>
        </a:p>
      </dgm:t>
    </dgm:pt>
    <dgm:pt modelId="{2B9E823D-51EA-4F1B-B18D-4FBBE72CC7BE}" type="parTrans" cxnId="{957B6574-032D-45F3-9E5A-14B67A30AA2A}">
      <dgm:prSet/>
      <dgm:spPr/>
      <dgm:t>
        <a:bodyPr/>
        <a:lstStyle/>
        <a:p>
          <a:endParaRPr lang="en-US"/>
        </a:p>
      </dgm:t>
    </dgm:pt>
    <dgm:pt modelId="{77FCDCB8-DFFC-43FD-AD1D-09DA5E2832AC}" type="sibTrans" cxnId="{957B6574-032D-45F3-9E5A-14B67A30AA2A}">
      <dgm:prSet/>
      <dgm:spPr/>
      <dgm:t>
        <a:bodyPr/>
        <a:lstStyle/>
        <a:p>
          <a:endParaRPr lang="en-US"/>
        </a:p>
      </dgm:t>
    </dgm:pt>
    <dgm:pt modelId="{BA3813E7-C872-44B3-9A26-B7995D4CDDBC}" type="pres">
      <dgm:prSet presAssocID="{ED7A58D1-E948-4353-9F41-61F165D7330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020BF9C-3B19-4F90-BA65-69B6DBBA0D12}" type="pres">
      <dgm:prSet presAssocID="{8E29F661-C026-4515-8FF5-FD76E01C31EA}" presName="Accent7" presStyleCnt="0"/>
      <dgm:spPr/>
    </dgm:pt>
    <dgm:pt modelId="{8EB892E8-4602-4D06-BF95-C4B00ADEE7BB}" type="pres">
      <dgm:prSet presAssocID="{8E29F661-C026-4515-8FF5-FD76E01C31EA}" presName="Accent" presStyleLbl="node1" presStyleIdx="0" presStyleCnt="7"/>
      <dgm:spPr>
        <a:solidFill>
          <a:srgbClr val="0070C0"/>
        </a:solidFill>
        <a:ln>
          <a:solidFill>
            <a:srgbClr val="0070C0"/>
          </a:solidFill>
        </a:ln>
      </dgm:spPr>
    </dgm:pt>
    <dgm:pt modelId="{BCDC3980-F0E5-4D52-B478-05E4A5F2C094}" type="pres">
      <dgm:prSet presAssocID="{8E29F661-C026-4515-8FF5-FD76E01C31EA}" presName="ParentBackground7" presStyleCnt="0"/>
      <dgm:spPr/>
    </dgm:pt>
    <dgm:pt modelId="{59AF550C-E5DA-4058-A8F3-7FB3469C8849}" type="pres">
      <dgm:prSet presAssocID="{8E29F661-C026-4515-8FF5-FD76E01C31EA}" presName="ParentBackground" presStyleLbl="fgAcc1" presStyleIdx="0" presStyleCnt="7"/>
      <dgm:spPr/>
    </dgm:pt>
    <dgm:pt modelId="{C02A299C-307A-4C77-AC89-68C15B3FAB35}" type="pres">
      <dgm:prSet presAssocID="{8E29F661-C026-4515-8FF5-FD76E01C31EA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4E3A1E3-DA63-4C9B-97D2-32517C52EB3F}" type="pres">
      <dgm:prSet presAssocID="{5526B897-BAEA-4357-9727-660DDC74A0C7}" presName="Accent6" presStyleCnt="0"/>
      <dgm:spPr/>
    </dgm:pt>
    <dgm:pt modelId="{5B2C0FF9-C89A-428B-BC91-D294CC772A1D}" type="pres">
      <dgm:prSet presAssocID="{5526B897-BAEA-4357-9727-660DDC74A0C7}" presName="Accent" presStyleLbl="node1" presStyleIdx="1" presStyleCnt="7"/>
      <dgm:spPr>
        <a:solidFill>
          <a:srgbClr val="0070C0"/>
        </a:solidFill>
      </dgm:spPr>
    </dgm:pt>
    <dgm:pt modelId="{807F766B-B073-42BB-8170-60D09DADAF3F}" type="pres">
      <dgm:prSet presAssocID="{5526B897-BAEA-4357-9727-660DDC74A0C7}" presName="ParentBackground6" presStyleCnt="0"/>
      <dgm:spPr/>
    </dgm:pt>
    <dgm:pt modelId="{70CB517E-1157-4623-9202-246885069120}" type="pres">
      <dgm:prSet presAssocID="{5526B897-BAEA-4357-9727-660DDC74A0C7}" presName="ParentBackground" presStyleLbl="fgAcc1" presStyleIdx="1" presStyleCnt="7"/>
      <dgm:spPr/>
    </dgm:pt>
    <dgm:pt modelId="{693530B8-2F64-4404-9E1F-3DC36F5271A7}" type="pres">
      <dgm:prSet presAssocID="{5526B897-BAEA-4357-9727-660DDC74A0C7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9286069-45B0-413B-A1D7-4C0140127814}" type="pres">
      <dgm:prSet presAssocID="{C657648A-98F3-45AD-9675-9B1D9618CB4F}" presName="Accent5" presStyleCnt="0"/>
      <dgm:spPr/>
    </dgm:pt>
    <dgm:pt modelId="{76EB8D89-42C0-4CE1-903F-1D9AC935A197}" type="pres">
      <dgm:prSet presAssocID="{C657648A-98F3-45AD-9675-9B1D9618CB4F}" presName="Accent" presStyleLbl="node1" presStyleIdx="2" presStyleCnt="7"/>
      <dgm:spPr>
        <a:solidFill>
          <a:srgbClr val="0070C0"/>
        </a:solidFill>
      </dgm:spPr>
    </dgm:pt>
    <dgm:pt modelId="{186FF0C5-F11B-40A1-82D4-335059B2BF56}" type="pres">
      <dgm:prSet presAssocID="{C657648A-98F3-45AD-9675-9B1D9618CB4F}" presName="ParentBackground5" presStyleCnt="0"/>
      <dgm:spPr/>
    </dgm:pt>
    <dgm:pt modelId="{8788AABC-67C2-42D3-A605-874847F72F35}" type="pres">
      <dgm:prSet presAssocID="{C657648A-98F3-45AD-9675-9B1D9618CB4F}" presName="ParentBackground" presStyleLbl="fgAcc1" presStyleIdx="2" presStyleCnt="7"/>
      <dgm:spPr/>
    </dgm:pt>
    <dgm:pt modelId="{1170E231-D891-40BF-9BBE-272E545B3FD2}" type="pres">
      <dgm:prSet presAssocID="{C657648A-98F3-45AD-9675-9B1D9618CB4F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B58642C-3C77-4416-BC91-CD6396BB43E0}" type="pres">
      <dgm:prSet presAssocID="{7B36C5E6-1635-44A6-9813-D7D84F8208CB}" presName="Accent4" presStyleCnt="0"/>
      <dgm:spPr/>
    </dgm:pt>
    <dgm:pt modelId="{D6139D60-D61B-4755-972E-BEBB104A62CB}" type="pres">
      <dgm:prSet presAssocID="{7B36C5E6-1635-44A6-9813-D7D84F8208CB}" presName="Accent" presStyleLbl="node1" presStyleIdx="3" presStyleCnt="7"/>
      <dgm:spPr>
        <a:solidFill>
          <a:srgbClr val="0070C0"/>
        </a:solidFill>
      </dgm:spPr>
    </dgm:pt>
    <dgm:pt modelId="{B7D9214A-DF41-455F-9471-CE674CEB2A6A}" type="pres">
      <dgm:prSet presAssocID="{7B36C5E6-1635-44A6-9813-D7D84F8208CB}" presName="ParentBackground4" presStyleCnt="0"/>
      <dgm:spPr/>
    </dgm:pt>
    <dgm:pt modelId="{6BB0C5D3-63F6-4F2A-A517-660330F31878}" type="pres">
      <dgm:prSet presAssocID="{7B36C5E6-1635-44A6-9813-D7D84F8208CB}" presName="ParentBackground" presStyleLbl="fgAcc1" presStyleIdx="3" presStyleCnt="7"/>
      <dgm:spPr/>
    </dgm:pt>
    <dgm:pt modelId="{FD06F8EA-995E-4066-8051-52C6DE54DA5E}" type="pres">
      <dgm:prSet presAssocID="{7B36C5E6-1635-44A6-9813-D7D84F8208C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3967332-8091-4DCA-A8F2-04114F525D02}" type="pres">
      <dgm:prSet presAssocID="{2EFB81F4-FBCF-438B-82CB-282C07F57296}" presName="Accent3" presStyleCnt="0"/>
      <dgm:spPr/>
    </dgm:pt>
    <dgm:pt modelId="{B3213C52-B266-43CC-87AA-214D786F9209}" type="pres">
      <dgm:prSet presAssocID="{2EFB81F4-FBCF-438B-82CB-282C07F57296}" presName="Accent" presStyleLbl="node1" presStyleIdx="4" presStyleCnt="7"/>
      <dgm:spPr>
        <a:solidFill>
          <a:srgbClr val="0070C0"/>
        </a:solidFill>
      </dgm:spPr>
    </dgm:pt>
    <dgm:pt modelId="{0830E680-C232-48D5-A04C-07DE9ABDA4B4}" type="pres">
      <dgm:prSet presAssocID="{2EFB81F4-FBCF-438B-82CB-282C07F57296}" presName="ParentBackground3" presStyleCnt="0"/>
      <dgm:spPr/>
    </dgm:pt>
    <dgm:pt modelId="{AAFDB345-5118-46E3-936A-835E01BE9958}" type="pres">
      <dgm:prSet presAssocID="{2EFB81F4-FBCF-438B-82CB-282C07F57296}" presName="ParentBackground" presStyleLbl="fgAcc1" presStyleIdx="4" presStyleCnt="7"/>
      <dgm:spPr/>
    </dgm:pt>
    <dgm:pt modelId="{C892FCDF-43D7-43B4-AE6E-52E223592FCF}" type="pres">
      <dgm:prSet presAssocID="{2EFB81F4-FBCF-438B-82CB-282C07F5729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7A282F4-DF00-4ECC-9826-9CFA8D0DF021}" type="pres">
      <dgm:prSet presAssocID="{10853C2E-DC69-4D65-B89B-8F7C4244274C}" presName="Accent2" presStyleCnt="0"/>
      <dgm:spPr/>
    </dgm:pt>
    <dgm:pt modelId="{E87D98D5-65D7-447C-ACCE-4E52AA4C7BA3}" type="pres">
      <dgm:prSet presAssocID="{10853C2E-DC69-4D65-B89B-8F7C4244274C}" presName="Accent" presStyleLbl="node1" presStyleIdx="5" presStyleCnt="7"/>
      <dgm:spPr>
        <a:solidFill>
          <a:srgbClr val="0070C0"/>
        </a:solidFill>
      </dgm:spPr>
    </dgm:pt>
    <dgm:pt modelId="{2397EE11-A9CF-4074-B375-56B58B5CBEF3}" type="pres">
      <dgm:prSet presAssocID="{10853C2E-DC69-4D65-B89B-8F7C4244274C}" presName="ParentBackground2" presStyleCnt="0"/>
      <dgm:spPr/>
    </dgm:pt>
    <dgm:pt modelId="{3EE15AE7-CEF9-4AAA-95FC-CB6A66072E33}" type="pres">
      <dgm:prSet presAssocID="{10853C2E-DC69-4D65-B89B-8F7C4244274C}" presName="ParentBackground" presStyleLbl="fgAcc1" presStyleIdx="5" presStyleCnt="7"/>
      <dgm:spPr/>
    </dgm:pt>
    <dgm:pt modelId="{D213A37A-3A6F-4E37-A4E3-B91D403E2560}" type="pres">
      <dgm:prSet presAssocID="{10853C2E-DC69-4D65-B89B-8F7C4244274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2F8E12F-645C-496E-924C-54EEEEE1583B}" type="pres">
      <dgm:prSet presAssocID="{2C88195B-F7ED-45F9-8E28-0CDACFBFE809}" presName="Accent1" presStyleCnt="0"/>
      <dgm:spPr/>
    </dgm:pt>
    <dgm:pt modelId="{A4CD65A0-6A89-4422-9158-1406CED709E6}" type="pres">
      <dgm:prSet presAssocID="{2C88195B-F7ED-45F9-8E28-0CDACFBFE809}" presName="Accent" presStyleLbl="node1" presStyleIdx="6" presStyleCnt="7"/>
      <dgm:spPr>
        <a:solidFill>
          <a:srgbClr val="0070C0"/>
        </a:solidFill>
      </dgm:spPr>
    </dgm:pt>
    <dgm:pt modelId="{5B14EE89-E69E-440A-B968-46FD46E881D5}" type="pres">
      <dgm:prSet presAssocID="{2C88195B-F7ED-45F9-8E28-0CDACFBFE809}" presName="ParentBackground1" presStyleCnt="0"/>
      <dgm:spPr/>
    </dgm:pt>
    <dgm:pt modelId="{44C95E50-A0A9-472A-9785-34320B22AEFF}" type="pres">
      <dgm:prSet presAssocID="{2C88195B-F7ED-45F9-8E28-0CDACFBFE809}" presName="ParentBackground" presStyleLbl="fgAcc1" presStyleIdx="6" presStyleCnt="7"/>
      <dgm:spPr/>
    </dgm:pt>
    <dgm:pt modelId="{6F92D777-0054-451B-B4D2-0E84B31A6777}" type="pres">
      <dgm:prSet presAssocID="{2C88195B-F7ED-45F9-8E28-0CDACFBFE80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F60910F-BCC0-4FD6-999E-A333C1551FFB}" type="presOf" srcId="{C657648A-98F3-45AD-9675-9B1D9618CB4F}" destId="{8788AABC-67C2-42D3-A605-874847F72F35}" srcOrd="0" destOrd="0" presId="urn:microsoft.com/office/officeart/2011/layout/CircleProcess"/>
    <dgm:cxn modelId="{A0A8152C-AA40-431C-A82E-F32842A8BF3F}" srcId="{ED7A58D1-E948-4353-9F41-61F165D7330B}" destId="{2C88195B-F7ED-45F9-8E28-0CDACFBFE809}" srcOrd="0" destOrd="0" parTransId="{D42B6A59-A3E2-4F91-A7F6-78A31D0ADAD0}" sibTransId="{ECC694BE-8860-4E48-8548-FD25C06928A2}"/>
    <dgm:cxn modelId="{5BEAC236-9402-429B-8B8A-8CC8BFD583DB}" srcId="{ED7A58D1-E948-4353-9F41-61F165D7330B}" destId="{2EFB81F4-FBCF-438B-82CB-282C07F57296}" srcOrd="2" destOrd="0" parTransId="{645E76CA-382A-4EFB-993D-652D2F1C2C6F}" sibTransId="{A6F2F6E2-4B09-4869-91E7-F80EC46D1FFD}"/>
    <dgm:cxn modelId="{76E19467-3FB6-4976-BFC9-63DB88E270B6}" srcId="{ED7A58D1-E948-4353-9F41-61F165D7330B}" destId="{10853C2E-DC69-4D65-B89B-8F7C4244274C}" srcOrd="1" destOrd="0" parTransId="{3FD379C6-45D8-432D-91C8-32A0C5909DA4}" sibTransId="{C9AC593E-FC3C-46F7-B9C7-3DC180D846FF}"/>
    <dgm:cxn modelId="{D636D168-AD1D-4DD4-B8AA-7BF616173D12}" type="presOf" srcId="{2C88195B-F7ED-45F9-8E28-0CDACFBFE809}" destId="{44C95E50-A0A9-472A-9785-34320B22AEFF}" srcOrd="0" destOrd="0" presId="urn:microsoft.com/office/officeart/2011/layout/CircleProcess"/>
    <dgm:cxn modelId="{AEB9544B-217A-4F0C-9C5A-233C084A08F7}" type="presOf" srcId="{8E29F661-C026-4515-8FF5-FD76E01C31EA}" destId="{59AF550C-E5DA-4058-A8F3-7FB3469C8849}" srcOrd="0" destOrd="0" presId="urn:microsoft.com/office/officeart/2011/layout/CircleProcess"/>
    <dgm:cxn modelId="{B5972371-ED65-4C0C-BBD4-E7684967E37B}" type="presOf" srcId="{2C88195B-F7ED-45F9-8E28-0CDACFBFE809}" destId="{6F92D777-0054-451B-B4D2-0E84B31A6777}" srcOrd="1" destOrd="0" presId="urn:microsoft.com/office/officeart/2011/layout/CircleProcess"/>
    <dgm:cxn modelId="{55EC8F71-9A02-437C-A502-85FEAC9BC6CC}" type="presOf" srcId="{2EFB81F4-FBCF-438B-82CB-282C07F57296}" destId="{AAFDB345-5118-46E3-936A-835E01BE9958}" srcOrd="0" destOrd="0" presId="urn:microsoft.com/office/officeart/2011/layout/CircleProcess"/>
    <dgm:cxn modelId="{957B6574-032D-45F3-9E5A-14B67A30AA2A}" srcId="{ED7A58D1-E948-4353-9F41-61F165D7330B}" destId="{5526B897-BAEA-4357-9727-660DDC74A0C7}" srcOrd="5" destOrd="0" parTransId="{2B9E823D-51EA-4F1B-B18D-4FBBE72CC7BE}" sibTransId="{77FCDCB8-DFFC-43FD-AD1D-09DA5E2832AC}"/>
    <dgm:cxn modelId="{6A142787-A530-4801-B850-0E089EA29122}" srcId="{ED7A58D1-E948-4353-9F41-61F165D7330B}" destId="{C657648A-98F3-45AD-9675-9B1D9618CB4F}" srcOrd="4" destOrd="0" parTransId="{240868BC-55B8-470D-A256-4B66EA5CA80D}" sibTransId="{8CC761B1-FFF1-43C5-A476-B9EDB7DD6EC4}"/>
    <dgm:cxn modelId="{36614D98-9F28-47C1-BB97-767F58FFE29E}" type="presOf" srcId="{7B36C5E6-1635-44A6-9813-D7D84F8208CB}" destId="{6BB0C5D3-63F6-4F2A-A517-660330F31878}" srcOrd="0" destOrd="0" presId="urn:microsoft.com/office/officeart/2011/layout/CircleProcess"/>
    <dgm:cxn modelId="{390FA49D-AD93-4E92-9986-3AF628E2C778}" type="presOf" srcId="{10853C2E-DC69-4D65-B89B-8F7C4244274C}" destId="{D213A37A-3A6F-4E37-A4E3-B91D403E2560}" srcOrd="1" destOrd="0" presId="urn:microsoft.com/office/officeart/2011/layout/CircleProcess"/>
    <dgm:cxn modelId="{F9DCA59D-EF90-4DD0-AA48-C7369573FC72}" type="presOf" srcId="{8E29F661-C026-4515-8FF5-FD76E01C31EA}" destId="{C02A299C-307A-4C77-AC89-68C15B3FAB35}" srcOrd="1" destOrd="0" presId="urn:microsoft.com/office/officeart/2011/layout/CircleProcess"/>
    <dgm:cxn modelId="{EE3382A2-E4F3-44B4-BC49-DBF440D33B36}" type="presOf" srcId="{7B36C5E6-1635-44A6-9813-D7D84F8208CB}" destId="{FD06F8EA-995E-4066-8051-52C6DE54DA5E}" srcOrd="1" destOrd="0" presId="urn:microsoft.com/office/officeart/2011/layout/CircleProcess"/>
    <dgm:cxn modelId="{1FC763A8-F4D9-4C91-AABB-9FEDBA4258BA}" srcId="{ED7A58D1-E948-4353-9F41-61F165D7330B}" destId="{8E29F661-C026-4515-8FF5-FD76E01C31EA}" srcOrd="6" destOrd="0" parTransId="{8C20016C-4913-4D1C-B13A-72CEBE30395A}" sibTransId="{994652F5-B1E6-4CE7-9F37-626E45AEC94D}"/>
    <dgm:cxn modelId="{6C7704B4-79BB-493E-8923-551A97E174EC}" type="presOf" srcId="{C657648A-98F3-45AD-9675-9B1D9618CB4F}" destId="{1170E231-D891-40BF-9BBE-272E545B3FD2}" srcOrd="1" destOrd="0" presId="urn:microsoft.com/office/officeart/2011/layout/CircleProcess"/>
    <dgm:cxn modelId="{F65C82BD-AFA2-4F2F-AF59-AEE70FBBBA2B}" type="presOf" srcId="{2EFB81F4-FBCF-438B-82CB-282C07F57296}" destId="{C892FCDF-43D7-43B4-AE6E-52E223592FCF}" srcOrd="1" destOrd="0" presId="urn:microsoft.com/office/officeart/2011/layout/CircleProcess"/>
    <dgm:cxn modelId="{586C27CB-1854-4CF1-9D76-4C0AFABC2741}" type="presOf" srcId="{10853C2E-DC69-4D65-B89B-8F7C4244274C}" destId="{3EE15AE7-CEF9-4AAA-95FC-CB6A66072E33}" srcOrd="0" destOrd="0" presId="urn:microsoft.com/office/officeart/2011/layout/CircleProcess"/>
    <dgm:cxn modelId="{8AAC07CD-5B3A-4BC5-BFE3-4FC4E53103D3}" srcId="{ED7A58D1-E948-4353-9F41-61F165D7330B}" destId="{7B36C5E6-1635-44A6-9813-D7D84F8208CB}" srcOrd="3" destOrd="0" parTransId="{838D681B-BD98-47BD-8B1F-54E878EF7776}" sibTransId="{F13EB12E-A141-430D-8CE4-F9F781883861}"/>
    <dgm:cxn modelId="{61167FD6-7EA0-49D1-9771-17A01DBFD55C}" type="presOf" srcId="{5526B897-BAEA-4357-9727-660DDC74A0C7}" destId="{693530B8-2F64-4404-9E1F-3DC36F5271A7}" srcOrd="1" destOrd="0" presId="urn:microsoft.com/office/officeart/2011/layout/CircleProcess"/>
    <dgm:cxn modelId="{09583AD7-84D6-4E7F-98AB-8DCCFD634239}" type="presOf" srcId="{ED7A58D1-E948-4353-9F41-61F165D7330B}" destId="{BA3813E7-C872-44B3-9A26-B7995D4CDDBC}" srcOrd="0" destOrd="0" presId="urn:microsoft.com/office/officeart/2011/layout/CircleProcess"/>
    <dgm:cxn modelId="{116D0FE9-6A05-4605-816E-D984A1A864FB}" type="presOf" srcId="{5526B897-BAEA-4357-9727-660DDC74A0C7}" destId="{70CB517E-1157-4623-9202-246885069120}" srcOrd="0" destOrd="0" presId="urn:microsoft.com/office/officeart/2011/layout/CircleProcess"/>
    <dgm:cxn modelId="{3130E40C-AB2A-4E99-A367-882AB8459F1F}" type="presParOf" srcId="{BA3813E7-C872-44B3-9A26-B7995D4CDDBC}" destId="{B020BF9C-3B19-4F90-BA65-69B6DBBA0D12}" srcOrd="0" destOrd="0" presId="urn:microsoft.com/office/officeart/2011/layout/CircleProcess"/>
    <dgm:cxn modelId="{B6C1A358-A427-4000-9A77-6684F288C110}" type="presParOf" srcId="{B020BF9C-3B19-4F90-BA65-69B6DBBA0D12}" destId="{8EB892E8-4602-4D06-BF95-C4B00ADEE7BB}" srcOrd="0" destOrd="0" presId="urn:microsoft.com/office/officeart/2011/layout/CircleProcess"/>
    <dgm:cxn modelId="{CCDD4D51-C667-4A8C-8833-01C67DB54959}" type="presParOf" srcId="{BA3813E7-C872-44B3-9A26-B7995D4CDDBC}" destId="{BCDC3980-F0E5-4D52-B478-05E4A5F2C094}" srcOrd="1" destOrd="0" presId="urn:microsoft.com/office/officeart/2011/layout/CircleProcess"/>
    <dgm:cxn modelId="{A45C672A-AB57-4A9B-A440-0F96A4ECE759}" type="presParOf" srcId="{BCDC3980-F0E5-4D52-B478-05E4A5F2C094}" destId="{59AF550C-E5DA-4058-A8F3-7FB3469C8849}" srcOrd="0" destOrd="0" presId="urn:microsoft.com/office/officeart/2011/layout/CircleProcess"/>
    <dgm:cxn modelId="{24D3DE3B-D35E-4086-B790-D04CEB9F4406}" type="presParOf" srcId="{BA3813E7-C872-44B3-9A26-B7995D4CDDBC}" destId="{C02A299C-307A-4C77-AC89-68C15B3FAB35}" srcOrd="2" destOrd="0" presId="urn:microsoft.com/office/officeart/2011/layout/CircleProcess"/>
    <dgm:cxn modelId="{C2982A23-7993-4C75-BCB9-10C786CCE9AE}" type="presParOf" srcId="{BA3813E7-C872-44B3-9A26-B7995D4CDDBC}" destId="{F4E3A1E3-DA63-4C9B-97D2-32517C52EB3F}" srcOrd="3" destOrd="0" presId="urn:microsoft.com/office/officeart/2011/layout/CircleProcess"/>
    <dgm:cxn modelId="{3B08782D-1EA9-483D-A5E5-0C3097677AFB}" type="presParOf" srcId="{F4E3A1E3-DA63-4C9B-97D2-32517C52EB3F}" destId="{5B2C0FF9-C89A-428B-BC91-D294CC772A1D}" srcOrd="0" destOrd="0" presId="urn:microsoft.com/office/officeart/2011/layout/CircleProcess"/>
    <dgm:cxn modelId="{6CC2FD6B-9743-43E1-B804-84B822021363}" type="presParOf" srcId="{BA3813E7-C872-44B3-9A26-B7995D4CDDBC}" destId="{807F766B-B073-42BB-8170-60D09DADAF3F}" srcOrd="4" destOrd="0" presId="urn:microsoft.com/office/officeart/2011/layout/CircleProcess"/>
    <dgm:cxn modelId="{17E039C7-D46A-4028-A559-B3EB08634B5B}" type="presParOf" srcId="{807F766B-B073-42BB-8170-60D09DADAF3F}" destId="{70CB517E-1157-4623-9202-246885069120}" srcOrd="0" destOrd="0" presId="urn:microsoft.com/office/officeart/2011/layout/CircleProcess"/>
    <dgm:cxn modelId="{79F92B8E-2704-4521-8188-9DA5D460DCBB}" type="presParOf" srcId="{BA3813E7-C872-44B3-9A26-B7995D4CDDBC}" destId="{693530B8-2F64-4404-9E1F-3DC36F5271A7}" srcOrd="5" destOrd="0" presId="urn:microsoft.com/office/officeart/2011/layout/CircleProcess"/>
    <dgm:cxn modelId="{FD271E51-3667-4442-BBD9-EC4AE6E1F541}" type="presParOf" srcId="{BA3813E7-C872-44B3-9A26-B7995D4CDDBC}" destId="{E9286069-45B0-413B-A1D7-4C0140127814}" srcOrd="6" destOrd="0" presId="urn:microsoft.com/office/officeart/2011/layout/CircleProcess"/>
    <dgm:cxn modelId="{C73EEF82-25F9-4668-A154-38AD1514EAF7}" type="presParOf" srcId="{E9286069-45B0-413B-A1D7-4C0140127814}" destId="{76EB8D89-42C0-4CE1-903F-1D9AC935A197}" srcOrd="0" destOrd="0" presId="urn:microsoft.com/office/officeart/2011/layout/CircleProcess"/>
    <dgm:cxn modelId="{0AACA232-BFD4-4CEE-80ED-D32B6840EB9F}" type="presParOf" srcId="{BA3813E7-C872-44B3-9A26-B7995D4CDDBC}" destId="{186FF0C5-F11B-40A1-82D4-335059B2BF56}" srcOrd="7" destOrd="0" presId="urn:microsoft.com/office/officeart/2011/layout/CircleProcess"/>
    <dgm:cxn modelId="{ED8893CA-115D-443A-B97D-64BB473078DF}" type="presParOf" srcId="{186FF0C5-F11B-40A1-82D4-335059B2BF56}" destId="{8788AABC-67C2-42D3-A605-874847F72F35}" srcOrd="0" destOrd="0" presId="urn:microsoft.com/office/officeart/2011/layout/CircleProcess"/>
    <dgm:cxn modelId="{EC150C81-161E-46A7-98EF-E767F682BC51}" type="presParOf" srcId="{BA3813E7-C872-44B3-9A26-B7995D4CDDBC}" destId="{1170E231-D891-40BF-9BBE-272E545B3FD2}" srcOrd="8" destOrd="0" presId="urn:microsoft.com/office/officeart/2011/layout/CircleProcess"/>
    <dgm:cxn modelId="{ABECC948-7EA4-43AF-975D-68CE1EF3628C}" type="presParOf" srcId="{BA3813E7-C872-44B3-9A26-B7995D4CDDBC}" destId="{AB58642C-3C77-4416-BC91-CD6396BB43E0}" srcOrd="9" destOrd="0" presId="urn:microsoft.com/office/officeart/2011/layout/CircleProcess"/>
    <dgm:cxn modelId="{E08D6958-10FE-4960-AF1E-B7243103FFA0}" type="presParOf" srcId="{AB58642C-3C77-4416-BC91-CD6396BB43E0}" destId="{D6139D60-D61B-4755-972E-BEBB104A62CB}" srcOrd="0" destOrd="0" presId="urn:microsoft.com/office/officeart/2011/layout/CircleProcess"/>
    <dgm:cxn modelId="{16F7D08D-E9E4-47C3-B09B-6245314E6EA0}" type="presParOf" srcId="{BA3813E7-C872-44B3-9A26-B7995D4CDDBC}" destId="{B7D9214A-DF41-455F-9471-CE674CEB2A6A}" srcOrd="10" destOrd="0" presId="urn:microsoft.com/office/officeart/2011/layout/CircleProcess"/>
    <dgm:cxn modelId="{9C90D881-4611-43B0-9DD7-181ACA3904B4}" type="presParOf" srcId="{B7D9214A-DF41-455F-9471-CE674CEB2A6A}" destId="{6BB0C5D3-63F6-4F2A-A517-660330F31878}" srcOrd="0" destOrd="0" presId="urn:microsoft.com/office/officeart/2011/layout/CircleProcess"/>
    <dgm:cxn modelId="{8BC5C009-6F3E-4EC1-8988-16EE05A4E5D3}" type="presParOf" srcId="{BA3813E7-C872-44B3-9A26-B7995D4CDDBC}" destId="{FD06F8EA-995E-4066-8051-52C6DE54DA5E}" srcOrd="11" destOrd="0" presId="urn:microsoft.com/office/officeart/2011/layout/CircleProcess"/>
    <dgm:cxn modelId="{9FCEBC12-59DC-4616-A027-24D1AF151D30}" type="presParOf" srcId="{BA3813E7-C872-44B3-9A26-B7995D4CDDBC}" destId="{13967332-8091-4DCA-A8F2-04114F525D02}" srcOrd="12" destOrd="0" presId="urn:microsoft.com/office/officeart/2011/layout/CircleProcess"/>
    <dgm:cxn modelId="{12D8017B-7447-42AD-A8B6-8AE4EA0D5825}" type="presParOf" srcId="{13967332-8091-4DCA-A8F2-04114F525D02}" destId="{B3213C52-B266-43CC-87AA-214D786F9209}" srcOrd="0" destOrd="0" presId="urn:microsoft.com/office/officeart/2011/layout/CircleProcess"/>
    <dgm:cxn modelId="{523B71CC-E30D-4F40-81DE-044936ECC3E2}" type="presParOf" srcId="{BA3813E7-C872-44B3-9A26-B7995D4CDDBC}" destId="{0830E680-C232-48D5-A04C-07DE9ABDA4B4}" srcOrd="13" destOrd="0" presId="urn:microsoft.com/office/officeart/2011/layout/CircleProcess"/>
    <dgm:cxn modelId="{34D9678B-6469-47B6-B644-337F23E22DE9}" type="presParOf" srcId="{0830E680-C232-48D5-A04C-07DE9ABDA4B4}" destId="{AAFDB345-5118-46E3-936A-835E01BE9958}" srcOrd="0" destOrd="0" presId="urn:microsoft.com/office/officeart/2011/layout/CircleProcess"/>
    <dgm:cxn modelId="{BD630AD8-91CA-4780-B26C-C66E91E2C8BE}" type="presParOf" srcId="{BA3813E7-C872-44B3-9A26-B7995D4CDDBC}" destId="{C892FCDF-43D7-43B4-AE6E-52E223592FCF}" srcOrd="14" destOrd="0" presId="urn:microsoft.com/office/officeart/2011/layout/CircleProcess"/>
    <dgm:cxn modelId="{F89453CD-3EB8-41E0-AE6A-2049FCE77420}" type="presParOf" srcId="{BA3813E7-C872-44B3-9A26-B7995D4CDDBC}" destId="{07A282F4-DF00-4ECC-9826-9CFA8D0DF021}" srcOrd="15" destOrd="0" presId="urn:microsoft.com/office/officeart/2011/layout/CircleProcess"/>
    <dgm:cxn modelId="{19949DD0-D877-40A3-955A-F15A73D4C9D3}" type="presParOf" srcId="{07A282F4-DF00-4ECC-9826-9CFA8D0DF021}" destId="{E87D98D5-65D7-447C-ACCE-4E52AA4C7BA3}" srcOrd="0" destOrd="0" presId="urn:microsoft.com/office/officeart/2011/layout/CircleProcess"/>
    <dgm:cxn modelId="{0F478B83-CCE8-4D21-9DC7-019D89867295}" type="presParOf" srcId="{BA3813E7-C872-44B3-9A26-B7995D4CDDBC}" destId="{2397EE11-A9CF-4074-B375-56B58B5CBEF3}" srcOrd="16" destOrd="0" presId="urn:microsoft.com/office/officeart/2011/layout/CircleProcess"/>
    <dgm:cxn modelId="{545BA4E4-E9C6-4522-A83C-7985E941134A}" type="presParOf" srcId="{2397EE11-A9CF-4074-B375-56B58B5CBEF3}" destId="{3EE15AE7-CEF9-4AAA-95FC-CB6A66072E33}" srcOrd="0" destOrd="0" presId="urn:microsoft.com/office/officeart/2011/layout/CircleProcess"/>
    <dgm:cxn modelId="{D04EBD4F-5B9F-4489-8927-B329C3880705}" type="presParOf" srcId="{BA3813E7-C872-44B3-9A26-B7995D4CDDBC}" destId="{D213A37A-3A6F-4E37-A4E3-B91D403E2560}" srcOrd="17" destOrd="0" presId="urn:microsoft.com/office/officeart/2011/layout/CircleProcess"/>
    <dgm:cxn modelId="{EFC85CF0-1B1D-436B-B64E-86FCD7FF8276}" type="presParOf" srcId="{BA3813E7-C872-44B3-9A26-B7995D4CDDBC}" destId="{E2F8E12F-645C-496E-924C-54EEEEE1583B}" srcOrd="18" destOrd="0" presId="urn:microsoft.com/office/officeart/2011/layout/CircleProcess"/>
    <dgm:cxn modelId="{C5967464-A6DC-48B2-9353-F69C6917002A}" type="presParOf" srcId="{E2F8E12F-645C-496E-924C-54EEEEE1583B}" destId="{A4CD65A0-6A89-4422-9158-1406CED709E6}" srcOrd="0" destOrd="0" presId="urn:microsoft.com/office/officeart/2011/layout/CircleProcess"/>
    <dgm:cxn modelId="{D7270CF4-F3C6-40FB-81CA-85FB8500D31F}" type="presParOf" srcId="{BA3813E7-C872-44B3-9A26-B7995D4CDDBC}" destId="{5B14EE89-E69E-440A-B968-46FD46E881D5}" srcOrd="19" destOrd="0" presId="urn:microsoft.com/office/officeart/2011/layout/CircleProcess"/>
    <dgm:cxn modelId="{CC64EDE0-51C3-4181-8485-5BAC11A1BF6B}" type="presParOf" srcId="{5B14EE89-E69E-440A-B968-46FD46E881D5}" destId="{44C95E50-A0A9-472A-9785-34320B22AEFF}" srcOrd="0" destOrd="0" presId="urn:microsoft.com/office/officeart/2011/layout/CircleProcess"/>
    <dgm:cxn modelId="{CDEA1E71-B2B8-4BA6-8898-6DE89CCE14E6}" type="presParOf" srcId="{BA3813E7-C872-44B3-9A26-B7995D4CDDBC}" destId="{6F92D777-0054-451B-B4D2-0E84B31A6777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892E8-4602-4D06-BF95-C4B00ADEE7BB}">
      <dsp:nvSpPr>
        <dsp:cNvPr id="0" name=""/>
        <dsp:cNvSpPr/>
      </dsp:nvSpPr>
      <dsp:spPr>
        <a:xfrm>
          <a:off x="10206235" y="1615456"/>
          <a:ext cx="1577373" cy="1576889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F550C-E5DA-4058-A8F3-7FB3469C8849}">
      <dsp:nvSpPr>
        <dsp:cNvPr id="0" name=""/>
        <dsp:cNvSpPr/>
      </dsp:nvSpPr>
      <dsp:spPr>
        <a:xfrm>
          <a:off x="10259824" y="1668029"/>
          <a:ext cx="1471360" cy="14717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Deadline December 2014</a:t>
          </a:r>
        </a:p>
      </dsp:txBody>
      <dsp:txXfrm>
        <a:off x="10469519" y="1878317"/>
        <a:ext cx="1050805" cy="1051167"/>
      </dsp:txXfrm>
    </dsp:sp>
    <dsp:sp modelId="{5B2C0FF9-C89A-428B-BC91-D294CC772A1D}">
      <dsp:nvSpPr>
        <dsp:cNvPr id="0" name=""/>
        <dsp:cNvSpPr/>
      </dsp:nvSpPr>
      <dsp:spPr>
        <a:xfrm rot="2700000">
          <a:off x="8577223" y="1615279"/>
          <a:ext cx="1576967" cy="1576967"/>
        </a:xfrm>
        <a:prstGeom prst="teardrop">
          <a:avLst>
            <a:gd name="adj" fmla="val 10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B517E-1157-4623-9202-246885069120}">
      <dsp:nvSpPr>
        <dsp:cNvPr id="0" name=""/>
        <dsp:cNvSpPr/>
      </dsp:nvSpPr>
      <dsp:spPr>
        <a:xfrm>
          <a:off x="8630027" y="1668029"/>
          <a:ext cx="1471360" cy="14717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Reconciling November balance December 9,2014</a:t>
          </a:r>
        </a:p>
      </dsp:txBody>
      <dsp:txXfrm>
        <a:off x="8839722" y="1878317"/>
        <a:ext cx="1050805" cy="1051167"/>
      </dsp:txXfrm>
    </dsp:sp>
    <dsp:sp modelId="{76EB8D89-42C0-4CE1-903F-1D9AC935A197}">
      <dsp:nvSpPr>
        <dsp:cNvPr id="0" name=""/>
        <dsp:cNvSpPr/>
      </dsp:nvSpPr>
      <dsp:spPr>
        <a:xfrm rot="2700000">
          <a:off x="6948591" y="1615279"/>
          <a:ext cx="1576967" cy="1576967"/>
        </a:xfrm>
        <a:prstGeom prst="teardrop">
          <a:avLst>
            <a:gd name="adj" fmla="val 10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8AABC-67C2-42D3-A605-874847F72F35}">
      <dsp:nvSpPr>
        <dsp:cNvPr id="0" name=""/>
        <dsp:cNvSpPr/>
      </dsp:nvSpPr>
      <dsp:spPr>
        <a:xfrm>
          <a:off x="7000230" y="1668029"/>
          <a:ext cx="1471360" cy="14717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July28 2014 meeting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held</a:t>
          </a:r>
        </a:p>
      </dsp:txBody>
      <dsp:txXfrm>
        <a:off x="7211090" y="1878317"/>
        <a:ext cx="1050805" cy="1051167"/>
      </dsp:txXfrm>
    </dsp:sp>
    <dsp:sp modelId="{D6139D60-D61B-4755-972E-BEBB104A62CB}">
      <dsp:nvSpPr>
        <dsp:cNvPr id="0" name=""/>
        <dsp:cNvSpPr/>
      </dsp:nvSpPr>
      <dsp:spPr>
        <a:xfrm rot="2700000">
          <a:off x="5318794" y="1615279"/>
          <a:ext cx="1576967" cy="1576967"/>
        </a:xfrm>
        <a:prstGeom prst="teardrop">
          <a:avLst>
            <a:gd name="adj" fmla="val 10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0C5D3-63F6-4F2A-A517-660330F31878}">
      <dsp:nvSpPr>
        <dsp:cNvPr id="0" name=""/>
        <dsp:cNvSpPr/>
      </dsp:nvSpPr>
      <dsp:spPr>
        <a:xfrm>
          <a:off x="5371598" y="1668029"/>
          <a:ext cx="1471360" cy="14717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Phase 1 completed June 6,2014</a:t>
          </a:r>
        </a:p>
      </dsp:txBody>
      <dsp:txXfrm>
        <a:off x="5581293" y="1878317"/>
        <a:ext cx="1050805" cy="1051167"/>
      </dsp:txXfrm>
    </dsp:sp>
    <dsp:sp modelId="{B3213C52-B266-43CC-87AA-214D786F9209}">
      <dsp:nvSpPr>
        <dsp:cNvPr id="0" name=""/>
        <dsp:cNvSpPr/>
      </dsp:nvSpPr>
      <dsp:spPr>
        <a:xfrm rot="2700000">
          <a:off x="3688997" y="1615279"/>
          <a:ext cx="1576967" cy="1576967"/>
        </a:xfrm>
        <a:prstGeom prst="teardrop">
          <a:avLst>
            <a:gd name="adj" fmla="val 10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DB345-5118-46E3-936A-835E01BE9958}">
      <dsp:nvSpPr>
        <dsp:cNvPr id="0" name=""/>
        <dsp:cNvSpPr/>
      </dsp:nvSpPr>
      <dsp:spPr>
        <a:xfrm>
          <a:off x="3741801" y="1668029"/>
          <a:ext cx="1471360" cy="14717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 SQL server purchase $ 6000</a:t>
          </a:r>
        </a:p>
      </dsp:txBody>
      <dsp:txXfrm>
        <a:off x="3951496" y="1878317"/>
        <a:ext cx="1050805" cy="1051167"/>
      </dsp:txXfrm>
    </dsp:sp>
    <dsp:sp modelId="{E87D98D5-65D7-447C-ACCE-4E52AA4C7BA3}">
      <dsp:nvSpPr>
        <dsp:cNvPr id="0" name=""/>
        <dsp:cNvSpPr/>
      </dsp:nvSpPr>
      <dsp:spPr>
        <a:xfrm rot="2700000">
          <a:off x="2060366" y="1615279"/>
          <a:ext cx="1576967" cy="1576967"/>
        </a:xfrm>
        <a:prstGeom prst="teardrop">
          <a:avLst>
            <a:gd name="adj" fmla="val 10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15AE7-CEF9-4AAA-95FC-CB6A66072E33}">
      <dsp:nvSpPr>
        <dsp:cNvPr id="0" name=""/>
        <dsp:cNvSpPr/>
      </dsp:nvSpPr>
      <dsp:spPr>
        <a:xfrm>
          <a:off x="2112004" y="1668029"/>
          <a:ext cx="1471360" cy="14717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Documenting requirement after oct 2013</a:t>
          </a:r>
        </a:p>
      </dsp:txBody>
      <dsp:txXfrm>
        <a:off x="2322864" y="1878317"/>
        <a:ext cx="1050805" cy="1051167"/>
      </dsp:txXfrm>
    </dsp:sp>
    <dsp:sp modelId="{A4CD65A0-6A89-4422-9158-1406CED709E6}">
      <dsp:nvSpPr>
        <dsp:cNvPr id="0" name=""/>
        <dsp:cNvSpPr/>
      </dsp:nvSpPr>
      <dsp:spPr>
        <a:xfrm rot="2700000">
          <a:off x="430569" y="1615279"/>
          <a:ext cx="1576967" cy="1576967"/>
        </a:xfrm>
        <a:prstGeom prst="teardrop">
          <a:avLst>
            <a:gd name="adj" fmla="val 10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95E50-A0A9-472A-9785-34320B22AEFF}">
      <dsp:nvSpPr>
        <dsp:cNvPr id="0" name=""/>
        <dsp:cNvSpPr/>
      </dsp:nvSpPr>
      <dsp:spPr>
        <a:xfrm>
          <a:off x="483372" y="1668029"/>
          <a:ext cx="1471360" cy="14717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Begin November 2012</a:t>
          </a:r>
        </a:p>
      </dsp:txBody>
      <dsp:txXfrm>
        <a:off x="693067" y="1878317"/>
        <a:ext cx="1050805" cy="1051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C4FC-7A63-4126-A2CA-8CCF4794717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408B-4D0E-4B6A-99BB-4850C13D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C4FC-7A63-4126-A2CA-8CCF4794717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408B-4D0E-4B6A-99BB-4850C13D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C4FC-7A63-4126-A2CA-8CCF4794717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408B-4D0E-4B6A-99BB-4850C13D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C4FC-7A63-4126-A2CA-8CCF4794717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408B-4D0E-4B6A-99BB-4850C13D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C4FC-7A63-4126-A2CA-8CCF4794717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408B-4D0E-4B6A-99BB-4850C13D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0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C4FC-7A63-4126-A2CA-8CCF4794717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408B-4D0E-4B6A-99BB-4850C13D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C4FC-7A63-4126-A2CA-8CCF4794717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408B-4D0E-4B6A-99BB-4850C13D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C4FC-7A63-4126-A2CA-8CCF4794717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408B-4D0E-4B6A-99BB-4850C13D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C4FC-7A63-4126-A2CA-8CCF4794717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408B-4D0E-4B6A-99BB-4850C13D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C4FC-7A63-4126-A2CA-8CCF4794717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408B-4D0E-4B6A-99BB-4850C13D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C4FC-7A63-4126-A2CA-8CCF4794717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408B-4D0E-4B6A-99BB-4850C13D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0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6C4FC-7A63-4126-A2CA-8CCF4794717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408B-4D0E-4B6A-99BB-4850C13D7DF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70A82-07DB-48DE-AC65-A57098113F0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059537" y="4714875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2253E7-697C-45D2-A127-7AA2629CC6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81000" y="248893"/>
            <a:ext cx="914400" cy="8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4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E4F6-1ECE-4A22-985B-0FBA5E9FC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ERECON Software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685AA-4B1A-4D4F-95D9-48D6D7657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2529"/>
            <a:ext cx="9144000" cy="2895744"/>
          </a:xfrm>
        </p:spPr>
        <p:txBody>
          <a:bodyPr>
            <a:normAutofit/>
          </a:bodyPr>
          <a:lstStyle/>
          <a:p>
            <a:r>
              <a:rPr lang="en-US" sz="4400" b="1" dirty="0"/>
              <a:t>Project Management</a:t>
            </a:r>
          </a:p>
          <a:p>
            <a:endParaRPr lang="en-US" dirty="0"/>
          </a:p>
          <a:p>
            <a:r>
              <a:rPr lang="en-US" sz="2800" dirty="0"/>
              <a:t>Presented By </a:t>
            </a:r>
          </a:p>
          <a:p>
            <a:r>
              <a:rPr lang="en-US" sz="2800" dirty="0"/>
              <a:t>Hem Bahadur Gurung </a:t>
            </a:r>
          </a:p>
          <a:p>
            <a:r>
              <a:rPr lang="en-US" sz="2800" dirty="0"/>
              <a:t>Furnima Sherpa</a:t>
            </a:r>
          </a:p>
        </p:txBody>
      </p:sp>
    </p:spTree>
    <p:extLst>
      <p:ext uri="{BB962C8B-B14F-4D97-AF65-F5344CB8AC3E}">
        <p14:creationId xmlns:p14="http://schemas.microsoft.com/office/powerpoint/2010/main" val="285202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1FD7-F1EB-40B1-AC4C-A3B3708F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389"/>
            <a:ext cx="10515600" cy="5157066"/>
          </a:xfrm>
        </p:spPr>
        <p:txBody>
          <a:bodyPr>
            <a:normAutofit/>
          </a:bodyPr>
          <a:lstStyle/>
          <a:p>
            <a:r>
              <a:rPr lang="en-US" dirty="0"/>
              <a:t>Security Database                                                                                                                                      </a:t>
            </a:r>
          </a:p>
          <a:p>
            <a:pPr lvl="2"/>
            <a:r>
              <a:rPr lang="en-US" sz="2400" dirty="0"/>
              <a:t>Finalize table-naming conventions (one day)</a:t>
            </a:r>
          </a:p>
          <a:p>
            <a:pPr lvl="2"/>
            <a:r>
              <a:rPr lang="en-US" sz="2400" dirty="0"/>
              <a:t>Mendoza merge existing security table (one day)</a:t>
            </a:r>
          </a:p>
          <a:p>
            <a:pPr lvl="2"/>
            <a:r>
              <a:rPr lang="en-US" sz="2400" dirty="0"/>
              <a:t>Young needed to gather minimum technical requirements for security database (one day)</a:t>
            </a:r>
          </a:p>
          <a:p>
            <a:pPr lvl="2"/>
            <a:r>
              <a:rPr lang="en-US" sz="2400" dirty="0"/>
              <a:t>Mendoza create the views and SPROCS necessary for </a:t>
            </a:r>
            <a:r>
              <a:rPr lang="en-US" sz="2400" dirty="0" err="1"/>
              <a:t>eRecon</a:t>
            </a:r>
            <a:r>
              <a:rPr lang="en-US" sz="2400" dirty="0"/>
              <a:t> to operate properly(3 days)</a:t>
            </a:r>
          </a:p>
          <a:p>
            <a:pPr lvl="2"/>
            <a:r>
              <a:rPr lang="en-US" sz="2400" dirty="0"/>
              <a:t>Mendoza responsible for employee fact table and for the system or base tables.</a:t>
            </a:r>
          </a:p>
          <a:p>
            <a:pPr lvl="2"/>
            <a:r>
              <a:rPr lang="en-US" sz="2400" dirty="0"/>
              <a:t>Mayer has to access  data from HR within 10 to 15 days.</a:t>
            </a:r>
          </a:p>
          <a:p>
            <a:pPr lvl="2"/>
            <a:r>
              <a:rPr lang="en-US" sz="2400" dirty="0"/>
              <a:t>After that, technical team is responsible for defining scope and business rules of the load.  (4 to one week)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3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1663-F8A8-4B3A-A963-8E8EE1DF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5" y="51752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		Microsoft.NET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C53E-5697-4674-8902-5E3685B97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5" y="1997220"/>
            <a:ext cx="10515601" cy="462525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More appealing to users, sophisticated user experience than other platforms and gave more developers more flexibility in design.</a:t>
            </a:r>
          </a:p>
          <a:p>
            <a:pPr algn="just"/>
            <a:r>
              <a:rPr lang="en-US" sz="2400" dirty="0"/>
              <a:t>User Interface completed by Young </a:t>
            </a:r>
          </a:p>
          <a:p>
            <a:pPr algn="just"/>
            <a:r>
              <a:rPr lang="en-US" sz="2400" dirty="0"/>
              <a:t>Interface, account grouping, batch process, security and archive </a:t>
            </a:r>
          </a:p>
          <a:p>
            <a:pPr algn="just"/>
            <a:r>
              <a:rPr lang="en-US" sz="2400" dirty="0"/>
              <a:t>Young is using Model View Controller(MVC) Model design pattern (8 to 12 days),Controller - web browser-model HTML and view SQL </a:t>
            </a:r>
          </a:p>
          <a:p>
            <a:pPr algn="just"/>
            <a:r>
              <a:rPr lang="en-US" sz="2400" dirty="0"/>
              <a:t>Persist with data four days and complete client scripting (10 to 15 days)</a:t>
            </a:r>
          </a:p>
          <a:p>
            <a:pPr algn="just"/>
            <a:r>
              <a:rPr lang="en-US" sz="2400" dirty="0"/>
              <a:t>young needed Accounting grouping section (10 to 12 days) </a:t>
            </a:r>
          </a:p>
          <a:p>
            <a:pPr algn="just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19612-D9CC-4007-996C-6DCED7C583E8}"/>
              </a:ext>
            </a:extLst>
          </p:cNvPr>
          <p:cNvSpPr txBox="1"/>
          <p:nvPr/>
        </p:nvSpPr>
        <p:spPr>
          <a:xfrm>
            <a:off x="8091055" y="235527"/>
            <a:ext cx="11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6469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861B-68DE-48C8-9808-FA3D9808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Microsoft.NET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8CD0-0A82-49BD-B653-6E68EF73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Batch processing- Mendoza (10 days),Young Security section need an MVC(2 days) and coding the service and  repository (3 to 5 days)</a:t>
            </a:r>
          </a:p>
          <a:p>
            <a:r>
              <a:rPr lang="en-US" dirty="0"/>
              <a:t>Unit testing(1.25 days),Archive table (one day),Modifying the SSIS package to copy or clear(one day)</a:t>
            </a:r>
          </a:p>
          <a:p>
            <a:r>
              <a:rPr lang="en-US" dirty="0"/>
              <a:t>The  Push to QA Young submit work ticket to system group in IT and S (one day)</a:t>
            </a:r>
          </a:p>
          <a:p>
            <a:r>
              <a:rPr lang="en-US" dirty="0"/>
              <a:t>Ray needed to produce test plan and test scripts before the month longer acceptance testing.(1-2 weeks)</a:t>
            </a:r>
          </a:p>
          <a:p>
            <a:r>
              <a:rPr lang="en-US" dirty="0"/>
              <a:t>After Young submitted a work ticket the system group push to production.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5E405-878C-4373-B101-1CFB490642D2}"/>
              </a:ext>
            </a:extLst>
          </p:cNvPr>
          <p:cNvSpPr txBox="1"/>
          <p:nvPr/>
        </p:nvSpPr>
        <p:spPr>
          <a:xfrm>
            <a:off x="8021782" y="23552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75243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4C9E-5659-46C5-A9CF-2D9BEEA0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DAE3-AC34-406C-BFCE-7FF37BAF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strategically and Practically</a:t>
            </a:r>
          </a:p>
          <a:p>
            <a:r>
              <a:rPr lang="en-US" dirty="0"/>
              <a:t>Project duration should not be upturn due to Data Extraction</a:t>
            </a:r>
          </a:p>
          <a:p>
            <a:r>
              <a:rPr lang="en-US" dirty="0"/>
              <a:t>Software developers be hired based on skills on related subjects</a:t>
            </a:r>
          </a:p>
        </p:txBody>
      </p:sp>
    </p:spTree>
    <p:extLst>
      <p:ext uri="{BB962C8B-B14F-4D97-AF65-F5344CB8AC3E}">
        <p14:creationId xmlns:p14="http://schemas.microsoft.com/office/powerpoint/2010/main" val="11896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CDAAEA-6C6C-4944-8A1F-BCC4A4F60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567" y="2403005"/>
            <a:ext cx="3781860" cy="21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6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51ECEB-EA30-4413-BE60-A55E9FB93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594" y="1751300"/>
            <a:ext cx="3356697" cy="26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0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761F-9351-494B-B9B0-40A23787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A980-78BB-46CF-9290-C368DE31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It’s a web based accounting software-</a:t>
            </a:r>
            <a:r>
              <a:rPr lang="en-US" dirty="0" err="1">
                <a:latin typeface="+mj-lt"/>
              </a:rPr>
              <a:t>eRecon</a:t>
            </a:r>
            <a:r>
              <a:rPr lang="en-US" dirty="0">
                <a:latin typeface="+mj-lt"/>
              </a:rPr>
              <a:t> project of Physician Service Group for Hospital Corporation Of America with two year completion</a:t>
            </a:r>
            <a:r>
              <a:rPr lang="en-US" sz="24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15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90CD-5C96-4867-A904-3C3AEA40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D41AEF-7AC1-4219-9CA3-B0A54A6AD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778843"/>
              </p:ext>
            </p:extLst>
          </p:nvPr>
        </p:nvGraphicFramePr>
        <p:xfrm>
          <a:off x="0" y="1413164"/>
          <a:ext cx="11887200" cy="4807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6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2BAC-8388-4713-B73E-609D98AF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CE80-DFB3-4035-9945-45BF04DA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690688"/>
            <a:ext cx="10716491" cy="4527839"/>
          </a:xfrm>
        </p:spPr>
        <p:txBody>
          <a:bodyPr/>
          <a:lstStyle/>
          <a:p>
            <a:pPr algn="just"/>
            <a:r>
              <a:rPr lang="en-US" dirty="0"/>
              <a:t>Issue on obtaining critical source data from HR</a:t>
            </a:r>
          </a:p>
          <a:p>
            <a:pPr algn="just"/>
            <a:r>
              <a:rPr lang="en-US" dirty="0"/>
              <a:t>Lafferty and Ray who were project manager don't have any prior practical experience on software development project</a:t>
            </a:r>
          </a:p>
          <a:p>
            <a:pPr algn="just"/>
            <a:r>
              <a:rPr lang="en-US" dirty="0"/>
              <a:t>Software developers were resistant to providing time estimates on tasks.</a:t>
            </a:r>
          </a:p>
          <a:p>
            <a:pPr algn="just"/>
            <a:r>
              <a:rPr lang="en-US" dirty="0"/>
              <a:t>Corey and Mendoza who are having 10 years in data base project were uncomfortable on using Waterfall methodology.</a:t>
            </a:r>
          </a:p>
          <a:p>
            <a:pPr algn="just"/>
            <a:r>
              <a:rPr lang="en-US" dirty="0"/>
              <a:t>Mayer restated  on  difficulty in accessing raw data due to incomplete in approval of CEO.</a:t>
            </a:r>
          </a:p>
        </p:txBody>
      </p:sp>
    </p:spTree>
    <p:extLst>
      <p:ext uri="{BB962C8B-B14F-4D97-AF65-F5344CB8AC3E}">
        <p14:creationId xmlns:p14="http://schemas.microsoft.com/office/powerpoint/2010/main" val="237498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BC2-C0F5-4C82-A8C0-EC1C33DE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	Phases of projects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E43DBF2-C6CB-43AF-A56D-80E961E8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0639"/>
            <a:ext cx="10771909" cy="4722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Phase 1:Global Approvals –</a:t>
            </a:r>
          </a:p>
          <a:p>
            <a:pPr lvl="5" algn="just"/>
            <a:r>
              <a:rPr lang="en-US" sz="2400" dirty="0"/>
              <a:t>Creation of Home page and global approvals page </a:t>
            </a:r>
          </a:p>
          <a:p>
            <a:pPr lvl="5" algn="just"/>
            <a:r>
              <a:rPr lang="en-US" sz="2400" dirty="0"/>
              <a:t>Accessible by directors and vice presidents</a:t>
            </a:r>
          </a:p>
          <a:p>
            <a:pPr lvl="5" algn="just"/>
            <a:r>
              <a:rPr lang="en-US" sz="2400" dirty="0"/>
              <a:t>Reconcile and review 12,000 to 35,000 general ledger accounts</a:t>
            </a:r>
          </a:p>
          <a:p>
            <a:pPr lvl="5" algn="just"/>
            <a:r>
              <a:rPr lang="en-US" sz="2400" dirty="0"/>
              <a:t>Low risk groups of account were identified.</a:t>
            </a:r>
          </a:p>
          <a:p>
            <a:pPr lvl="5" algn="just"/>
            <a:r>
              <a:rPr lang="en-US" sz="2400" dirty="0"/>
              <a:t>Reviewed existing accounts and added new low risk group of accounts</a:t>
            </a:r>
          </a:p>
          <a:p>
            <a:pPr lvl="5" algn="just"/>
            <a:r>
              <a:rPr lang="en-US" sz="2400" dirty="0"/>
              <a:t>Tested every month of each low risk accounts for global approval related with HCA accounting</a:t>
            </a:r>
          </a:p>
          <a:p>
            <a:pPr lvl="5" algn="just"/>
            <a:r>
              <a:rPr lang="en-US" sz="2400" dirty="0"/>
              <a:t>Global approval completed by VP,11th day of each month.GL account balances were final. No transaction occurs after.</a:t>
            </a:r>
          </a:p>
          <a:p>
            <a:pPr lvl="5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39AFA-BCED-451B-A051-08C2E8937DC8}"/>
              </a:ext>
            </a:extLst>
          </p:cNvPr>
          <p:cNvSpPr txBox="1"/>
          <p:nvPr/>
        </p:nvSpPr>
        <p:spPr>
          <a:xfrm>
            <a:off x="9351818" y="249382"/>
            <a:ext cx="17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92474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FDF9-0090-41B8-8952-D35C8BC9B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692727"/>
            <a:ext cx="10855036" cy="5484236"/>
          </a:xfrm>
        </p:spPr>
        <p:txBody>
          <a:bodyPr/>
          <a:lstStyle/>
          <a:p>
            <a:pPr lvl="2"/>
            <a:r>
              <a:rPr lang="en-US" sz="2800" b="1" dirty="0"/>
              <a:t>Phase 2: Reconciliation and Filter</a:t>
            </a:r>
          </a:p>
          <a:p>
            <a:pPr lvl="6" algn="just"/>
            <a:r>
              <a:rPr lang="en-US" sz="2400" b="1" dirty="0"/>
              <a:t>Top left user chose filter</a:t>
            </a:r>
            <a:r>
              <a:rPr lang="en-US" sz="2400" dirty="0"/>
              <a:t>: </a:t>
            </a:r>
          </a:p>
          <a:p>
            <a:pPr lvl="8" algn="just"/>
            <a:r>
              <a:rPr lang="en-US" sz="2400" dirty="0"/>
              <a:t>Provide user flexibility to navigate to their assigned work by populating a list of CoID accounts-based o set parameters</a:t>
            </a:r>
          </a:p>
          <a:p>
            <a:pPr lvl="6" algn="just"/>
            <a:r>
              <a:rPr lang="en-US" sz="2400" b="1" dirty="0"/>
              <a:t>Top right filter results</a:t>
            </a:r>
            <a:r>
              <a:rPr lang="en-US" sz="2400" dirty="0"/>
              <a:t>: </a:t>
            </a:r>
          </a:p>
          <a:p>
            <a:pPr lvl="8" algn="just"/>
            <a:r>
              <a:rPr lang="en-US" sz="2400" dirty="0"/>
              <a:t>Listed records containing the CoID number,</a:t>
            </a:r>
          </a:p>
          <a:p>
            <a:pPr lvl="8" algn="just"/>
            <a:r>
              <a:rPr lang="en-US" sz="2400" dirty="0"/>
              <a:t>account number and GL balance</a:t>
            </a:r>
          </a:p>
          <a:p>
            <a:pPr lvl="6" algn="just"/>
            <a:r>
              <a:rPr lang="en-US" sz="2400" b="1" dirty="0"/>
              <a:t>Bottom displayed the reconciliation;</a:t>
            </a:r>
          </a:p>
          <a:p>
            <a:pPr lvl="8" algn="just"/>
            <a:r>
              <a:rPr lang="en-US" sz="2400" dirty="0"/>
              <a:t>displayed detail of reconciliation,</a:t>
            </a:r>
          </a:p>
          <a:p>
            <a:pPr lvl="8" algn="just"/>
            <a:r>
              <a:rPr lang="en-US" sz="2400" dirty="0"/>
              <a:t>add reconciling items and  to conduct,</a:t>
            </a:r>
          </a:p>
          <a:p>
            <a:pPr lvl="8" algn="just"/>
            <a:r>
              <a:rPr lang="en-US" sz="2400" dirty="0"/>
              <a:t>recon item include PE date,</a:t>
            </a:r>
          </a:p>
          <a:p>
            <a:pPr lvl="8" algn="just"/>
            <a:r>
              <a:rPr lang="en-US" sz="2400" dirty="0"/>
              <a:t>description amount and note field</a:t>
            </a:r>
          </a:p>
          <a:p>
            <a:pPr lvl="6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EFB38-DC62-4516-BA9E-2A47BDCD2E39}"/>
              </a:ext>
            </a:extLst>
          </p:cNvPr>
          <p:cNvSpPr txBox="1"/>
          <p:nvPr/>
        </p:nvSpPr>
        <p:spPr>
          <a:xfrm>
            <a:off x="9185564" y="0"/>
            <a:ext cx="184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76348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553B-1CD7-47AE-A7ED-AA33E8C04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4" y="1373764"/>
            <a:ext cx="10467109" cy="5484236"/>
          </a:xfrm>
        </p:spPr>
        <p:txBody>
          <a:bodyPr/>
          <a:lstStyle/>
          <a:p>
            <a:r>
              <a:rPr lang="en-US" b="1" dirty="0"/>
              <a:t>Phase 3: Post Close Review Guide (PCRG)</a:t>
            </a:r>
          </a:p>
          <a:p>
            <a:endParaRPr lang="en-US" sz="1800" b="1" dirty="0"/>
          </a:p>
          <a:p>
            <a:pPr lvl="1"/>
            <a:r>
              <a:rPr lang="en-US" dirty="0"/>
              <a:t>To replace existing reconciliation</a:t>
            </a:r>
          </a:p>
          <a:p>
            <a:pPr lvl="1"/>
            <a:r>
              <a:rPr lang="en-US" dirty="0"/>
              <a:t>Based on Microsoft Access Application</a:t>
            </a:r>
          </a:p>
          <a:p>
            <a:pPr lvl="1"/>
            <a:r>
              <a:rPr lang="en-US" dirty="0"/>
              <a:t>Recording completion and approval of reconciliation and reporting</a:t>
            </a:r>
          </a:p>
          <a:p>
            <a:pPr lvl="1"/>
            <a:r>
              <a:rPr lang="en-US" dirty="0"/>
              <a:t>Users can prepare reconciliation and submit them to review and reviewers review and chose to approve or reject reconciliation.</a:t>
            </a:r>
          </a:p>
          <a:p>
            <a:pPr lvl="1"/>
            <a:r>
              <a:rPr lang="en-US" dirty="0"/>
              <a:t>After all CoIDs in a division approve on screen, Managers were able to perform reviews at  a division level on the monthly certification page.</a:t>
            </a:r>
          </a:p>
          <a:p>
            <a:pPr lvl="7"/>
            <a:endParaRPr lang="en-US" sz="2400" dirty="0"/>
          </a:p>
          <a:p>
            <a:pPr lvl="7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5C517-34DC-416B-9D24-1EA818286FCA}"/>
              </a:ext>
            </a:extLst>
          </p:cNvPr>
          <p:cNvSpPr txBox="1"/>
          <p:nvPr/>
        </p:nvSpPr>
        <p:spPr>
          <a:xfrm>
            <a:off x="9434945" y="429491"/>
            <a:ext cx="165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46724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92D9-137E-42B2-9CDA-6EB80985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149928"/>
            <a:ext cx="10771909" cy="5401108"/>
          </a:xfrm>
        </p:spPr>
        <p:txBody>
          <a:bodyPr>
            <a:normAutofit/>
          </a:bodyPr>
          <a:lstStyle/>
          <a:p>
            <a:r>
              <a:rPr lang="en-US" b="1" dirty="0"/>
              <a:t>Phase 4: Support Store</a:t>
            </a:r>
          </a:p>
          <a:p>
            <a:pPr lvl="5"/>
            <a:r>
              <a:rPr lang="en-US" sz="2400" dirty="0"/>
              <a:t>Adding functionality to the reconciliation page, </a:t>
            </a:r>
          </a:p>
          <a:p>
            <a:pPr lvl="5"/>
            <a:r>
              <a:rPr lang="en-US" sz="2400" dirty="0"/>
              <a:t>preparers to attach documents to reconciliations as supporting documentation. </a:t>
            </a:r>
          </a:p>
          <a:p>
            <a:r>
              <a:rPr lang="en-US" b="1" dirty="0"/>
              <a:t>Phase 5 Journal Entries</a:t>
            </a:r>
          </a:p>
          <a:p>
            <a:pPr lvl="5"/>
            <a:r>
              <a:rPr lang="en-US" sz="2400" dirty="0"/>
              <a:t>To create a journal entry directly from reconciliation item line,</a:t>
            </a:r>
          </a:p>
          <a:p>
            <a:pPr lvl="5"/>
            <a:r>
              <a:rPr lang="en-US" sz="2400" dirty="0"/>
              <a:t> entering the offsetting CoID and account.</a:t>
            </a:r>
          </a:p>
          <a:p>
            <a:r>
              <a:rPr lang="en-US" b="1" dirty="0"/>
              <a:t>Phase 6: Home page Enhancement</a:t>
            </a:r>
          </a:p>
          <a:p>
            <a:pPr lvl="5"/>
            <a:r>
              <a:rPr lang="en-US" sz="2400" dirty="0"/>
              <a:t>Home page, created in phase 1 enhanced to include a dashboard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EE124-FB8E-4EC3-B2A6-9FFEABA730E3}"/>
              </a:ext>
            </a:extLst>
          </p:cNvPr>
          <p:cNvSpPr txBox="1"/>
          <p:nvPr/>
        </p:nvSpPr>
        <p:spPr>
          <a:xfrm>
            <a:off x="9088582" y="374073"/>
            <a:ext cx="187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2813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BC80-AE6B-4636-BC72-1D349319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Phase 2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0F4E-241B-40C6-89FF-AD514F8D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Server Database</a:t>
            </a:r>
          </a:p>
          <a:p>
            <a:pPr lvl="2"/>
            <a:r>
              <a:rPr lang="en-US" sz="2400" dirty="0"/>
              <a:t>Shared Database</a:t>
            </a:r>
          </a:p>
          <a:p>
            <a:pPr lvl="3" algn="just"/>
            <a:r>
              <a:rPr lang="en-US" sz="2400" dirty="0"/>
              <a:t>Contains Computer master, account balance, general ledger account list and journal entry trasnactions Table</a:t>
            </a:r>
          </a:p>
          <a:p>
            <a:pPr lvl="3" algn="just"/>
            <a:r>
              <a:rPr lang="en-US" sz="2400" dirty="0"/>
              <a:t>Source data (2 days),Optimal load (2 days)</a:t>
            </a:r>
          </a:p>
          <a:p>
            <a:pPr lvl="3" algn="just"/>
            <a:r>
              <a:rPr lang="en-US" sz="2400" dirty="0"/>
              <a:t>Load and validate data in development (2 days)</a:t>
            </a:r>
          </a:p>
          <a:p>
            <a:pPr lvl="3" algn="just"/>
            <a:r>
              <a:rPr lang="en-US" sz="2400" dirty="0"/>
              <a:t>After four data validation, pushed shared database to QA for Testing (5-6days)</a:t>
            </a:r>
          </a:p>
          <a:p>
            <a:pPr lvl="3" algn="just"/>
            <a:r>
              <a:rPr lang="en-US" sz="2400" dirty="0"/>
              <a:t>IT and S department responsible for Pushing to QA</a:t>
            </a:r>
          </a:p>
          <a:p>
            <a:pPr lvl="3" algn="just"/>
            <a:r>
              <a:rPr lang="en-US" sz="2400" dirty="0"/>
              <a:t>Mendoza assigned to validation</a:t>
            </a:r>
          </a:p>
          <a:p>
            <a:pPr lvl="3" algn="just"/>
            <a:r>
              <a:rPr lang="en-US" sz="2400" dirty="0"/>
              <a:t>After tested data base verified, pushed for production</a:t>
            </a:r>
          </a:p>
          <a:p>
            <a:pPr lvl="3" algn="just"/>
            <a:r>
              <a:rPr lang="en-US" sz="2400" dirty="0"/>
              <a:t>At July 28  team shared completion of database</a:t>
            </a:r>
          </a:p>
          <a:p>
            <a:pPr lvl="3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A44EA-AC0C-42AC-AE33-92DB5571D902}"/>
              </a:ext>
            </a:extLst>
          </p:cNvPr>
          <p:cNvSpPr txBox="1"/>
          <p:nvPr/>
        </p:nvSpPr>
        <p:spPr>
          <a:xfrm>
            <a:off x="9393382" y="6788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88057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12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850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Palatino Linotype</vt:lpstr>
      <vt:lpstr>Office Theme</vt:lpstr>
      <vt:lpstr>ERECON Software Development</vt:lpstr>
      <vt:lpstr> Introduction</vt:lpstr>
      <vt:lpstr>Facts</vt:lpstr>
      <vt:lpstr> Problems</vt:lpstr>
      <vt:lpstr> Phases of projects </vt:lpstr>
      <vt:lpstr>PowerPoint Presentation</vt:lpstr>
      <vt:lpstr>PowerPoint Presentation</vt:lpstr>
      <vt:lpstr>PowerPoint Presentation</vt:lpstr>
      <vt:lpstr> Phase 2 components</vt:lpstr>
      <vt:lpstr>PowerPoint Presentation</vt:lpstr>
      <vt:lpstr>  Microsoft.NET  </vt:lpstr>
      <vt:lpstr> Microsoft.NET</vt:lpstr>
      <vt:lpstr>   Conclusion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ERECON Software Development</dc:title>
  <dc:creator>HEMSON GURUNG</dc:creator>
  <cp:lastModifiedBy>HEMSON GURUNG</cp:lastModifiedBy>
  <cp:revision>15</cp:revision>
  <dcterms:created xsi:type="dcterms:W3CDTF">2019-09-16T07:45:45Z</dcterms:created>
  <dcterms:modified xsi:type="dcterms:W3CDTF">2019-09-16T11:05:45Z</dcterms:modified>
</cp:coreProperties>
</file>