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504000" y="1656000"/>
            <a:ext cx="9071280" cy="1410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504000" y="3201120"/>
            <a:ext cx="907128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504000" y="3201120"/>
            <a:ext cx="4426560" cy="1410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515232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504000" y="1656000"/>
            <a:ext cx="2920680" cy="1410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571200" y="1656000"/>
            <a:ext cx="2920680" cy="1410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638040" y="1656000"/>
            <a:ext cx="2920680" cy="1410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504000" y="3201120"/>
            <a:ext cx="2920680" cy="1410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571200" y="3201120"/>
            <a:ext cx="2920680" cy="1410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638040" y="3201120"/>
            <a:ext cx="292068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subTitle"/>
          </p:nvPr>
        </p:nvSpPr>
        <p:spPr>
          <a:xfrm>
            <a:off x="504000" y="1656000"/>
            <a:ext cx="9071280" cy="2958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656000"/>
            <a:ext cx="9071280" cy="2958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656000"/>
            <a:ext cx="4426560" cy="295848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320" y="1656000"/>
            <a:ext cx="4426560" cy="2958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56556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320" y="1656000"/>
            <a:ext cx="4426560" cy="29584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0400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504000" y="1656000"/>
            <a:ext cx="9071280" cy="2958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504000" y="1656000"/>
            <a:ext cx="4426560" cy="29584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15232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3201120"/>
            <a:ext cx="907128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504000" y="1656000"/>
            <a:ext cx="9071280" cy="1410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04000" y="3201120"/>
            <a:ext cx="907128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504000" y="3201120"/>
            <a:ext cx="4426560" cy="1410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15232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504000" y="1656000"/>
            <a:ext cx="2920680" cy="1410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3571200" y="1656000"/>
            <a:ext cx="2920680" cy="1410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638040" y="1656000"/>
            <a:ext cx="2920680" cy="1410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504000" y="3201120"/>
            <a:ext cx="2920680" cy="141084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3571200" y="3201120"/>
            <a:ext cx="2920680" cy="141084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6638040" y="3201120"/>
            <a:ext cx="292068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4000" y="1656000"/>
            <a:ext cx="9071280" cy="2958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504000" y="1656000"/>
            <a:ext cx="4426560" cy="29584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5152320" y="1656000"/>
            <a:ext cx="4426560" cy="2958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6556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5152320" y="1656000"/>
            <a:ext cx="4426560" cy="29584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50400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504000" y="1656000"/>
            <a:ext cx="4426560" cy="29584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5152320" y="3201120"/>
            <a:ext cx="4426560" cy="1410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6556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504000" y="1656000"/>
            <a:ext cx="4426560" cy="1410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5152320" y="1656000"/>
            <a:ext cx="4426560" cy="1410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504000" y="3201120"/>
            <a:ext cx="9071280" cy="1410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79640" cy="580680"/>
          </a:xfrm>
          <a:prstGeom prst="rect">
            <a:avLst/>
          </a:prstGeom>
          <a:ln>
            <a:noFill/>
          </a:ln>
        </p:spPr>
      </p:pic>
      <p:pic>
        <p:nvPicPr>
          <p:cNvPr id="1" name="" descr=""/>
          <p:cNvPicPr/>
          <p:nvPr/>
        </p:nvPicPr>
        <p:blipFill>
          <a:blip r:embed="rId3"/>
          <a:stretch/>
        </p:blipFill>
        <p:spPr>
          <a:xfrm>
            <a:off x="0" y="0"/>
            <a:ext cx="10079640" cy="323640"/>
          </a:xfrm>
          <a:prstGeom prst="rect">
            <a:avLst/>
          </a:prstGeom>
          <a:ln>
            <a:noFill/>
          </a:ln>
        </p:spPr>
      </p:pic>
      <p:sp>
        <p:nvSpPr>
          <p:cNvPr id="2" name="PlaceHolder 1"/>
          <p:cNvSpPr>
            <a:spLocks noGrp="1"/>
          </p:cNvSpPr>
          <p:nvPr>
            <p:ph type="title"/>
          </p:nvPr>
        </p:nvSpPr>
        <p:spPr>
          <a:xfrm>
            <a:off x="504000" y="565560"/>
            <a:ext cx="9071280" cy="946080"/>
          </a:xfrm>
          <a:prstGeom prst="rect">
            <a:avLst/>
          </a:prstGeom>
        </p:spPr>
        <p:txBody>
          <a:bodyPr lIns="0" rIns="0" tIns="0" bIns="0" anchor="ctr">
            <a:noAutofit/>
          </a:bodyPr>
          <a:p>
            <a:r>
              <a:rPr b="0" lang="en-IN" sz="1800" spc="-1" strike="noStrike">
                <a:latin typeface="Arial"/>
              </a:rPr>
              <a:t>Click to edit the </a:t>
            </a:r>
            <a:r>
              <a:rPr b="0" lang="en-IN" sz="1800" spc="-1" strike="noStrike">
                <a:latin typeface="Arial"/>
              </a:rPr>
              <a:t>title text format</a:t>
            </a:r>
            <a:endParaRPr b="0" lang="en-IN" sz="18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6120" y="0"/>
            <a:ext cx="10079640" cy="323640"/>
          </a:xfrm>
          <a:prstGeom prst="rect">
            <a:avLst/>
          </a:prstGeom>
          <a:ln>
            <a:noFill/>
          </a:ln>
        </p:spPr>
      </p:pic>
      <p:pic>
        <p:nvPicPr>
          <p:cNvPr id="41" name="" descr=""/>
          <p:cNvPicPr/>
          <p:nvPr/>
        </p:nvPicPr>
        <p:blipFill>
          <a:blip r:embed="rId3"/>
          <a:stretch/>
        </p:blipFill>
        <p:spPr>
          <a:xfrm>
            <a:off x="6120" y="5357160"/>
            <a:ext cx="10079640" cy="323640"/>
          </a:xfrm>
          <a:prstGeom prst="rect">
            <a:avLst/>
          </a:prstGeom>
          <a:ln>
            <a:noFill/>
          </a:ln>
        </p:spPr>
      </p:pic>
      <p:sp>
        <p:nvSpPr>
          <p:cNvPr id="42" name="CustomShape 1"/>
          <p:cNvSpPr/>
          <p:nvPr/>
        </p:nvSpPr>
        <p:spPr>
          <a:xfrm>
            <a:off x="1728360" y="5400360"/>
            <a:ext cx="2347920" cy="390600"/>
          </a:xfrm>
          <a:prstGeom prst="rect">
            <a:avLst/>
          </a:prstGeom>
          <a:noFill/>
          <a:ln>
            <a:noFill/>
          </a:ln>
        </p:spPr>
        <p:style>
          <a:lnRef idx="0"/>
          <a:fillRef idx="0"/>
          <a:effectRef idx="0"/>
          <a:fontRef idx="minor"/>
        </p:style>
        <p:txBody>
          <a:bodyPr lIns="0" rIns="0" tIns="0" bIns="0">
            <a:noAutofit/>
          </a:bodyPr>
          <a:p>
            <a:pPr>
              <a:lnSpc>
                <a:spcPct val="100000"/>
              </a:lnSpc>
            </a:pPr>
            <a:r>
              <a:rPr b="0" lang="en-IN" sz="1400" spc="-1" strike="noStrike">
                <a:solidFill>
                  <a:srgbClr val="ffffff"/>
                </a:solidFill>
                <a:latin typeface="Arial"/>
              </a:rPr>
              <a:t>&lt;date/time&gt;</a:t>
            </a:r>
            <a:endParaRPr b="0" lang="en-IN" sz="1400" spc="-1" strike="noStrike">
              <a:latin typeface="Arial"/>
            </a:endParaRPr>
          </a:p>
        </p:txBody>
      </p:sp>
      <p:sp>
        <p:nvSpPr>
          <p:cNvPr id="43" name="CustomShape 2"/>
          <p:cNvSpPr/>
          <p:nvPr/>
        </p:nvSpPr>
        <p:spPr>
          <a:xfrm>
            <a:off x="4221360" y="5400360"/>
            <a:ext cx="3194640" cy="390600"/>
          </a:xfrm>
          <a:prstGeom prst="rect">
            <a:avLst/>
          </a:prstGeom>
          <a:noFill/>
          <a:ln>
            <a:noFill/>
          </a:ln>
        </p:spPr>
        <p:style>
          <a:lnRef idx="0"/>
          <a:fillRef idx="0"/>
          <a:effectRef idx="0"/>
          <a:fontRef idx="minor"/>
        </p:style>
        <p:txBody>
          <a:bodyPr lIns="0" rIns="0" tIns="0" bIns="0">
            <a:noAutofit/>
          </a:bodyPr>
          <a:p>
            <a:pPr algn="ctr">
              <a:lnSpc>
                <a:spcPct val="100000"/>
              </a:lnSpc>
            </a:pPr>
            <a:r>
              <a:rPr b="0" lang="en-IN" sz="1400" spc="-1" strike="noStrike">
                <a:solidFill>
                  <a:srgbClr val="ffffff"/>
                </a:solidFill>
                <a:latin typeface="Arial"/>
              </a:rPr>
              <a:t>&lt;footer&gt;</a:t>
            </a:r>
            <a:endParaRPr b="0" lang="en-IN" sz="1400" spc="-1" strike="noStrike">
              <a:latin typeface="Arial"/>
            </a:endParaRPr>
          </a:p>
        </p:txBody>
      </p:sp>
      <p:sp>
        <p:nvSpPr>
          <p:cNvPr id="44" name="CustomShape 3"/>
          <p:cNvSpPr/>
          <p:nvPr/>
        </p:nvSpPr>
        <p:spPr>
          <a:xfrm>
            <a:off x="7659720" y="5400360"/>
            <a:ext cx="2347920" cy="390600"/>
          </a:xfrm>
          <a:prstGeom prst="rect">
            <a:avLst/>
          </a:prstGeom>
          <a:noFill/>
          <a:ln>
            <a:noFill/>
          </a:ln>
        </p:spPr>
        <p:style>
          <a:lnRef idx="0"/>
          <a:fillRef idx="0"/>
          <a:effectRef idx="0"/>
          <a:fontRef idx="minor"/>
        </p:style>
        <p:txBody>
          <a:bodyPr lIns="0" rIns="0" tIns="0" bIns="0">
            <a:noAutofit/>
          </a:bodyPr>
          <a:p>
            <a:pPr algn="r">
              <a:lnSpc>
                <a:spcPct val="100000"/>
              </a:lnSpc>
            </a:pPr>
            <a:fld id="{71D0E8D0-75C3-4EAE-94B3-146B8433DD02}" type="slidenum">
              <a:rPr b="0" lang="en-IN" sz="1400" spc="-1" strike="noStrike">
                <a:solidFill>
                  <a:srgbClr val="ffffff"/>
                </a:solidFill>
                <a:latin typeface="Arial"/>
              </a:rPr>
              <a:t>&lt;number&gt;</a:t>
            </a:fld>
            <a:endParaRPr b="0" lang="en-IN" sz="1400" spc="-1" strike="noStrike">
              <a:latin typeface="Arial"/>
            </a:endParaRPr>
          </a:p>
        </p:txBody>
      </p:sp>
      <p:sp>
        <p:nvSpPr>
          <p:cNvPr id="45" name="PlaceHolder 4"/>
          <p:cNvSpPr>
            <a:spLocks noGrp="1"/>
          </p:cNvSpPr>
          <p:nvPr>
            <p:ph type="title"/>
          </p:nvPr>
        </p:nvSpPr>
        <p:spPr>
          <a:xfrm>
            <a:off x="504000" y="565560"/>
            <a:ext cx="9071280" cy="946080"/>
          </a:xfrm>
          <a:prstGeom prst="rect">
            <a:avLst/>
          </a:prstGeom>
        </p:spPr>
        <p:txBody>
          <a:bodyPr lIns="0" rIns="0" tIns="0" bIns="0" anchor="ctr">
            <a:noAutofit/>
          </a:bodyPr>
          <a:p>
            <a:r>
              <a:rPr b="0" lang="en-IN" sz="1800" spc="-1" strike="noStrike">
                <a:latin typeface="Arial"/>
              </a:rPr>
              <a:t>Click to edit the </a:t>
            </a:r>
            <a:r>
              <a:rPr b="0" lang="en-IN" sz="1800" spc="-1" strike="noStrike">
                <a:latin typeface="Arial"/>
              </a:rPr>
              <a:t>title text format</a:t>
            </a:r>
            <a:endParaRPr b="0" lang="en-IN" sz="1800" spc="-1" strike="noStrike">
              <a:latin typeface="Arial"/>
            </a:endParaRPr>
          </a:p>
        </p:txBody>
      </p:sp>
      <p:sp>
        <p:nvSpPr>
          <p:cNvPr id="46" name="PlaceHolder 5"/>
          <p:cNvSpPr>
            <a:spLocks noGrp="1"/>
          </p:cNvSpPr>
          <p:nvPr>
            <p:ph type="body"/>
          </p:nvPr>
        </p:nvSpPr>
        <p:spPr>
          <a:xfrm>
            <a:off x="504000" y="1656000"/>
            <a:ext cx="9071280" cy="295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920" y="648000"/>
            <a:ext cx="9071280" cy="2735640"/>
          </a:xfrm>
          <a:prstGeom prst="rect">
            <a:avLst/>
          </a:prstGeom>
          <a:solidFill>
            <a:srgbClr val="c7243a"/>
          </a:solidFill>
          <a:ln>
            <a:noFill/>
          </a:ln>
        </p:spPr>
        <p:style>
          <a:lnRef idx="0"/>
          <a:fillRef idx="0"/>
          <a:effectRef idx="0"/>
          <a:fontRef idx="minor"/>
        </p:style>
        <p:txBody>
          <a:bodyPr lIns="72000" rIns="0" tIns="0" bIns="0" anchor="ctr">
            <a:noAutofit/>
          </a:bodyPr>
          <a:p>
            <a:pPr>
              <a:lnSpc>
                <a:spcPct val="100000"/>
              </a:lnSpc>
            </a:pPr>
            <a:r>
              <a:rPr b="0" lang="en-IN" sz="4400" spc="-1" strike="noStrike">
                <a:solidFill>
                  <a:srgbClr val="ffffff"/>
                </a:solidFill>
                <a:latin typeface="Arial"/>
              </a:rPr>
              <a:t>SELinunx progress</a:t>
            </a:r>
            <a:endParaRPr b="0" lang="en-IN" sz="4400" spc="-1" strike="noStrike">
              <a:latin typeface="Arial"/>
            </a:endParaRPr>
          </a:p>
        </p:txBody>
      </p:sp>
      <p:sp>
        <p:nvSpPr>
          <p:cNvPr id="84" name="CustomShape 2"/>
          <p:cNvSpPr/>
          <p:nvPr/>
        </p:nvSpPr>
        <p:spPr>
          <a:xfrm>
            <a:off x="3816000" y="3600000"/>
            <a:ext cx="5255280" cy="1295640"/>
          </a:xfrm>
          <a:prstGeom prst="rect">
            <a:avLst/>
          </a:prstGeom>
          <a:noFill/>
          <a:ln>
            <a:noFill/>
          </a:ln>
        </p:spPr>
        <p:style>
          <a:lnRef idx="0"/>
          <a:fillRef idx="0"/>
          <a:effectRef idx="0"/>
          <a:fontRef idx="minor"/>
        </p:style>
        <p:txBody>
          <a:bodyPr lIns="0" rIns="0" tIns="0" bIns="0">
            <a:noAutofit/>
          </a:bodyPr>
          <a:p>
            <a:pPr algn="ctr">
              <a:lnSpc>
                <a:spcPct val="100000"/>
              </a:lnSpc>
            </a:pPr>
            <a:r>
              <a:rPr b="0" lang="en-IN" sz="3200" spc="-1" strike="noStrike">
                <a:latin typeface="Arial"/>
              </a:rPr>
              <a:t>by- Himanshu Bisht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Work queue Data structure</a:t>
            </a:r>
            <a:endParaRPr b="0" lang="en-IN" sz="4400" spc="-1" strike="noStrike">
              <a:latin typeface="Arial"/>
            </a:endParaRPr>
          </a:p>
        </p:txBody>
      </p:sp>
      <p:sp>
        <p:nvSpPr>
          <p:cNvPr id="102"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The maine data structure associated with a work queue  is a descriptor called work queue_struct.</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Each element is a descriptor of type CPU_workqueue_struct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Locki</a:t>
            </a:r>
            <a:r>
              <a:rPr b="0" lang="en-IN" sz="4400" spc="-1" strike="noStrike">
                <a:solidFill>
                  <a:srgbClr val="c7243a"/>
                </a:solidFill>
                <a:latin typeface="Arial"/>
              </a:rPr>
              <a:t>ng</a:t>
            </a:r>
            <a:endParaRPr b="0" lang="en-IN" sz="4400" spc="-1" strike="noStrike">
              <a:latin typeface="Arial"/>
            </a:endParaRPr>
          </a:p>
        </p:txBody>
      </p:sp>
      <p:sp>
        <p:nvSpPr>
          <p:cNvPr id="104"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Locks </a:t>
            </a:r>
            <a:r>
              <a:rPr b="0" lang="en-IN" sz="3200" spc="-1" strike="noStrike">
                <a:latin typeface="Arial"/>
              </a:rPr>
              <a:t>are </a:t>
            </a:r>
            <a:r>
              <a:rPr b="0" lang="en-IN" sz="3200" spc="-1" strike="noStrike">
                <a:latin typeface="Arial"/>
              </a:rPr>
              <a:t>the </a:t>
            </a:r>
            <a:r>
              <a:rPr b="0" lang="en-IN" sz="3200" spc="-1" strike="noStrike">
                <a:latin typeface="Arial"/>
              </a:rPr>
              <a:t>metho</a:t>
            </a:r>
            <a:r>
              <a:rPr b="0" lang="en-IN" sz="3200" spc="-1" strike="noStrike">
                <a:latin typeface="Arial"/>
              </a:rPr>
              <a:t>d of </a:t>
            </a:r>
            <a:r>
              <a:rPr b="0" lang="en-IN" sz="3200" spc="-1" strike="noStrike">
                <a:latin typeface="Arial"/>
              </a:rPr>
              <a:t>sychr</a:t>
            </a:r>
            <a:r>
              <a:rPr b="0" lang="en-IN" sz="3200" spc="-1" strike="noStrike">
                <a:latin typeface="Arial"/>
              </a:rPr>
              <a:t>onizati</a:t>
            </a:r>
            <a:r>
              <a:rPr b="0" lang="en-IN" sz="3200" spc="-1" strike="noStrike">
                <a:latin typeface="Arial"/>
              </a:rPr>
              <a:t>on </a:t>
            </a:r>
            <a:r>
              <a:rPr b="0" lang="en-IN" sz="3200" spc="-1" strike="noStrike">
                <a:latin typeface="Arial"/>
              </a:rPr>
              <a:t>used </a:t>
            </a:r>
            <a:r>
              <a:rPr b="0" lang="en-IN" sz="3200" spc="-1" strike="noStrike">
                <a:latin typeface="Arial"/>
              </a:rPr>
              <a:t>to </a:t>
            </a:r>
            <a:r>
              <a:rPr b="0" lang="en-IN" sz="3200" spc="-1" strike="noStrike">
                <a:latin typeface="Arial"/>
              </a:rPr>
              <a:t>preve</a:t>
            </a:r>
            <a:r>
              <a:rPr b="0" lang="en-IN" sz="3200" spc="-1" strike="noStrike">
                <a:latin typeface="Arial"/>
              </a:rPr>
              <a:t>nt </a:t>
            </a:r>
            <a:r>
              <a:rPr b="0" lang="en-IN" sz="3200" spc="-1" strike="noStrike">
                <a:latin typeface="Arial"/>
              </a:rPr>
              <a:t>multipl</a:t>
            </a:r>
            <a:r>
              <a:rPr b="0" lang="en-IN" sz="3200" spc="-1" strike="noStrike">
                <a:latin typeface="Arial"/>
              </a:rPr>
              <a:t>e </a:t>
            </a:r>
            <a:r>
              <a:rPr b="0" lang="en-IN" sz="3200" spc="-1" strike="noStrike">
                <a:latin typeface="Arial"/>
              </a:rPr>
              <a:t>thread</a:t>
            </a:r>
            <a:r>
              <a:rPr b="0" lang="en-IN" sz="3200" spc="-1" strike="noStrike">
                <a:latin typeface="Arial"/>
              </a:rPr>
              <a:t>s from </a:t>
            </a:r>
            <a:r>
              <a:rPr b="0" lang="en-IN" sz="3200" spc="-1" strike="noStrike">
                <a:latin typeface="Arial"/>
              </a:rPr>
              <a:t>acces</a:t>
            </a:r>
            <a:r>
              <a:rPr b="0" lang="en-IN" sz="3200" spc="-1" strike="noStrike">
                <a:latin typeface="Arial"/>
              </a:rPr>
              <a:t>sing a </a:t>
            </a:r>
            <a:r>
              <a:rPr b="0" lang="en-IN" sz="3200" spc="-1" strike="noStrike">
                <a:latin typeface="Arial"/>
              </a:rPr>
              <a:t>resour</a:t>
            </a:r>
            <a:r>
              <a:rPr b="0" lang="en-IN" sz="3200" spc="-1" strike="noStrike">
                <a:latin typeface="Arial"/>
              </a:rPr>
              <a:t>ce at </a:t>
            </a:r>
            <a:r>
              <a:rPr b="0" lang="en-IN" sz="3200" spc="-1" strike="noStrike">
                <a:latin typeface="Arial"/>
              </a:rPr>
              <a:t>the </a:t>
            </a:r>
            <a:r>
              <a:rPr b="0" lang="en-IN" sz="3200" spc="-1" strike="noStrike">
                <a:latin typeface="Arial"/>
              </a:rPr>
              <a:t>same </a:t>
            </a:r>
            <a:r>
              <a:rPr b="0" lang="en-IN" sz="3200" spc="-1" strike="noStrike">
                <a:latin typeface="Arial"/>
              </a:rPr>
              <a:t>time.</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One </a:t>
            </a:r>
            <a:r>
              <a:rPr b="0" lang="en-IN" sz="3200" spc="-1" strike="noStrike">
                <a:latin typeface="Arial"/>
              </a:rPr>
              <a:t>of the </a:t>
            </a:r>
            <a:r>
              <a:rPr b="0" lang="en-IN" sz="3200" spc="-1" strike="noStrike">
                <a:latin typeface="Arial"/>
              </a:rPr>
              <a:t>most </a:t>
            </a:r>
            <a:r>
              <a:rPr b="0" lang="en-IN" sz="3200" spc="-1" strike="noStrike">
                <a:latin typeface="Arial"/>
              </a:rPr>
              <a:t>comm</a:t>
            </a:r>
            <a:r>
              <a:rPr b="0" lang="en-IN" sz="3200" spc="-1" strike="noStrike">
                <a:latin typeface="Arial"/>
              </a:rPr>
              <a:t>on </a:t>
            </a:r>
            <a:r>
              <a:rPr b="0" lang="en-IN" sz="3200" spc="-1" strike="noStrike">
                <a:latin typeface="Arial"/>
              </a:rPr>
              <a:t>lockin</a:t>
            </a:r>
            <a:r>
              <a:rPr b="0" lang="en-IN" sz="3200" spc="-1" strike="noStrike">
                <a:latin typeface="Arial"/>
              </a:rPr>
              <a:t>g </a:t>
            </a:r>
            <a:r>
              <a:rPr b="0" lang="en-IN" sz="3200" spc="-1" strike="noStrike">
                <a:latin typeface="Arial"/>
              </a:rPr>
              <a:t>mech</a:t>
            </a:r>
            <a:r>
              <a:rPr b="0" lang="en-IN" sz="3200" spc="-1" strike="noStrike">
                <a:latin typeface="Arial"/>
              </a:rPr>
              <a:t>anism </a:t>
            </a:r>
            <a:r>
              <a:rPr b="0" lang="en-IN" sz="3200" spc="-1" strike="noStrike">
                <a:latin typeface="Arial"/>
              </a:rPr>
              <a:t>is </a:t>
            </a:r>
            <a:r>
              <a:rPr b="0" lang="en-IN" sz="3200" spc="-1" strike="noStrike">
                <a:latin typeface="Arial"/>
              </a:rPr>
              <a:t>sema</a:t>
            </a:r>
            <a:r>
              <a:rPr b="0" lang="en-IN" sz="3200" spc="-1" strike="noStrike">
                <a:latin typeface="Arial"/>
              </a:rPr>
              <a:t>phore.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Locki</a:t>
            </a:r>
            <a:r>
              <a:rPr b="0" lang="en-IN" sz="4400" spc="-1" strike="noStrike">
                <a:solidFill>
                  <a:srgbClr val="c7243a"/>
                </a:solidFill>
                <a:latin typeface="Arial"/>
              </a:rPr>
              <a:t>ng</a:t>
            </a:r>
            <a:endParaRPr b="0" lang="en-IN" sz="4400" spc="-1" strike="noStrike">
              <a:latin typeface="Arial"/>
            </a:endParaRPr>
          </a:p>
        </p:txBody>
      </p:sp>
      <p:sp>
        <p:nvSpPr>
          <p:cNvPr id="106"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Locks </a:t>
            </a:r>
            <a:r>
              <a:rPr b="0" lang="en-IN" sz="3200" spc="-1" strike="noStrike">
                <a:latin typeface="Arial"/>
              </a:rPr>
              <a:t>are </a:t>
            </a:r>
            <a:r>
              <a:rPr b="0" lang="en-IN" sz="3200" spc="-1" strike="noStrike">
                <a:latin typeface="Arial"/>
              </a:rPr>
              <a:t>the </a:t>
            </a:r>
            <a:r>
              <a:rPr b="0" lang="en-IN" sz="3200" spc="-1" strike="noStrike">
                <a:latin typeface="Arial"/>
              </a:rPr>
              <a:t>metho</a:t>
            </a:r>
            <a:r>
              <a:rPr b="0" lang="en-IN" sz="3200" spc="-1" strike="noStrike">
                <a:latin typeface="Arial"/>
              </a:rPr>
              <a:t>d of </a:t>
            </a:r>
            <a:r>
              <a:rPr b="0" lang="en-IN" sz="3200" spc="-1" strike="noStrike">
                <a:latin typeface="Arial"/>
              </a:rPr>
              <a:t>sychr</a:t>
            </a:r>
            <a:r>
              <a:rPr b="0" lang="en-IN" sz="3200" spc="-1" strike="noStrike">
                <a:latin typeface="Arial"/>
              </a:rPr>
              <a:t>onizati</a:t>
            </a:r>
            <a:r>
              <a:rPr b="0" lang="en-IN" sz="3200" spc="-1" strike="noStrike">
                <a:latin typeface="Arial"/>
              </a:rPr>
              <a:t>on </a:t>
            </a:r>
            <a:r>
              <a:rPr b="0" lang="en-IN" sz="3200" spc="-1" strike="noStrike">
                <a:latin typeface="Arial"/>
              </a:rPr>
              <a:t>used </a:t>
            </a:r>
            <a:r>
              <a:rPr b="0" lang="en-IN" sz="3200" spc="-1" strike="noStrike">
                <a:latin typeface="Arial"/>
              </a:rPr>
              <a:t>to </a:t>
            </a:r>
            <a:r>
              <a:rPr b="0" lang="en-IN" sz="3200" spc="-1" strike="noStrike">
                <a:latin typeface="Arial"/>
              </a:rPr>
              <a:t>preve</a:t>
            </a:r>
            <a:r>
              <a:rPr b="0" lang="en-IN" sz="3200" spc="-1" strike="noStrike">
                <a:latin typeface="Arial"/>
              </a:rPr>
              <a:t>nt </a:t>
            </a:r>
            <a:r>
              <a:rPr b="0" lang="en-IN" sz="3200" spc="-1" strike="noStrike">
                <a:latin typeface="Arial"/>
              </a:rPr>
              <a:t>multipl</a:t>
            </a:r>
            <a:r>
              <a:rPr b="0" lang="en-IN" sz="3200" spc="-1" strike="noStrike">
                <a:latin typeface="Arial"/>
              </a:rPr>
              <a:t>e </a:t>
            </a:r>
            <a:r>
              <a:rPr b="0" lang="en-IN" sz="3200" spc="-1" strike="noStrike">
                <a:latin typeface="Arial"/>
              </a:rPr>
              <a:t>thread</a:t>
            </a:r>
            <a:r>
              <a:rPr b="0" lang="en-IN" sz="3200" spc="-1" strike="noStrike">
                <a:latin typeface="Arial"/>
              </a:rPr>
              <a:t>s from </a:t>
            </a:r>
            <a:r>
              <a:rPr b="0" lang="en-IN" sz="3200" spc="-1" strike="noStrike">
                <a:latin typeface="Arial"/>
              </a:rPr>
              <a:t>acces</a:t>
            </a:r>
            <a:r>
              <a:rPr b="0" lang="en-IN" sz="3200" spc="-1" strike="noStrike">
                <a:latin typeface="Arial"/>
              </a:rPr>
              <a:t>sing a </a:t>
            </a:r>
            <a:r>
              <a:rPr b="0" lang="en-IN" sz="3200" spc="-1" strike="noStrike">
                <a:latin typeface="Arial"/>
              </a:rPr>
              <a:t>resour</a:t>
            </a:r>
            <a:r>
              <a:rPr b="0" lang="en-IN" sz="3200" spc="-1" strike="noStrike">
                <a:latin typeface="Arial"/>
              </a:rPr>
              <a:t>ce at </a:t>
            </a:r>
            <a:r>
              <a:rPr b="0" lang="en-IN" sz="3200" spc="-1" strike="noStrike">
                <a:latin typeface="Arial"/>
              </a:rPr>
              <a:t>the </a:t>
            </a:r>
            <a:r>
              <a:rPr b="0" lang="en-IN" sz="3200" spc="-1" strike="noStrike">
                <a:latin typeface="Arial"/>
              </a:rPr>
              <a:t>same </a:t>
            </a:r>
            <a:r>
              <a:rPr b="0" lang="en-IN" sz="3200" spc="-1" strike="noStrike">
                <a:latin typeface="Arial"/>
              </a:rPr>
              <a:t>time.</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One </a:t>
            </a:r>
            <a:r>
              <a:rPr b="0" lang="en-IN" sz="3200" spc="-1" strike="noStrike">
                <a:latin typeface="Arial"/>
              </a:rPr>
              <a:t>of the </a:t>
            </a:r>
            <a:r>
              <a:rPr b="0" lang="en-IN" sz="3200" spc="-1" strike="noStrike">
                <a:latin typeface="Arial"/>
              </a:rPr>
              <a:t>most </a:t>
            </a:r>
            <a:r>
              <a:rPr b="0" lang="en-IN" sz="3200" spc="-1" strike="noStrike">
                <a:latin typeface="Arial"/>
              </a:rPr>
              <a:t>comm</a:t>
            </a:r>
            <a:r>
              <a:rPr b="0" lang="en-IN" sz="3200" spc="-1" strike="noStrike">
                <a:latin typeface="Arial"/>
              </a:rPr>
              <a:t>on </a:t>
            </a:r>
            <a:r>
              <a:rPr b="0" lang="en-IN" sz="3200" spc="-1" strike="noStrike">
                <a:latin typeface="Arial"/>
              </a:rPr>
              <a:t>lockin</a:t>
            </a:r>
            <a:r>
              <a:rPr b="0" lang="en-IN" sz="3200" spc="-1" strike="noStrike">
                <a:latin typeface="Arial"/>
              </a:rPr>
              <a:t>g </a:t>
            </a:r>
            <a:r>
              <a:rPr b="0" lang="en-IN" sz="3200" spc="-1" strike="noStrike">
                <a:latin typeface="Arial"/>
              </a:rPr>
              <a:t>mech</a:t>
            </a:r>
            <a:r>
              <a:rPr b="0" lang="en-IN" sz="3200" spc="-1" strike="noStrike">
                <a:latin typeface="Arial"/>
              </a:rPr>
              <a:t>anism </a:t>
            </a:r>
            <a:r>
              <a:rPr b="0" lang="en-IN" sz="3200" spc="-1" strike="noStrike">
                <a:latin typeface="Arial"/>
              </a:rPr>
              <a:t>is </a:t>
            </a:r>
            <a:r>
              <a:rPr b="0" lang="en-IN" sz="3200" spc="-1" strike="noStrike">
                <a:latin typeface="Arial"/>
              </a:rPr>
              <a:t>sema</a:t>
            </a:r>
            <a:r>
              <a:rPr b="0" lang="en-IN" sz="3200" spc="-1" strike="noStrike">
                <a:latin typeface="Arial"/>
              </a:rPr>
              <a:t>phore.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565560"/>
            <a:ext cx="9071280" cy="946080"/>
          </a:xfrm>
          <a:prstGeom prst="rect">
            <a:avLst/>
          </a:prstGeom>
          <a:noFill/>
          <a:ln>
            <a:noFill/>
          </a:ln>
        </p:spPr>
        <p:style>
          <a:lnRef idx="0"/>
          <a:fillRef idx="0"/>
          <a:effectRef idx="0"/>
          <a:fontRef idx="minor"/>
        </p:style>
      </p:sp>
      <p:graphicFrame>
        <p:nvGraphicFramePr>
          <p:cNvPr id="108" name="Table 2"/>
          <p:cNvGraphicFramePr/>
          <p:nvPr/>
        </p:nvGraphicFramePr>
        <p:xfrm>
          <a:off x="504000" y="1656000"/>
          <a:ext cx="9071280" cy="3167640"/>
        </p:xfrm>
        <a:graphic>
          <a:graphicData uri="http://schemas.openxmlformats.org/drawingml/2006/table">
            <a:tbl>
              <a:tblPr/>
              <a:tblGrid>
                <a:gridCol w="1814040"/>
                <a:gridCol w="1814040"/>
                <a:gridCol w="1814040"/>
                <a:gridCol w="1814040"/>
                <a:gridCol w="1815480"/>
              </a:tblGrid>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2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565560"/>
            <a:ext cx="9071280" cy="946080"/>
          </a:xfrm>
          <a:prstGeom prst="rect">
            <a:avLst/>
          </a:prstGeom>
          <a:noFill/>
          <a:ln>
            <a:noFill/>
          </a:ln>
        </p:spPr>
        <p:style>
          <a:lnRef idx="0"/>
          <a:fillRef idx="0"/>
          <a:effectRef idx="0"/>
          <a:fontRef idx="minor"/>
        </p:style>
      </p:sp>
      <p:sp>
        <p:nvSpPr>
          <p:cNvPr id="110" name="CustomShape 2"/>
          <p:cNvSpPr/>
          <p:nvPr/>
        </p:nvSpPr>
        <p:spPr>
          <a:xfrm>
            <a:off x="1152000" y="2160000"/>
            <a:ext cx="2735640" cy="2159640"/>
          </a:xfrm>
          <a:custGeom>
            <a:avLst/>
            <a:gdLst/>
            <a:ahLst/>
            <a:rect l="l" t="t" r="r" b="b"/>
            <a:pathLst>
              <a:path w="7601" h="6002">
                <a:moveTo>
                  <a:pt x="0" y="0"/>
                </a:moveTo>
                <a:lnTo>
                  <a:pt x="5700" y="0"/>
                </a:lnTo>
                <a:lnTo>
                  <a:pt x="7600" y="3000"/>
                </a:lnTo>
                <a:lnTo>
                  <a:pt x="5700" y="6001"/>
                </a:lnTo>
                <a:lnTo>
                  <a:pt x="0" y="6001"/>
                </a:lnTo>
                <a:lnTo>
                  <a:pt x="0" y="0"/>
                </a:lnTo>
              </a:path>
            </a:pathLst>
          </a:custGeom>
          <a:solidFill>
            <a:srgbClr val="c7243a"/>
          </a:solidFill>
          <a:ln>
            <a:noFill/>
          </a:ln>
        </p:spPr>
        <p:style>
          <a:lnRef idx="0"/>
          <a:fillRef idx="0"/>
          <a:effectRef idx="0"/>
          <a:fontRef idx="minor"/>
        </p:style>
      </p:sp>
      <p:sp>
        <p:nvSpPr>
          <p:cNvPr id="111" name="CustomShape 3"/>
          <p:cNvSpPr/>
          <p:nvPr/>
        </p:nvSpPr>
        <p:spPr>
          <a:xfrm>
            <a:off x="3672000" y="2160000"/>
            <a:ext cx="2807640" cy="2159640"/>
          </a:xfrm>
          <a:custGeom>
            <a:avLst/>
            <a:gdLst/>
            <a:ahLst/>
            <a:rect l="l" t="t" r="r" b="b"/>
            <a:pathLst>
              <a:path w="7802" h="6002">
                <a:moveTo>
                  <a:pt x="0" y="0"/>
                </a:moveTo>
                <a:lnTo>
                  <a:pt x="5850" y="0"/>
                </a:lnTo>
                <a:lnTo>
                  <a:pt x="7801" y="3000"/>
                </a:lnTo>
                <a:lnTo>
                  <a:pt x="5850" y="6001"/>
                </a:lnTo>
                <a:lnTo>
                  <a:pt x="0" y="6001"/>
                </a:lnTo>
                <a:lnTo>
                  <a:pt x="1950" y="3000"/>
                </a:lnTo>
                <a:lnTo>
                  <a:pt x="0" y="0"/>
                </a:lnTo>
              </a:path>
            </a:pathLst>
          </a:custGeom>
          <a:solidFill>
            <a:srgbClr val="edad0b"/>
          </a:solidFill>
          <a:ln>
            <a:noFill/>
          </a:ln>
        </p:spPr>
        <p:style>
          <a:lnRef idx="0"/>
          <a:fillRef idx="0"/>
          <a:effectRef idx="0"/>
          <a:fontRef idx="minor"/>
        </p:style>
      </p:sp>
      <p:sp>
        <p:nvSpPr>
          <p:cNvPr id="112" name="CustomShape 4"/>
          <p:cNvSpPr/>
          <p:nvPr/>
        </p:nvSpPr>
        <p:spPr>
          <a:xfrm>
            <a:off x="6229440" y="2160000"/>
            <a:ext cx="2807640" cy="2159640"/>
          </a:xfrm>
          <a:custGeom>
            <a:avLst/>
            <a:gdLst/>
            <a:ahLst/>
            <a:rect l="l" t="t" r="r" b="b"/>
            <a:pathLst>
              <a:path w="7802" h="6002">
                <a:moveTo>
                  <a:pt x="0" y="0"/>
                </a:moveTo>
                <a:lnTo>
                  <a:pt x="5850" y="0"/>
                </a:lnTo>
                <a:lnTo>
                  <a:pt x="7801" y="3000"/>
                </a:lnTo>
                <a:lnTo>
                  <a:pt x="5850" y="6001"/>
                </a:lnTo>
                <a:lnTo>
                  <a:pt x="0" y="6001"/>
                </a:lnTo>
                <a:lnTo>
                  <a:pt x="1950" y="3000"/>
                </a:lnTo>
                <a:lnTo>
                  <a:pt x="0" y="0"/>
                </a:lnTo>
              </a:path>
            </a:pathLst>
          </a:custGeom>
          <a:solidFill>
            <a:srgbClr val="009f8c"/>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565560"/>
            <a:ext cx="9071280" cy="9460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Introcution</a:t>
            </a:r>
            <a:endParaRPr b="0" lang="en-IN" sz="4400" spc="-1" strike="noStrike">
              <a:latin typeface="Arial"/>
            </a:endParaRPr>
          </a:p>
        </p:txBody>
      </p:sp>
      <p:sp>
        <p:nvSpPr>
          <p:cNvPr id="86"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Selinux brngs additional security measures for your linux system to further protect the resources on the system</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Since the default access control in a regular linux system is upto the user’s discretion how to access control should behave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working</a:t>
            </a:r>
            <a:endParaRPr b="0" lang="en-IN" sz="4400" spc="-1" strike="noStrike">
              <a:latin typeface="Arial"/>
            </a:endParaRPr>
          </a:p>
        </p:txBody>
      </p:sp>
      <p:sp>
        <p:nvSpPr>
          <p:cNvPr id="88"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Selinux which provides an additional access layer on the top of standard linux DAC mechanism</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It provides a MAC(medium access control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working</a:t>
            </a:r>
            <a:endParaRPr b="0" lang="en-IN" sz="4400" spc="-1" strike="noStrike">
              <a:latin typeface="Arial"/>
            </a:endParaRPr>
          </a:p>
        </p:txBody>
      </p:sp>
      <p:sp>
        <p:nvSpPr>
          <p:cNvPr id="90"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Selinux accomplish this by supporting a policy driven approach on what process are and aren’t allowed to do and what not.</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And also enfocing this policy through the linux kernel</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MAC- Mandatory access control</a:t>
            </a:r>
            <a:endParaRPr b="0" lang="en-IN" sz="4400" spc="-1" strike="noStrike">
              <a:latin typeface="Arial"/>
            </a:endParaRPr>
          </a:p>
        </p:txBody>
      </p:sp>
      <p:sp>
        <p:nvSpPr>
          <p:cNvPr id="92"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Mandatory means that access control is forced by the OS and define solely by administartion, so the users and process that do not have the permission to change the security rules cannot work around the access control.</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MAC- Advantages</a:t>
            </a:r>
            <a:endParaRPr b="0" lang="en-IN" sz="4400" spc="-1" strike="noStrike">
              <a:latin typeface="Arial"/>
            </a:endParaRPr>
          </a:p>
        </p:txBody>
      </p:sp>
      <p:sp>
        <p:nvSpPr>
          <p:cNvPr id="94"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A MAC system can be configured so that the file can only be read form and written to by a partiular processes.</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Means a user logged on as ROOT cannot directly access the file or even move it around, he cannot even change the attributes of the file.</a:t>
            </a:r>
            <a:endParaRPr b="0" lang="en-IN" sz="3200" spc="-1" strike="noStrike">
              <a:latin typeface="Arial"/>
            </a:endParaRPr>
          </a:p>
          <a:p>
            <a:pPr>
              <a:lnSpc>
                <a:spcPct val="100000"/>
              </a:lnSpc>
              <a:spcAft>
                <a:spcPts val="1414"/>
              </a:spcAf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SELinux Policies</a:t>
            </a:r>
            <a:endParaRPr b="0" lang="en-IN" sz="4400" spc="-1" strike="noStrike">
              <a:latin typeface="Arial"/>
            </a:endParaRPr>
          </a:p>
        </p:txBody>
      </p:sp>
      <p:sp>
        <p:nvSpPr>
          <p:cNvPr id="96"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fontScale="97000"/>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With selinux we can define rules that describe when the contents of a file can be read.</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These rules are defined in the selnux policy and are loaded when the system boots</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It is the linux kernel itself that is resoponsible  for enforcing the ruls and does through LSM (linux seciruty module).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Thread </a:t>
            </a:r>
            <a:endParaRPr b="0" lang="en-IN" sz="4400" spc="-1" strike="noStrike">
              <a:latin typeface="Arial"/>
            </a:endParaRPr>
          </a:p>
        </p:txBody>
      </p:sp>
      <p:sp>
        <p:nvSpPr>
          <p:cNvPr id="98"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fontScale="75000"/>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Single sequential flow of execution of task of a process also known as thread of execution or thread of control</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If a process has multiple threads of control, it can perform more than one task at a time.</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The kernel schedule indvidual threads, not process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56556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4400" spc="-1" strike="noStrike">
                <a:solidFill>
                  <a:srgbClr val="c7243a"/>
                </a:solidFill>
                <a:latin typeface="Arial"/>
              </a:rPr>
              <a:t>Work queue</a:t>
            </a:r>
            <a:endParaRPr b="0" lang="en-IN" sz="4400" spc="-1" strike="noStrike">
              <a:latin typeface="Arial"/>
            </a:endParaRPr>
          </a:p>
        </p:txBody>
      </p:sp>
      <p:sp>
        <p:nvSpPr>
          <p:cNvPr id="100"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IN" sz="3200" spc="-1" strike="noStrike">
                <a:latin typeface="Arial"/>
              </a:rPr>
              <a:t>Introduced in linux 2.6</a:t>
            </a:r>
            <a:endParaRPr b="0" lang="en-IN"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IN" sz="3200" spc="-1" strike="noStrike">
                <a:latin typeface="Arial"/>
              </a:rPr>
              <a:t>They allow kernel fucntions to be activated and later executed by special kernel threads called worker threads.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2021-09-15T10:04:53Z</dcterms:created>
  <dc:creator/>
  <dc:description/>
  <dc:language>en-IN</dc:language>
  <cp:lastModifiedBy/>
  <dcterms:modified xsi:type="dcterms:W3CDTF">2021-09-15T22:58:34Z</dcterms:modified>
  <cp:revision>25</cp:revision>
  <dc:subject/>
  <dc:title>Classy Red</dc:title>
</cp:coreProperties>
</file>