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e00415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ce00415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7d2357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d7d2357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ad7539d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ad7539d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ce00415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ce00415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ce00415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ce00415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e0041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e0041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ce00415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ce00415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ce004151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ce004151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e00415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e00415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7d2357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7d2357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d2357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d2357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7d2357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7d2357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d2357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d2357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2550" y="431175"/>
            <a:ext cx="77589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1"/>
                </a:solidFill>
              </a:rPr>
              <a:t>BMW Financial Health Analysis</a:t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46951" y="2712450"/>
            <a:ext cx="6050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A project by: Boubacar, Houcine, Nancy and Tomos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Extract-Transform-Load. The Data Warehouse.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200"/>
            <a:ext cx="7079615" cy="462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079625" y="1486350"/>
            <a:ext cx="22584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This produces four fact-tables to be used in Power BI.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225" y="3460570"/>
            <a:ext cx="5810774" cy="16829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940000" dist="28575">
              <a:srgbClr val="000000">
                <a:alpha val="50000"/>
              </a:srgbClr>
            </a:outerShdw>
          </a:effectLst>
        </p:spPr>
      </p:pic>
      <p:sp>
        <p:nvSpPr>
          <p:cNvPr id="137" name="Google Shape;137;p22"/>
          <p:cNvSpPr txBox="1"/>
          <p:nvPr/>
        </p:nvSpPr>
        <p:spPr>
          <a:xfrm>
            <a:off x="3333225" y="2998875"/>
            <a:ext cx="4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E.g. F-Income_Statement: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Extract-Transform-Load. The Data Warehouse.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77" y="523200"/>
            <a:ext cx="4972323" cy="46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91425" y="801400"/>
            <a:ext cx="34242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Four fact-tables: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F-IncomeStatement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F-Assets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F-EquityandLiabilities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F-CashFlow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Two dimension-tables: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Dim-Time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Dim-Segment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A constellation schema!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Calculating measures.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976450"/>
            <a:ext cx="9144000" cy="3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We identified target KPI's: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[ </a:t>
            </a:r>
            <a:r>
              <a:rPr b="1" lang="en-GB" sz="1800">
                <a:solidFill>
                  <a:schemeClr val="lt1"/>
                </a:solidFill>
              </a:rPr>
              <a:t>Growth Revenue Rate </a:t>
            </a:r>
            <a:r>
              <a:rPr lang="en-GB" sz="1800">
                <a:solidFill>
                  <a:schemeClr val="lt1"/>
                </a:solidFill>
              </a:rPr>
              <a:t>] =  [ Revenues(Y) - Revenues(Y-1) ] / [ Revenues(Y-1) ]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[ </a:t>
            </a:r>
            <a:r>
              <a:rPr b="1" lang="en-GB" sz="1800">
                <a:solidFill>
                  <a:schemeClr val="lt1"/>
                </a:solidFill>
              </a:rPr>
              <a:t>Gross Profit </a:t>
            </a:r>
            <a:r>
              <a:rPr lang="en-GB" sz="1800">
                <a:solidFill>
                  <a:schemeClr val="lt1"/>
                </a:solidFill>
              </a:rPr>
              <a:t>] = [ Revenues ] - [ Cost of Sales ]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[ </a:t>
            </a:r>
            <a:r>
              <a:rPr b="1" lang="en-GB" sz="1800">
                <a:solidFill>
                  <a:schemeClr val="lt1"/>
                </a:solidFill>
              </a:rPr>
              <a:t>Margin Rate </a:t>
            </a:r>
            <a:r>
              <a:rPr lang="en-GB" sz="1800">
                <a:solidFill>
                  <a:schemeClr val="lt1"/>
                </a:solidFill>
              </a:rPr>
              <a:t>] = [ Gross Profit ] / [ Cost of Sales ]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[ </a:t>
            </a:r>
            <a:r>
              <a:rPr b="1" lang="en-GB" sz="1800">
                <a:solidFill>
                  <a:schemeClr val="lt1"/>
                </a:solidFill>
              </a:rPr>
              <a:t>Global Profitability Rate </a:t>
            </a:r>
            <a:r>
              <a:rPr lang="en-GB" sz="1800">
                <a:solidFill>
                  <a:schemeClr val="lt1"/>
                </a:solidFill>
              </a:rPr>
              <a:t>] =  [ Net Profit ] / [ Revenues ]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291700" y="4804800"/>
            <a:ext cx="8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*Y = Year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Calculating measures.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0" y="976450"/>
            <a:ext cx="9144000" cy="3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We identified target KPI's: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[ Fixed Asset Ratio ]</a:t>
            </a:r>
            <a:r>
              <a:rPr lang="en-GB" sz="1800">
                <a:solidFill>
                  <a:schemeClr val="lt1"/>
                </a:solidFill>
              </a:rPr>
              <a:t>  = [ Non-Current Assets ] / [ Total Assets ]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[ Financial Autonomy Ratio ]</a:t>
            </a:r>
            <a:r>
              <a:rPr lang="en-GB" sz="1800">
                <a:solidFill>
                  <a:schemeClr val="lt1"/>
                </a:solidFill>
              </a:rPr>
              <a:t> = [ Equity ] / [ Total Equity and Liabilities ]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[ Net Debt Ratio ]</a:t>
            </a:r>
            <a:r>
              <a:rPr lang="en-GB" sz="1800">
                <a:solidFill>
                  <a:schemeClr val="lt1"/>
                </a:solidFill>
              </a:rPr>
              <a:t> = [ </a:t>
            </a:r>
            <a:r>
              <a:rPr lang="en-GB" sz="1800" u="sng">
                <a:solidFill>
                  <a:schemeClr val="lt1"/>
                </a:solidFill>
              </a:rPr>
              <a:t>Current + Non-Current Provisions and Liabilities</a:t>
            </a:r>
            <a:r>
              <a:rPr lang="en-GB" sz="1800">
                <a:solidFill>
                  <a:schemeClr val="lt1"/>
                </a:solidFill>
              </a:rPr>
              <a:t> ]												[ Total Equity ]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[ Profitability of Equity ]</a:t>
            </a:r>
            <a:r>
              <a:rPr lang="en-GB" sz="1800">
                <a:solidFill>
                  <a:schemeClr val="lt1"/>
                </a:solidFill>
              </a:rPr>
              <a:t> =</a:t>
            </a:r>
            <a:r>
              <a:rPr lang="en-GB" sz="1800">
                <a:solidFill>
                  <a:schemeClr val="lt1"/>
                </a:solidFill>
              </a:rPr>
              <a:t> [ Net Profit ] / [ Equity ]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6875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Conclusions.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463850" y="1080025"/>
            <a:ext cx="621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BMW is in very good financial health and forecasts predict that this will continue.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Now let us show you our dashboard…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7921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Summary: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Project definition. What is financial health?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Initial exploration. How did we choose our tools?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What data do we need?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Extract-Transform-Load. The Data Warehouse.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Calculating</a:t>
            </a:r>
            <a:r>
              <a:rPr lang="en-GB" sz="1800">
                <a:solidFill>
                  <a:schemeClr val="lt1"/>
                </a:solidFill>
              </a:rPr>
              <a:t> measures.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Conclusions.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Problem description. What is financial health?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0" y="691500"/>
            <a:ext cx="91440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We identified target KPI's: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Existing KPI 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-GB" sz="1800">
                <a:solidFill>
                  <a:schemeClr val="lt1"/>
                </a:solidFill>
              </a:rPr>
              <a:t>Income Statement : Revenues, Cost of Sales, Gross Profit, Net Profit.</a:t>
            </a:r>
            <a:endParaRPr b="1"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-GB" sz="1800">
                <a:solidFill>
                  <a:schemeClr val="lt1"/>
                </a:solidFill>
              </a:rPr>
              <a:t>Balance Sheet : Current &amp; Non-Current Assets, Equity, Current &amp; Non-Current Liabilities.</a:t>
            </a:r>
            <a:endParaRPr b="1"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-GB" sz="1800">
                <a:solidFill>
                  <a:schemeClr val="lt1"/>
                </a:solidFill>
              </a:rPr>
              <a:t>Cash-Flow : Change Cash &amp; Equivalent, Start &amp; End Cash &amp; Equivalent.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Calculated KPI by Measures: 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-GB" sz="1800">
                <a:solidFill>
                  <a:schemeClr val="lt1"/>
                </a:solidFill>
              </a:rPr>
              <a:t>Growth Revenue Rate, Margin Rate, Global Profitability</a:t>
            </a:r>
            <a:r>
              <a:rPr b="1" lang="en-GB" sz="1800">
                <a:solidFill>
                  <a:schemeClr val="lt1"/>
                </a:solidFill>
              </a:rPr>
              <a:t> Rate</a:t>
            </a:r>
            <a:endParaRPr b="1"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-GB" sz="1800">
                <a:solidFill>
                  <a:schemeClr val="lt1"/>
                </a:solidFill>
              </a:rPr>
              <a:t>Fixed Asset Ratio, Financial Autonomy Ratio, Net Debt Ratio, Profitability of Equity</a:t>
            </a:r>
            <a:endParaRPr b="1" sz="18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291700" y="4804800"/>
            <a:ext cx="8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*Y = Year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Initial exploration. How did we choose our tools?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30126" l="0" r="10929" t="3661"/>
          <a:stretch/>
        </p:blipFill>
        <p:spPr>
          <a:xfrm>
            <a:off x="0" y="1897875"/>
            <a:ext cx="6766326" cy="24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7550" y="753875"/>
            <a:ext cx="79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Used an </a:t>
            </a:r>
            <a:r>
              <a:rPr lang="en-GB" sz="1800">
                <a:solidFill>
                  <a:schemeClr val="lt1"/>
                </a:solidFill>
              </a:rPr>
              <a:t>agile</a:t>
            </a:r>
            <a:r>
              <a:rPr lang="en-GB" sz="1800">
                <a:solidFill>
                  <a:schemeClr val="lt1"/>
                </a:solidFill>
              </a:rPr>
              <a:t> working methodology.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917600" y="1760350"/>
            <a:ext cx="213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Used gantt chart to track progress and risk.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917600" y="3054225"/>
            <a:ext cx="213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Kept a shared document to keep records and to use as a kanban board.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Initial exploration. How did we choose our tools?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600"/>
            <a:ext cx="8736993" cy="43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655675" y="2549900"/>
            <a:ext cx="1581000" cy="1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717150" y="699400"/>
            <a:ext cx="2112900" cy="298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717025" y="4320250"/>
            <a:ext cx="21129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BMW Website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666150" y="925250"/>
            <a:ext cx="24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Excel files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856150" y="238460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Pertinent information</a:t>
            </a:r>
            <a:r>
              <a:rPr lang="en-GB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Initial exploration. How did we choose our tools?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600"/>
            <a:ext cx="7256285" cy="43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576825" y="713975"/>
            <a:ext cx="1428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Ex. 2011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815975" y="4793800"/>
            <a:ext cx="3584400" cy="18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615450" y="837825"/>
            <a:ext cx="123900" cy="3307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739350" y="3875625"/>
            <a:ext cx="2418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Inconsistent spacing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28525" y="4440625"/>
            <a:ext cx="2338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Inconsistent naming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8825" y="1746600"/>
            <a:ext cx="1457700" cy="239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Initial exploration. How did we choose our tools?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600"/>
            <a:ext cx="7252856" cy="43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576825" y="713975"/>
            <a:ext cx="1428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Ex. 2021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830525" y="4786525"/>
            <a:ext cx="4065300" cy="20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098200" y="852400"/>
            <a:ext cx="51000" cy="2812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008775" y="3584450"/>
            <a:ext cx="2493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Inconsistent spacing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28525" y="4440625"/>
            <a:ext cx="3023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Inconsistent naming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98825" y="1554050"/>
            <a:ext cx="1699500" cy="211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Initial exploration. How did we choose our tools?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3825" y="896100"/>
            <a:ext cx="74019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Given team experience we chose a hybrid approach.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Excel for data initial cleaning. (Only 10 files)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Python for preparing raw fact-tables.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Power BI for final </a:t>
            </a:r>
            <a:r>
              <a:rPr lang="en-GB" sz="1800">
                <a:solidFill>
                  <a:schemeClr val="lt2"/>
                </a:solidFill>
              </a:rPr>
              <a:t>cleaning and visualization.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0" y="0"/>
            <a:ext cx="792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What data do we need?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5" y="1305046"/>
            <a:ext cx="4759626" cy="1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25" y="2701917"/>
            <a:ext cx="4759624" cy="79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25" y="3565350"/>
            <a:ext cx="4759626" cy="87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225" y="4479300"/>
            <a:ext cx="4759625" cy="59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5853" y="0"/>
            <a:ext cx="40281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49700" y="750400"/>
            <a:ext cx="4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We used excel to clean the data…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