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6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23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744879" y="3218975"/>
            <a:ext cx="11447121" cy="815975"/>
          </a:xfrm>
          <a:custGeom>
            <a:avLst/>
            <a:gdLst/>
            <a:ahLst/>
            <a:cxnLst/>
            <a:rect l="l" t="t" r="r" b="b"/>
            <a:pathLst>
              <a:path w="11447121" h="815975" extrusionOk="0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31838" y="3218975"/>
            <a:ext cx="908050" cy="815975"/>
          </a:xfrm>
          <a:custGeom>
            <a:avLst/>
            <a:gdLst/>
            <a:ahLst/>
            <a:cxnLst/>
            <a:rect l="l" t="t" r="r" b="b"/>
            <a:pathLst>
              <a:path w="286" h="257" extrusionOk="0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31838" y="3218975"/>
            <a:ext cx="2525713" cy="673100"/>
          </a:xfrm>
          <a:custGeom>
            <a:avLst/>
            <a:gdLst/>
            <a:ahLst/>
            <a:cxnLst/>
            <a:rect l="l" t="t" r="r" b="b"/>
            <a:pathLst>
              <a:path w="796" h="212" extrusionOk="0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47688" y="2425225"/>
            <a:ext cx="1966913" cy="1466850"/>
          </a:xfrm>
          <a:custGeom>
            <a:avLst/>
            <a:gdLst/>
            <a:ahLst/>
            <a:cxnLst/>
            <a:rect l="l" t="t" r="r" b="b"/>
            <a:pathLst>
              <a:path w="620" h="462" extrusionOk="0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588" y="1609250"/>
            <a:ext cx="2490788" cy="952500"/>
          </a:xfrm>
          <a:custGeom>
            <a:avLst/>
            <a:gdLst/>
            <a:ahLst/>
            <a:cxnLst/>
            <a:rect l="l" t="t" r="r" b="b"/>
            <a:pathLst>
              <a:path w="785" h="300" extrusionOk="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608138" y="2425225"/>
            <a:ext cx="906463" cy="812800"/>
          </a:xfrm>
          <a:custGeom>
            <a:avLst/>
            <a:gdLst/>
            <a:ahLst/>
            <a:cxnLst/>
            <a:rect l="l" t="t" r="r" b="b"/>
            <a:pathLst>
              <a:path w="286" h="256" extrusionOk="0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47688" y="2425225"/>
            <a:ext cx="1947863" cy="663575"/>
          </a:xfrm>
          <a:custGeom>
            <a:avLst/>
            <a:gdLst/>
            <a:ahLst/>
            <a:cxnLst/>
            <a:rect l="l" t="t" r="r" b="b"/>
            <a:pathLst>
              <a:path w="614" h="209" extrusionOk="0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1846499" y="3626963"/>
            <a:ext cx="9521892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2"/>
          <p:cNvSpPr/>
          <p:nvPr/>
        </p:nvSpPr>
        <p:spPr>
          <a:xfrm rot="5400000">
            <a:off x="11384309" y="3574943"/>
            <a:ext cx="120689" cy="104042"/>
          </a:xfrm>
          <a:prstGeom prst="triangle">
            <a:avLst>
              <a:gd name="adj" fmla="val 50000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1200000" y="5981484"/>
            <a:ext cx="3736623" cy="4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3225" y="360425"/>
            <a:ext cx="3202993" cy="3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">
  <p:cSld name="Conten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501251" y="2663825"/>
            <a:ext cx="11690748" cy="282575"/>
          </a:xfrm>
          <a:custGeom>
            <a:avLst/>
            <a:gdLst/>
            <a:ahLst/>
            <a:cxnLst/>
            <a:rect l="l" t="t" r="r" b="b"/>
            <a:pathLst>
              <a:path w="11690748" h="282575" extrusionOk="0">
                <a:moveTo>
                  <a:pt x="311432" y="0"/>
                </a:moveTo>
                <a:lnTo>
                  <a:pt x="3362607" y="0"/>
                </a:lnTo>
                <a:lnTo>
                  <a:pt x="8639573" y="0"/>
                </a:lnTo>
                <a:lnTo>
                  <a:pt x="11690748" y="0"/>
                </a:lnTo>
                <a:cubicBezTo>
                  <a:pt x="11690748" y="282575"/>
                  <a:pt x="11690748" y="282575"/>
                  <a:pt x="11690748" y="282575"/>
                </a:cubicBezTo>
                <a:cubicBezTo>
                  <a:pt x="10649730" y="282575"/>
                  <a:pt x="9738840" y="282575"/>
                  <a:pt x="8941811" y="282575"/>
                </a:cubicBezTo>
                <a:lnTo>
                  <a:pt x="8639573" y="282575"/>
                </a:lnTo>
                <a:lnTo>
                  <a:pt x="6876042" y="282575"/>
                </a:lnTo>
                <a:lnTo>
                  <a:pt x="5890636" y="282575"/>
                </a:lnTo>
                <a:lnTo>
                  <a:pt x="5395844" y="282575"/>
                </a:lnTo>
                <a:cubicBezTo>
                  <a:pt x="4989197" y="282575"/>
                  <a:pt x="4663879" y="282575"/>
                  <a:pt x="4403625" y="282575"/>
                </a:cubicBezTo>
                <a:lnTo>
                  <a:pt x="3824867" y="282575"/>
                </a:lnTo>
                <a:lnTo>
                  <a:pt x="3801786" y="282575"/>
                </a:lnTo>
                <a:cubicBezTo>
                  <a:pt x="3362607" y="282575"/>
                  <a:pt x="3362607" y="282575"/>
                  <a:pt x="3362607" y="282575"/>
                </a:cubicBezTo>
                <a:cubicBezTo>
                  <a:pt x="3118222" y="282575"/>
                  <a:pt x="3118222" y="282575"/>
                  <a:pt x="3118222" y="282575"/>
                </a:cubicBezTo>
                <a:lnTo>
                  <a:pt x="2344669" y="282575"/>
                </a:lnTo>
                <a:cubicBezTo>
                  <a:pt x="311432" y="282575"/>
                  <a:pt x="311432" y="282575"/>
                  <a:pt x="311432" y="282575"/>
                </a:cubicBezTo>
                <a:cubicBezTo>
                  <a:pt x="67046" y="282575"/>
                  <a:pt x="67046" y="282575"/>
                  <a:pt x="67046" y="282575"/>
                </a:cubicBezTo>
                <a:cubicBezTo>
                  <a:pt x="32134" y="282575"/>
                  <a:pt x="9917" y="263525"/>
                  <a:pt x="3570" y="238125"/>
                </a:cubicBezTo>
                <a:cubicBezTo>
                  <a:pt x="3570" y="234950"/>
                  <a:pt x="3570" y="234950"/>
                  <a:pt x="3570" y="234950"/>
                </a:cubicBezTo>
                <a:cubicBezTo>
                  <a:pt x="-5952" y="206375"/>
                  <a:pt x="3570" y="177800"/>
                  <a:pt x="32134" y="161925"/>
                </a:cubicBezTo>
                <a:cubicBezTo>
                  <a:pt x="311432" y="0"/>
                  <a:pt x="311432" y="0"/>
                  <a:pt x="311432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rgbClr val="425C90"/>
              </a:gs>
              <a:gs pos="100000">
                <a:srgbClr val="425C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495300" y="2663825"/>
            <a:ext cx="317500" cy="282575"/>
          </a:xfrm>
          <a:custGeom>
            <a:avLst/>
            <a:gdLst/>
            <a:ahLst/>
            <a:cxnLst/>
            <a:rect l="l" t="t" r="r" b="b"/>
            <a:pathLst>
              <a:path w="100" h="89" extrusionOk="0">
                <a:moveTo>
                  <a:pt x="100" y="0"/>
                </a:moveTo>
                <a:cubicBezTo>
                  <a:pt x="100" y="89"/>
                  <a:pt x="100" y="89"/>
                  <a:pt x="100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12" y="89"/>
                  <a:pt x="5" y="83"/>
                  <a:pt x="3" y="75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lnTo>
                  <a:pt x="10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495300" y="2663825"/>
            <a:ext cx="885825" cy="234950"/>
          </a:xfrm>
          <a:custGeom>
            <a:avLst/>
            <a:gdLst/>
            <a:ahLst/>
            <a:cxnLst/>
            <a:rect l="l" t="t" r="r" b="b"/>
            <a:pathLst>
              <a:path w="279" h="74" extrusionOk="0">
                <a:moveTo>
                  <a:pt x="279" y="0"/>
                </a:move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cubicBezTo>
                  <a:pt x="100" y="0"/>
                  <a:pt x="100" y="0"/>
                  <a:pt x="100" y="0"/>
                </a:cubicBezTo>
                <a:lnTo>
                  <a:pt x="279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431800" y="2384425"/>
            <a:ext cx="688975" cy="514350"/>
          </a:xfrm>
          <a:custGeom>
            <a:avLst/>
            <a:gdLst/>
            <a:ahLst/>
            <a:cxnLst/>
            <a:rect l="l" t="t" r="r" b="b"/>
            <a:pathLst>
              <a:path w="217" h="162" extrusionOk="0">
                <a:moveTo>
                  <a:pt x="205" y="39"/>
                </a:moveTo>
                <a:cubicBezTo>
                  <a:pt x="197" y="43"/>
                  <a:pt x="197" y="43"/>
                  <a:pt x="197" y="43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3" y="144"/>
                  <a:pt x="20" y="153"/>
                  <a:pt x="23" y="16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0"/>
                  <a:pt x="0" y="78"/>
                  <a:pt x="0" y="75"/>
                </a:cubicBezTo>
                <a:cubicBezTo>
                  <a:pt x="0" y="62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cubicBezTo>
                  <a:pt x="215" y="16"/>
                  <a:pt x="215" y="16"/>
                  <a:pt x="215" y="16"/>
                </a:cubicBezTo>
                <a:cubicBezTo>
                  <a:pt x="217" y="24"/>
                  <a:pt x="214" y="34"/>
                  <a:pt x="205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0" y="2101850"/>
            <a:ext cx="1111250" cy="330200"/>
          </a:xfrm>
          <a:custGeom>
            <a:avLst/>
            <a:gdLst/>
            <a:ahLst/>
            <a:cxnLst/>
            <a:rect l="l" t="t" r="r" b="b"/>
            <a:pathLst>
              <a:path w="350" h="104" extrusionOk="0">
                <a:moveTo>
                  <a:pt x="350" y="104"/>
                </a:moveTo>
                <a:cubicBezTo>
                  <a:pt x="348" y="96"/>
                  <a:pt x="341" y="89"/>
                  <a:pt x="331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0"/>
                  <a:pt x="0" y="0"/>
                  <a:pt x="0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11" y="0"/>
                  <a:pt x="325" y="11"/>
                  <a:pt x="329" y="26"/>
                </a:cubicBezTo>
                <a:cubicBezTo>
                  <a:pt x="346" y="89"/>
                  <a:pt x="346" y="89"/>
                  <a:pt x="346" y="89"/>
                </a:cubicBezTo>
                <a:lnTo>
                  <a:pt x="35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431800" y="2384425"/>
            <a:ext cx="682625" cy="231775"/>
          </a:xfrm>
          <a:custGeom>
            <a:avLst/>
            <a:gdLst/>
            <a:ahLst/>
            <a:cxnLst/>
            <a:rect l="l" t="t" r="r" b="b"/>
            <a:pathLst>
              <a:path w="215" h="73" extrusionOk="0">
                <a:moveTo>
                  <a:pt x="215" y="16"/>
                </a:moveTo>
                <a:cubicBezTo>
                  <a:pt x="0" y="73"/>
                  <a:pt x="0" y="73"/>
                  <a:pt x="0" y="73"/>
                </a:cubicBezTo>
                <a:cubicBezTo>
                  <a:pt x="1" y="61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lnTo>
                  <a:pt x="215" y="16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3"/>
          <p:cNvCxnSpPr/>
          <p:nvPr/>
        </p:nvCxnSpPr>
        <p:spPr>
          <a:xfrm>
            <a:off x="1844911" y="2805113"/>
            <a:ext cx="10347089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687137" y="1303181"/>
            <a:ext cx="8877665" cy="5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1687831" y="2010197"/>
            <a:ext cx="8876407" cy="56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2"/>
          </p:nvPr>
        </p:nvSpPr>
        <p:spPr>
          <a:xfrm>
            <a:off x="1687831" y="3096424"/>
            <a:ext cx="8876407" cy="286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">
  <p:cSld name="Section Brea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4"/>
          <p:cNvGrpSpPr/>
          <p:nvPr/>
        </p:nvGrpSpPr>
        <p:grpSpPr>
          <a:xfrm>
            <a:off x="1588" y="0"/>
            <a:ext cx="3421063" cy="2041525"/>
            <a:chOff x="1588" y="0"/>
            <a:chExt cx="3421063" cy="2041525"/>
          </a:xfrm>
        </p:grpSpPr>
        <p:sp>
          <p:nvSpPr>
            <p:cNvPr id="51" name="Google Shape;51;p4"/>
            <p:cNvSpPr/>
            <p:nvPr/>
          </p:nvSpPr>
          <p:spPr>
            <a:xfrm>
              <a:off x="1211263" y="0"/>
              <a:ext cx="2211388" cy="2041525"/>
            </a:xfrm>
            <a:custGeom>
              <a:avLst/>
              <a:gdLst/>
              <a:ahLst/>
              <a:cxnLst/>
              <a:rect l="l" t="t" r="r" b="b"/>
              <a:pathLst>
                <a:path w="697" h="643" extrusionOk="0">
                  <a:moveTo>
                    <a:pt x="697" y="0"/>
                  </a:moveTo>
                  <a:cubicBezTo>
                    <a:pt x="67" y="630"/>
                    <a:pt x="67" y="630"/>
                    <a:pt x="67" y="630"/>
                  </a:cubicBezTo>
                  <a:cubicBezTo>
                    <a:pt x="54" y="643"/>
                    <a:pt x="37" y="643"/>
                    <a:pt x="23" y="636"/>
                  </a:cubicBezTo>
                  <a:cubicBezTo>
                    <a:pt x="22" y="635"/>
                    <a:pt x="22" y="635"/>
                    <a:pt x="22" y="635"/>
                  </a:cubicBezTo>
                  <a:cubicBezTo>
                    <a:pt x="9" y="627"/>
                    <a:pt x="0" y="612"/>
                    <a:pt x="5" y="594"/>
                  </a:cubicBezTo>
                  <a:cubicBezTo>
                    <a:pt x="52" y="417"/>
                    <a:pt x="52" y="417"/>
                    <a:pt x="52" y="417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8" y="191"/>
                    <a:pt x="278" y="191"/>
                    <a:pt x="278" y="191"/>
                  </a:cubicBezTo>
                  <a:cubicBezTo>
                    <a:pt x="470" y="0"/>
                    <a:pt x="470" y="0"/>
                    <a:pt x="470" y="0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211263" y="1323975"/>
              <a:ext cx="527050" cy="717550"/>
            </a:xfrm>
            <a:custGeom>
              <a:avLst/>
              <a:gdLst/>
              <a:ahLst/>
              <a:cxnLst/>
              <a:rect l="l" t="t" r="r" b="b"/>
              <a:pathLst>
                <a:path w="166" h="226" extrusionOk="0">
                  <a:moveTo>
                    <a:pt x="52" y="0"/>
                  </a:moveTo>
                  <a:cubicBezTo>
                    <a:pt x="166" y="114"/>
                    <a:pt x="166" y="114"/>
                    <a:pt x="166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7" y="226"/>
                    <a:pt x="23" y="219"/>
                  </a:cubicBezTo>
                  <a:cubicBezTo>
                    <a:pt x="22" y="218"/>
                    <a:pt x="22" y="218"/>
                    <a:pt x="22" y="218"/>
                  </a:cubicBezTo>
                  <a:cubicBezTo>
                    <a:pt x="9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211263" y="606425"/>
              <a:ext cx="882650" cy="1409700"/>
            </a:xfrm>
            <a:custGeom>
              <a:avLst/>
              <a:gdLst/>
              <a:ahLst/>
              <a:cxnLst/>
              <a:rect l="l" t="t" r="r" b="b"/>
              <a:pathLst>
                <a:path w="278" h="444" extrusionOk="0">
                  <a:moveTo>
                    <a:pt x="278" y="0"/>
                  </a:moveTo>
                  <a:cubicBezTo>
                    <a:pt x="22" y="444"/>
                    <a:pt x="22" y="444"/>
                    <a:pt x="22" y="444"/>
                  </a:cubicBezTo>
                  <a:cubicBezTo>
                    <a:pt x="9" y="436"/>
                    <a:pt x="0" y="421"/>
                    <a:pt x="5" y="403"/>
                  </a:cubicBezTo>
                  <a:cubicBezTo>
                    <a:pt x="52" y="226"/>
                    <a:pt x="52" y="226"/>
                    <a:pt x="52" y="226"/>
                  </a:cubicBezTo>
                  <a:lnTo>
                    <a:pt x="27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66763" y="631825"/>
              <a:ext cx="768350" cy="1384300"/>
            </a:xfrm>
            <a:custGeom>
              <a:avLst/>
              <a:gdLst/>
              <a:ahLst/>
              <a:cxnLst/>
              <a:rect l="l" t="t" r="r" b="b"/>
              <a:pathLst>
                <a:path w="242" h="436" extrusionOk="0">
                  <a:moveTo>
                    <a:pt x="237" y="49"/>
                  </a:moveTo>
                  <a:cubicBezTo>
                    <a:pt x="233" y="65"/>
                    <a:pt x="233" y="65"/>
                    <a:pt x="233" y="6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0" y="413"/>
                    <a:pt x="149" y="428"/>
                    <a:pt x="162" y="436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1" y="361"/>
                    <a:pt x="27" y="358"/>
                    <a:pt x="23" y="354"/>
                  </a:cubicBezTo>
                  <a:cubicBezTo>
                    <a:pt x="7" y="338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cubicBezTo>
                    <a:pt x="221" y="8"/>
                    <a:pt x="221" y="8"/>
                    <a:pt x="221" y="8"/>
                  </a:cubicBezTo>
                  <a:cubicBezTo>
                    <a:pt x="234" y="16"/>
                    <a:pt x="242" y="32"/>
                    <a:pt x="23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588" y="377825"/>
              <a:ext cx="1463675" cy="1619250"/>
            </a:xfrm>
            <a:custGeom>
              <a:avLst/>
              <a:gdLst/>
              <a:ahLst/>
              <a:cxnLst/>
              <a:rect l="l" t="t" r="r" b="b"/>
              <a:pathLst>
                <a:path w="461" h="510" extrusionOk="0">
                  <a:moveTo>
                    <a:pt x="461" y="87"/>
                  </a:moveTo>
                  <a:cubicBezTo>
                    <a:pt x="459" y="87"/>
                    <a:pt x="458" y="86"/>
                    <a:pt x="456" y="85"/>
                  </a:cubicBezTo>
                  <a:cubicBezTo>
                    <a:pt x="455" y="85"/>
                    <a:pt x="453" y="84"/>
                    <a:pt x="452" y="84"/>
                  </a:cubicBezTo>
                  <a:cubicBezTo>
                    <a:pt x="452" y="84"/>
                    <a:pt x="452" y="84"/>
                    <a:pt x="452" y="84"/>
                  </a:cubicBezTo>
                  <a:cubicBezTo>
                    <a:pt x="451" y="84"/>
                    <a:pt x="451" y="83"/>
                    <a:pt x="451" y="83"/>
                  </a:cubicBezTo>
                  <a:cubicBezTo>
                    <a:pt x="450" y="83"/>
                    <a:pt x="450" y="83"/>
                    <a:pt x="450" y="83"/>
                  </a:cubicBezTo>
                  <a:cubicBezTo>
                    <a:pt x="450" y="83"/>
                    <a:pt x="450" y="83"/>
                    <a:pt x="449" y="83"/>
                  </a:cubicBezTo>
                  <a:cubicBezTo>
                    <a:pt x="449" y="83"/>
                    <a:pt x="448" y="83"/>
                    <a:pt x="447" y="83"/>
                  </a:cubicBezTo>
                  <a:cubicBezTo>
                    <a:pt x="446" y="83"/>
                    <a:pt x="446" y="83"/>
                    <a:pt x="445" y="83"/>
                  </a:cubicBezTo>
                  <a:cubicBezTo>
                    <a:pt x="439" y="82"/>
                    <a:pt x="433" y="83"/>
                    <a:pt x="427" y="86"/>
                  </a:cubicBezTo>
                  <a:cubicBezTo>
                    <a:pt x="426" y="86"/>
                    <a:pt x="426" y="86"/>
                    <a:pt x="426" y="87"/>
                  </a:cubicBezTo>
                  <a:cubicBezTo>
                    <a:pt x="426" y="87"/>
                    <a:pt x="426" y="87"/>
                    <a:pt x="426" y="87"/>
                  </a:cubicBezTo>
                  <a:cubicBezTo>
                    <a:pt x="425" y="87"/>
                    <a:pt x="424" y="87"/>
                    <a:pt x="424" y="87"/>
                  </a:cubicBezTo>
                  <a:cubicBezTo>
                    <a:pt x="423" y="88"/>
                    <a:pt x="422" y="88"/>
                    <a:pt x="422" y="89"/>
                  </a:cubicBezTo>
                  <a:cubicBezTo>
                    <a:pt x="420" y="90"/>
                    <a:pt x="419" y="91"/>
                    <a:pt x="418" y="92"/>
                  </a:cubicBezTo>
                  <a:cubicBezTo>
                    <a:pt x="418" y="92"/>
                    <a:pt x="418" y="92"/>
                    <a:pt x="418" y="92"/>
                  </a:cubicBezTo>
                  <a:cubicBezTo>
                    <a:pt x="417" y="93"/>
                    <a:pt x="417" y="93"/>
                    <a:pt x="416" y="93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58" y="25"/>
                    <a:pt x="258" y="25"/>
                    <a:pt x="258" y="25"/>
                  </a:cubicBezTo>
                  <a:cubicBezTo>
                    <a:pt x="278" y="4"/>
                    <a:pt x="310" y="0"/>
                    <a:pt x="335" y="15"/>
                  </a:cubicBezTo>
                  <a:cubicBezTo>
                    <a:pt x="436" y="73"/>
                    <a:pt x="436" y="73"/>
                    <a:pt x="436" y="73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60" y="87"/>
                    <a:pt x="460" y="87"/>
                    <a:pt x="460" y="87"/>
                  </a:cubicBezTo>
                  <a:lnTo>
                    <a:pt x="461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011238" y="631825"/>
              <a:ext cx="523875" cy="717550"/>
            </a:xfrm>
            <a:custGeom>
              <a:avLst/>
              <a:gdLst/>
              <a:ahLst/>
              <a:cxnLst/>
              <a:rect l="l" t="t" r="r" b="b"/>
              <a:pathLst>
                <a:path w="165" h="226" extrusionOk="0">
                  <a:moveTo>
                    <a:pt x="113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111" y="0"/>
                    <a:pt x="129" y="0"/>
                    <a:pt x="142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5" y="31"/>
                    <a:pt x="160" y="49"/>
                  </a:cubicBezTo>
                  <a:lnTo>
                    <a:pt x="113" y="226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66763" y="631825"/>
              <a:ext cx="701675" cy="1117600"/>
            </a:xfrm>
            <a:custGeom>
              <a:avLst/>
              <a:gdLst/>
              <a:ahLst/>
              <a:cxnLst/>
              <a:rect l="l" t="t" r="r" b="b"/>
              <a:pathLst>
                <a:path w="221" h="352" extrusionOk="0">
                  <a:moveTo>
                    <a:pt x="221" y="8"/>
                  </a:moveTo>
                  <a:cubicBezTo>
                    <a:pt x="22" y="352"/>
                    <a:pt x="22" y="352"/>
                    <a:pt x="22" y="352"/>
                  </a:cubicBezTo>
                  <a:cubicBezTo>
                    <a:pt x="7" y="336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lnTo>
                    <a:pt x="221" y="8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8770938" y="4816475"/>
            <a:ext cx="3421062" cy="2041525"/>
            <a:chOff x="5721351" y="4816475"/>
            <a:chExt cx="3421062" cy="2041525"/>
          </a:xfrm>
        </p:grpSpPr>
        <p:sp>
          <p:nvSpPr>
            <p:cNvPr id="59" name="Google Shape;59;p4"/>
            <p:cNvSpPr/>
            <p:nvPr/>
          </p:nvSpPr>
          <p:spPr>
            <a:xfrm>
              <a:off x="5721351" y="4816475"/>
              <a:ext cx="2211388" cy="2041525"/>
            </a:xfrm>
            <a:custGeom>
              <a:avLst/>
              <a:gdLst/>
              <a:ahLst/>
              <a:cxnLst/>
              <a:rect l="l" t="t" r="r" b="b"/>
              <a:pathLst>
                <a:path w="697" h="643" extrusionOk="0">
                  <a:moveTo>
                    <a:pt x="692" y="49"/>
                  </a:moveTo>
                  <a:cubicBezTo>
                    <a:pt x="645" y="226"/>
                    <a:pt x="645" y="226"/>
                    <a:pt x="645" y="226"/>
                  </a:cubicBezTo>
                  <a:cubicBezTo>
                    <a:pt x="419" y="451"/>
                    <a:pt x="419" y="451"/>
                    <a:pt x="419" y="451"/>
                  </a:cubicBezTo>
                  <a:cubicBezTo>
                    <a:pt x="419" y="452"/>
                    <a:pt x="419" y="452"/>
                    <a:pt x="419" y="452"/>
                  </a:cubicBezTo>
                  <a:cubicBezTo>
                    <a:pt x="227" y="643"/>
                    <a:pt x="227" y="643"/>
                    <a:pt x="227" y="643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531" y="112"/>
                    <a:pt x="531" y="112"/>
                    <a:pt x="531" y="112"/>
                  </a:cubicBezTo>
                  <a:cubicBezTo>
                    <a:pt x="630" y="13"/>
                    <a:pt x="630" y="13"/>
                    <a:pt x="630" y="13"/>
                  </a:cubicBezTo>
                  <a:cubicBezTo>
                    <a:pt x="643" y="0"/>
                    <a:pt x="660" y="0"/>
                    <a:pt x="674" y="7"/>
                  </a:cubicBezTo>
                  <a:cubicBezTo>
                    <a:pt x="675" y="8"/>
                    <a:pt x="675" y="8"/>
                    <a:pt x="675" y="8"/>
                  </a:cubicBezTo>
                  <a:cubicBezTo>
                    <a:pt x="688" y="16"/>
                    <a:pt x="697" y="31"/>
                    <a:pt x="692" y="49"/>
                  </a:cubicBez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405688" y="4816475"/>
              <a:ext cx="527050" cy="717550"/>
            </a:xfrm>
            <a:custGeom>
              <a:avLst/>
              <a:gdLst/>
              <a:ahLst/>
              <a:cxnLst/>
              <a:rect l="l" t="t" r="r" b="b"/>
              <a:pathLst>
                <a:path w="166" h="226" extrusionOk="0">
                  <a:moveTo>
                    <a:pt x="114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12" y="0"/>
                    <a:pt x="129" y="0"/>
                    <a:pt x="143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6" y="31"/>
                    <a:pt x="161" y="49"/>
                  </a:cubicBezTo>
                  <a:lnTo>
                    <a:pt x="114" y="226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050088" y="4841875"/>
              <a:ext cx="882650" cy="1409700"/>
            </a:xfrm>
            <a:custGeom>
              <a:avLst/>
              <a:gdLst/>
              <a:ahLst/>
              <a:cxnLst/>
              <a:rect l="l" t="t" r="r" b="b"/>
              <a:pathLst>
                <a:path w="278" h="444" extrusionOk="0">
                  <a:moveTo>
                    <a:pt x="0" y="444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69" y="8"/>
                    <a:pt x="278" y="23"/>
                    <a:pt x="273" y="41"/>
                  </a:cubicBezTo>
                  <a:cubicBezTo>
                    <a:pt x="226" y="218"/>
                    <a:pt x="226" y="218"/>
                    <a:pt x="226" y="218"/>
                  </a:cubicBezTo>
                  <a:lnTo>
                    <a:pt x="0" y="444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08888" y="4841875"/>
              <a:ext cx="768350" cy="1384300"/>
            </a:xfrm>
            <a:custGeom>
              <a:avLst/>
              <a:gdLst/>
              <a:ahLst/>
              <a:cxnLst/>
              <a:rect l="l" t="t" r="r" b="b"/>
              <a:pathLst>
                <a:path w="242" h="436" extrusionOk="0">
                  <a:moveTo>
                    <a:pt x="5" y="387"/>
                  </a:moveTo>
                  <a:cubicBezTo>
                    <a:pt x="9" y="371"/>
                    <a:pt x="9" y="371"/>
                    <a:pt x="9" y="37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102" y="23"/>
                    <a:pt x="93" y="8"/>
                    <a:pt x="80" y="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11" y="75"/>
                    <a:pt x="215" y="78"/>
                    <a:pt x="219" y="82"/>
                  </a:cubicBezTo>
                  <a:cubicBezTo>
                    <a:pt x="235" y="98"/>
                    <a:pt x="242" y="122"/>
                    <a:pt x="236" y="144"/>
                  </a:cubicBezTo>
                  <a:cubicBezTo>
                    <a:pt x="196" y="293"/>
                    <a:pt x="196" y="293"/>
                    <a:pt x="196" y="293"/>
                  </a:cubicBezTo>
                  <a:cubicBezTo>
                    <a:pt x="67" y="423"/>
                    <a:pt x="67" y="423"/>
                    <a:pt x="67" y="423"/>
                  </a:cubicBezTo>
                  <a:cubicBezTo>
                    <a:pt x="53" y="436"/>
                    <a:pt x="36" y="436"/>
                    <a:pt x="22" y="429"/>
                  </a:cubicBezTo>
                  <a:cubicBezTo>
                    <a:pt x="21" y="428"/>
                    <a:pt x="21" y="428"/>
                    <a:pt x="21" y="428"/>
                  </a:cubicBezTo>
                  <a:cubicBezTo>
                    <a:pt x="8" y="420"/>
                    <a:pt x="0" y="404"/>
                    <a:pt x="5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678738" y="4860925"/>
              <a:ext cx="1463675" cy="1619250"/>
            </a:xfrm>
            <a:custGeom>
              <a:avLst/>
              <a:gdLst/>
              <a:ahLst/>
              <a:cxnLst/>
              <a:rect l="l" t="t" r="r" b="b"/>
              <a:pathLst>
                <a:path w="461" h="510" extrusionOk="0">
                  <a:moveTo>
                    <a:pt x="461" y="0"/>
                  </a:moveTo>
                  <a:cubicBezTo>
                    <a:pt x="461" y="227"/>
                    <a:pt x="461" y="227"/>
                    <a:pt x="461" y="227"/>
                  </a:cubicBezTo>
                  <a:cubicBezTo>
                    <a:pt x="203" y="485"/>
                    <a:pt x="203" y="485"/>
                    <a:pt x="203" y="485"/>
                  </a:cubicBezTo>
                  <a:cubicBezTo>
                    <a:pt x="183" y="506"/>
                    <a:pt x="151" y="510"/>
                    <a:pt x="126" y="495"/>
                  </a:cubicBezTo>
                  <a:cubicBezTo>
                    <a:pt x="25" y="437"/>
                    <a:pt x="25" y="437"/>
                    <a:pt x="25" y="437"/>
                  </a:cubicBezTo>
                  <a:cubicBezTo>
                    <a:pt x="2" y="423"/>
                    <a:pt x="2" y="423"/>
                    <a:pt x="2" y="423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2" y="423"/>
                    <a:pt x="3" y="424"/>
                    <a:pt x="5" y="425"/>
                  </a:cubicBezTo>
                  <a:cubicBezTo>
                    <a:pt x="6" y="425"/>
                    <a:pt x="8" y="426"/>
                    <a:pt x="9" y="426"/>
                  </a:cubicBezTo>
                  <a:cubicBezTo>
                    <a:pt x="9" y="426"/>
                    <a:pt x="9" y="426"/>
                    <a:pt x="9" y="426"/>
                  </a:cubicBezTo>
                  <a:cubicBezTo>
                    <a:pt x="10" y="426"/>
                    <a:pt x="10" y="427"/>
                    <a:pt x="10" y="427"/>
                  </a:cubicBezTo>
                  <a:cubicBezTo>
                    <a:pt x="11" y="427"/>
                    <a:pt x="11" y="427"/>
                    <a:pt x="11" y="427"/>
                  </a:cubicBezTo>
                  <a:cubicBezTo>
                    <a:pt x="11" y="427"/>
                    <a:pt x="11" y="427"/>
                    <a:pt x="12" y="427"/>
                  </a:cubicBezTo>
                  <a:cubicBezTo>
                    <a:pt x="12" y="427"/>
                    <a:pt x="13" y="427"/>
                    <a:pt x="14" y="427"/>
                  </a:cubicBezTo>
                  <a:cubicBezTo>
                    <a:pt x="15" y="427"/>
                    <a:pt x="15" y="427"/>
                    <a:pt x="16" y="427"/>
                  </a:cubicBezTo>
                  <a:cubicBezTo>
                    <a:pt x="22" y="428"/>
                    <a:pt x="29" y="427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6" y="423"/>
                    <a:pt x="37" y="423"/>
                    <a:pt x="37" y="423"/>
                  </a:cubicBezTo>
                  <a:cubicBezTo>
                    <a:pt x="38" y="422"/>
                    <a:pt x="39" y="422"/>
                    <a:pt x="39" y="421"/>
                  </a:cubicBezTo>
                  <a:cubicBezTo>
                    <a:pt x="41" y="420"/>
                    <a:pt x="42" y="419"/>
                    <a:pt x="43" y="418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4" y="417"/>
                    <a:pt x="44" y="417"/>
                    <a:pt x="45" y="417"/>
                  </a:cubicBezTo>
                  <a:cubicBezTo>
                    <a:pt x="143" y="318"/>
                    <a:pt x="143" y="318"/>
                    <a:pt x="143" y="318"/>
                  </a:cubicBezTo>
                  <a:cubicBezTo>
                    <a:pt x="174" y="287"/>
                    <a:pt x="174" y="287"/>
                    <a:pt x="174" y="287"/>
                  </a:cubicBezTo>
                  <a:cubicBezTo>
                    <a:pt x="174" y="287"/>
                    <a:pt x="174" y="287"/>
                    <a:pt x="174" y="287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608888" y="5508625"/>
              <a:ext cx="523875" cy="717550"/>
            </a:xfrm>
            <a:custGeom>
              <a:avLst/>
              <a:gdLst/>
              <a:ahLst/>
              <a:cxnLst/>
              <a:rect l="l" t="t" r="r" b="b"/>
              <a:pathLst>
                <a:path w="165" h="226" extrusionOk="0">
                  <a:moveTo>
                    <a:pt x="52" y="0"/>
                  </a:moveTo>
                  <a:cubicBezTo>
                    <a:pt x="165" y="114"/>
                    <a:pt x="165" y="114"/>
                    <a:pt x="165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6" y="226"/>
                    <a:pt x="23" y="219"/>
                  </a:cubicBezTo>
                  <a:cubicBezTo>
                    <a:pt x="21" y="218"/>
                    <a:pt x="21" y="218"/>
                    <a:pt x="21" y="218"/>
                  </a:cubicBezTo>
                  <a:cubicBezTo>
                    <a:pt x="8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75563" y="5108575"/>
              <a:ext cx="701675" cy="1117600"/>
            </a:xfrm>
            <a:custGeom>
              <a:avLst/>
              <a:gdLst/>
              <a:ahLst/>
              <a:cxnLst/>
              <a:rect l="l" t="t" r="r" b="b"/>
              <a:pathLst>
                <a:path w="221" h="352" extrusionOk="0">
                  <a:moveTo>
                    <a:pt x="0" y="344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14" y="16"/>
                    <a:pt x="221" y="38"/>
                    <a:pt x="215" y="60"/>
                  </a:cubicBezTo>
                  <a:cubicBezTo>
                    <a:pt x="175" y="209"/>
                    <a:pt x="175" y="209"/>
                    <a:pt x="175" y="209"/>
                  </a:cubicBezTo>
                  <a:cubicBezTo>
                    <a:pt x="46" y="339"/>
                    <a:pt x="46" y="339"/>
                    <a:pt x="46" y="339"/>
                  </a:cubicBezTo>
                  <a:cubicBezTo>
                    <a:pt x="32" y="352"/>
                    <a:pt x="15" y="352"/>
                    <a:pt x="1" y="345"/>
                  </a:cubicBezTo>
                  <a:lnTo>
                    <a:pt x="0" y="344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814918" y="1778356"/>
            <a:ext cx="10562167" cy="166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7" name="Google Shape;67;p4"/>
          <p:cNvCxnSpPr/>
          <p:nvPr/>
        </p:nvCxnSpPr>
        <p:spPr>
          <a:xfrm>
            <a:off x="5871323" y="3661031"/>
            <a:ext cx="44935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814918" y="3917306"/>
            <a:ext cx="10562167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Center">
  <p:cSld name="Grid_Cent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95321" y="1429125"/>
            <a:ext cx="10801500" cy="4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just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2" hasCustomPrompt="1"/>
          </p:nvPr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tabLst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tabLst/>
              <a:defRPr/>
            </a:pPr>
            <a:r>
              <a:rPr lang="en-US" altLang="ko-KR" dirty="0"/>
              <a:t>Be Diligent</a:t>
            </a:r>
            <a:endParaRPr lang="en-US" altLang="ko-KR" sz="9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2">
  <p:cSld name="Cover2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744879" y="3218975"/>
            <a:ext cx="11447121" cy="815975"/>
          </a:xfrm>
          <a:custGeom>
            <a:avLst/>
            <a:gdLst/>
            <a:ahLst/>
            <a:cxnLst/>
            <a:rect l="l" t="t" r="r" b="b"/>
            <a:pathLst>
              <a:path w="11447121" h="815975" extrusionOk="0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731838" y="3218975"/>
            <a:ext cx="908050" cy="815975"/>
          </a:xfrm>
          <a:custGeom>
            <a:avLst/>
            <a:gdLst/>
            <a:ahLst/>
            <a:cxnLst/>
            <a:rect l="l" t="t" r="r" b="b"/>
            <a:pathLst>
              <a:path w="286" h="257" extrusionOk="0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731838" y="3218975"/>
            <a:ext cx="2525713" cy="673100"/>
          </a:xfrm>
          <a:custGeom>
            <a:avLst/>
            <a:gdLst/>
            <a:ahLst/>
            <a:cxnLst/>
            <a:rect l="l" t="t" r="r" b="b"/>
            <a:pathLst>
              <a:path w="796" h="212" extrusionOk="0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547688" y="2425225"/>
            <a:ext cx="1966913" cy="1466850"/>
          </a:xfrm>
          <a:custGeom>
            <a:avLst/>
            <a:gdLst/>
            <a:ahLst/>
            <a:cxnLst/>
            <a:rect l="l" t="t" r="r" b="b"/>
            <a:pathLst>
              <a:path w="620" h="462" extrusionOk="0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588" y="1609250"/>
            <a:ext cx="2490788" cy="952500"/>
          </a:xfrm>
          <a:custGeom>
            <a:avLst/>
            <a:gdLst/>
            <a:ahLst/>
            <a:cxnLst/>
            <a:rect l="l" t="t" r="r" b="b"/>
            <a:pathLst>
              <a:path w="785" h="300" extrusionOk="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1608138" y="2425225"/>
            <a:ext cx="906463" cy="812800"/>
          </a:xfrm>
          <a:custGeom>
            <a:avLst/>
            <a:gdLst/>
            <a:ahLst/>
            <a:cxnLst/>
            <a:rect l="l" t="t" r="r" b="b"/>
            <a:pathLst>
              <a:path w="286" h="256" extrusionOk="0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547688" y="2425225"/>
            <a:ext cx="1947863" cy="663575"/>
          </a:xfrm>
          <a:custGeom>
            <a:avLst/>
            <a:gdLst/>
            <a:ahLst/>
            <a:cxnLst/>
            <a:rect l="l" t="t" r="r" b="b"/>
            <a:pathLst>
              <a:path w="614" h="209" extrusionOk="0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6"/>
          <p:cNvCxnSpPr/>
          <p:nvPr/>
        </p:nvCxnSpPr>
        <p:spPr>
          <a:xfrm>
            <a:off x="1846499" y="3626963"/>
            <a:ext cx="9521892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6"/>
          <p:cNvSpPr/>
          <p:nvPr/>
        </p:nvSpPr>
        <p:spPr>
          <a:xfrm rot="5400000">
            <a:off x="11384309" y="3574943"/>
            <a:ext cx="120689" cy="104042"/>
          </a:xfrm>
          <a:prstGeom prst="triangle">
            <a:avLst>
              <a:gd name="adj" fmla="val 50000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ftr" idx="11"/>
          </p:nvPr>
        </p:nvSpPr>
        <p:spPr>
          <a:xfrm>
            <a:off x="1200000" y="5981484"/>
            <a:ext cx="3736623" cy="4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239351" y="73884"/>
            <a:ext cx="1171330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31372" y="883874"/>
            <a:ext cx="11329259" cy="520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ftr" idx="11"/>
          </p:nvPr>
        </p:nvSpPr>
        <p:spPr>
          <a:xfrm>
            <a:off x="1679511" y="6272497"/>
            <a:ext cx="8832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0"/>
            <a:ext cx="11738620" cy="1160833"/>
          </a:xfrm>
          <a:custGeom>
            <a:avLst/>
            <a:gdLst/>
            <a:ahLst/>
            <a:cxnLst/>
            <a:rect l="l" t="t" r="r" b="b"/>
            <a:pathLst>
              <a:path w="11738620" h="1160833" extrusionOk="0">
                <a:moveTo>
                  <a:pt x="0" y="0"/>
                </a:moveTo>
                <a:cubicBezTo>
                  <a:pt x="1423289" y="0"/>
                  <a:pt x="2579712" y="0"/>
                  <a:pt x="3519305" y="0"/>
                </a:cubicBezTo>
                <a:lnTo>
                  <a:pt x="3773767" y="0"/>
                </a:lnTo>
                <a:lnTo>
                  <a:pt x="4388476" y="0"/>
                </a:lnTo>
                <a:lnTo>
                  <a:pt x="5109954" y="0"/>
                </a:lnTo>
                <a:lnTo>
                  <a:pt x="5124212" y="0"/>
                </a:lnTo>
                <a:lnTo>
                  <a:pt x="5737635" y="0"/>
                </a:lnTo>
                <a:lnTo>
                  <a:pt x="6239864" y="0"/>
                </a:lnTo>
                <a:lnTo>
                  <a:pt x="6279350" y="0"/>
                </a:lnTo>
                <a:lnTo>
                  <a:pt x="6642017" y="0"/>
                </a:lnTo>
                <a:lnTo>
                  <a:pt x="6955215" y="0"/>
                </a:lnTo>
                <a:lnTo>
                  <a:pt x="7190577" y="0"/>
                </a:lnTo>
                <a:lnTo>
                  <a:pt x="7293073" y="0"/>
                </a:lnTo>
                <a:lnTo>
                  <a:pt x="7472269" y="0"/>
                </a:lnTo>
                <a:lnTo>
                  <a:pt x="7576051" y="0"/>
                </a:lnTo>
                <a:lnTo>
                  <a:pt x="7590877" y="0"/>
                </a:lnTo>
                <a:lnTo>
                  <a:pt x="8162243" y="0"/>
                </a:lnTo>
                <a:cubicBezTo>
                  <a:pt x="11364644" y="0"/>
                  <a:pt x="11364644" y="0"/>
                  <a:pt x="11364644" y="0"/>
                </a:cubicBezTo>
                <a:cubicBezTo>
                  <a:pt x="11364644" y="660827"/>
                  <a:pt x="11364644" y="660827"/>
                  <a:pt x="11364644" y="660827"/>
                </a:cubicBezTo>
                <a:cubicBezTo>
                  <a:pt x="11694936" y="991240"/>
                  <a:pt x="11694936" y="991240"/>
                  <a:pt x="11694936" y="991240"/>
                </a:cubicBezTo>
                <a:cubicBezTo>
                  <a:pt x="11732934" y="1014632"/>
                  <a:pt x="11744626" y="1055569"/>
                  <a:pt x="11735857" y="1093581"/>
                </a:cubicBezTo>
                <a:cubicBezTo>
                  <a:pt x="11735857" y="1096505"/>
                  <a:pt x="11735857" y="1096505"/>
                  <a:pt x="11735857" y="1096505"/>
                </a:cubicBezTo>
                <a:cubicBezTo>
                  <a:pt x="11724166" y="1131593"/>
                  <a:pt x="11694936" y="1160833"/>
                  <a:pt x="11648169" y="1160833"/>
                </a:cubicBezTo>
                <a:cubicBezTo>
                  <a:pt x="10171719" y="1160833"/>
                  <a:pt x="8972103" y="1160833"/>
                  <a:pt x="7997415" y="1160833"/>
                </a:cubicBezTo>
                <a:lnTo>
                  <a:pt x="7874402" y="1160833"/>
                </a:lnTo>
                <a:lnTo>
                  <a:pt x="7095781" y="1160833"/>
                </a:lnTo>
                <a:lnTo>
                  <a:pt x="6488308" y="1160833"/>
                </a:lnTo>
                <a:lnTo>
                  <a:pt x="6332564" y="1160833"/>
                </a:lnTo>
                <a:cubicBezTo>
                  <a:pt x="6099946" y="1160833"/>
                  <a:pt x="5888475" y="1160833"/>
                  <a:pt x="5696229" y="1160833"/>
                </a:cubicBezTo>
                <a:lnTo>
                  <a:pt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3"/>
                  <a:pt x="4433172" y="1160833"/>
                </a:cubicBezTo>
                <a:lnTo>
                  <a:pt x="4223648" y="1160833"/>
                </a:lnTo>
                <a:lnTo>
                  <a:pt x="4189019" y="1160833"/>
                </a:lnTo>
                <a:cubicBezTo>
                  <a:pt x="3773767" y="1160833"/>
                  <a:pt x="3773767" y="1160833"/>
                  <a:pt x="3773767" y="1160833"/>
                </a:cubicBezTo>
                <a:lnTo>
                  <a:pt x="3322013" y="1160833"/>
                </a:lnTo>
                <a:cubicBezTo>
                  <a:pt x="0" y="1160833"/>
                  <a:pt x="0" y="1160833"/>
                  <a:pt x="0" y="116083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0890814" y="356730"/>
            <a:ext cx="944456" cy="736851"/>
          </a:xfrm>
          <a:custGeom>
            <a:avLst/>
            <a:gdLst/>
            <a:ahLst/>
            <a:cxnLst/>
            <a:rect l="l" t="t" r="r" b="b"/>
            <a:pathLst>
              <a:path w="323" h="252" extrusionOk="0">
                <a:moveTo>
                  <a:pt x="18" y="69"/>
                </a:moveTo>
                <a:cubicBezTo>
                  <a:pt x="29" y="75"/>
                  <a:pt x="29" y="75"/>
                  <a:pt x="29" y="75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88" y="225"/>
                  <a:pt x="292" y="239"/>
                  <a:pt x="289" y="252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321" y="135"/>
                  <a:pt x="321" y="135"/>
                  <a:pt x="321" y="135"/>
                </a:cubicBezTo>
                <a:cubicBezTo>
                  <a:pt x="322" y="131"/>
                  <a:pt x="322" y="126"/>
                  <a:pt x="322" y="122"/>
                </a:cubicBezTo>
                <a:cubicBezTo>
                  <a:pt x="323" y="103"/>
                  <a:pt x="313" y="85"/>
                  <a:pt x="296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18" y="6"/>
                  <a:pt x="7" y="22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47"/>
                  <a:pt x="5" y="61"/>
                  <a:pt x="18" y="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902510" y="0"/>
            <a:ext cx="1289490" cy="456146"/>
          </a:xfrm>
          <a:custGeom>
            <a:avLst/>
            <a:gdLst/>
            <a:ahLst/>
            <a:cxnLst/>
            <a:rect l="l" t="t" r="r" b="b"/>
            <a:pathLst>
              <a:path w="441" h="156" extrusionOk="0">
                <a:moveTo>
                  <a:pt x="0" y="156"/>
                </a:moveTo>
                <a:cubicBezTo>
                  <a:pt x="3" y="144"/>
                  <a:pt x="14" y="133"/>
                  <a:pt x="29" y="133"/>
                </a:cubicBezTo>
                <a:cubicBezTo>
                  <a:pt x="441" y="133"/>
                  <a:pt x="441" y="133"/>
                  <a:pt x="441" y="133"/>
                </a:cubicBezTo>
                <a:cubicBezTo>
                  <a:pt x="441" y="0"/>
                  <a:pt x="441" y="0"/>
                  <a:pt x="44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8" y="0"/>
                  <a:pt x="37" y="16"/>
                  <a:pt x="31" y="39"/>
                </a:cubicBezTo>
                <a:cubicBezTo>
                  <a:pt x="6" y="133"/>
                  <a:pt x="6" y="133"/>
                  <a:pt x="6" y="133"/>
                </a:cubicBezTo>
                <a:lnTo>
                  <a:pt x="0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1311872" y="771939"/>
            <a:ext cx="432754" cy="388894"/>
          </a:xfrm>
          <a:custGeom>
            <a:avLst/>
            <a:gdLst/>
            <a:ahLst/>
            <a:cxnLst/>
            <a:rect l="l" t="t" r="r" b="b"/>
            <a:pathLst>
              <a:path w="148" h="133" extrusionOk="0">
                <a:moveTo>
                  <a:pt x="0" y="0"/>
                </a:moveTo>
                <a:cubicBezTo>
                  <a:pt x="0" y="133"/>
                  <a:pt x="0" y="133"/>
                  <a:pt x="0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31" y="133"/>
                  <a:pt x="141" y="123"/>
                  <a:pt x="145" y="111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8" y="97"/>
                  <a:pt x="144" y="83"/>
                  <a:pt x="131" y="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534085" y="771939"/>
            <a:ext cx="1210541" cy="321641"/>
          </a:xfrm>
          <a:custGeom>
            <a:avLst/>
            <a:gdLst/>
            <a:ahLst/>
            <a:cxnLst/>
            <a:rect l="l" t="t" r="r" b="b"/>
            <a:pathLst>
              <a:path w="414" h="110" extrusionOk="0">
                <a:moveTo>
                  <a:pt x="0" y="0"/>
                </a:moveTo>
                <a:cubicBezTo>
                  <a:pt x="411" y="110"/>
                  <a:pt x="411" y="110"/>
                  <a:pt x="411" y="110"/>
                </a:cubicBezTo>
                <a:cubicBezTo>
                  <a:pt x="414" y="97"/>
                  <a:pt x="410" y="83"/>
                  <a:pt x="397" y="75"/>
                </a:cubicBezTo>
                <a:cubicBezTo>
                  <a:pt x="266" y="0"/>
                  <a:pt x="266" y="0"/>
                  <a:pt x="26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899586" y="388894"/>
            <a:ext cx="932760" cy="318717"/>
          </a:xfrm>
          <a:custGeom>
            <a:avLst/>
            <a:gdLst/>
            <a:ahLst/>
            <a:cxnLst/>
            <a:rect l="l" t="t" r="r" b="b"/>
            <a:pathLst>
              <a:path w="319" h="109" extrusionOk="0">
                <a:moveTo>
                  <a:pt x="0" y="24"/>
                </a:moveTo>
                <a:cubicBezTo>
                  <a:pt x="319" y="109"/>
                  <a:pt x="319" y="109"/>
                  <a:pt x="319" y="109"/>
                </a:cubicBezTo>
                <a:cubicBezTo>
                  <a:pt x="319" y="91"/>
                  <a:pt x="309" y="74"/>
                  <a:pt x="293" y="64"/>
                </a:cubicBezTo>
                <a:cubicBezTo>
                  <a:pt x="182" y="0"/>
                  <a:pt x="182" y="0"/>
                  <a:pt x="18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4" y="11"/>
                  <a:pt x="1" y="23"/>
                </a:cubicBezTo>
                <a:lnTo>
                  <a:pt x="0" y="24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025" y="6390050"/>
            <a:ext cx="3202993" cy="3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74;p5">
            <a:extLst>
              <a:ext uri="{FF2B5EF4-FFF2-40B4-BE49-F238E27FC236}">
                <a16:creationId xmlns:a16="http://schemas.microsoft.com/office/drawing/2014/main" id="{1E181274-1913-4965-BB73-2F788D3327C5}"/>
              </a:ext>
            </a:extLst>
          </p:cNvPr>
          <p:cNvSpPr txBox="1">
            <a:spLocks/>
          </p:cNvSpPr>
          <p:nvPr userDrawn="1"/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tabLst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/>
              <a:t>Be Diligent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42">
          <p15:clr>
            <a:srgbClr val="F26B43"/>
          </p15:clr>
        </p15:guide>
        <p15:guide id="2" pos="4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transaction" TargetMode="External"/><Relationship Id="rId2" Type="http://schemas.openxmlformats.org/officeDocument/2006/relationships/hyperlink" Target="https://en.wikipedia.org/wiki/Datab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tudytonight.com/mongodb/what-is-nosql" TargetMode="External"/><Relationship Id="rId4" Type="http://schemas.openxmlformats.org/officeDocument/2006/relationships/hyperlink" Target="https://en.wikipedia.org/wiki/ACI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2019 Fall SIT32006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Web Service Planning &amp; Practicum</a:t>
            </a:r>
            <a:endParaRPr sz="4000" b="1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2900" dirty="0"/>
              <a:t>06. Lecture09</a:t>
            </a:r>
            <a:endParaRPr sz="2900" dirty="0"/>
          </a:p>
          <a:p>
            <a:pPr marL="0" marR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2900" dirty="0"/>
              <a:t>Changbeom Choi</a:t>
            </a:r>
            <a:endParaRPr sz="2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8A72-A340-470F-A798-ADF17FC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Modeling in MongoDB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77C30-DF8D-434A-9BC9-DB96B924B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Any document within the same collection is not mandatory to have same set of fields or structure</a:t>
            </a:r>
          </a:p>
          <a:p>
            <a:pPr lvl="1"/>
            <a:r>
              <a:rPr lang="en-US" altLang="ko-KR" dirty="0"/>
              <a:t>(Recommendation) Documents in a collection of MongoDB will always share the same data structure for best performance, not mandatory</a:t>
            </a:r>
          </a:p>
          <a:p>
            <a:endParaRPr lang="en-US" altLang="ko-KR" dirty="0"/>
          </a:p>
          <a:p>
            <a:r>
              <a:rPr lang="en-US" altLang="ko-KR" dirty="0"/>
              <a:t>Data Modeling to enhance performance</a:t>
            </a:r>
          </a:p>
          <a:p>
            <a:pPr lvl="1"/>
            <a:r>
              <a:rPr lang="en-US" altLang="ko-KR" dirty="0"/>
              <a:t>Reference Documents</a:t>
            </a:r>
          </a:p>
          <a:p>
            <a:pPr lvl="1"/>
            <a:r>
              <a:rPr lang="en-US" altLang="ko-KR" dirty="0"/>
              <a:t>Embedded Documents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C4DAD-5D88-40EB-BADA-316735428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6BDB8-3E2C-47A9-A6EE-279A6F3775C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6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C6F0-67D7-485B-B2B2-18B72976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Referenced Documents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E3D936-C2E7-49BE-A3B1-AD4C43F949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81E4A-E5CC-4C22-87BA-FA483409CE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CCB64E-D7AC-4F54-8F48-348194274BD9}"/>
              </a:ext>
            </a:extLst>
          </p:cNvPr>
          <p:cNvSpPr/>
          <p:nvPr/>
        </p:nvSpPr>
        <p:spPr>
          <a:xfrm>
            <a:off x="785566" y="1354049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title: "Java in action",</a:t>
            </a:r>
          </a:p>
          <a:p>
            <a:r>
              <a:rPr lang="en-US" altLang="ko-KR" dirty="0"/>
              <a:t>  author: "author1",</a:t>
            </a:r>
          </a:p>
          <a:p>
            <a:r>
              <a:rPr lang="en-US" altLang="ko-KR" dirty="0"/>
              <a:t>  language: "English",</a:t>
            </a:r>
          </a:p>
          <a:p>
            <a:r>
              <a:rPr lang="en-US" altLang="ko-KR" dirty="0"/>
              <a:t>  publisher: {</a:t>
            </a:r>
          </a:p>
          <a:p>
            <a:r>
              <a:rPr lang="en-US" altLang="ko-KR" dirty="0"/>
              <a:t>             name: "My publications",</a:t>
            </a:r>
          </a:p>
          <a:p>
            <a:r>
              <a:rPr lang="en-US" altLang="ko-KR" dirty="0"/>
              <a:t>             founded:1990,</a:t>
            </a:r>
          </a:p>
          <a:p>
            <a:r>
              <a:rPr lang="en-US" altLang="ko-KR" dirty="0"/>
              <a:t>             location: "SF"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title: "Hibernate in action",</a:t>
            </a:r>
          </a:p>
          <a:p>
            <a:r>
              <a:rPr lang="en-US" altLang="ko-KR" dirty="0"/>
              <a:t>  author: "author2",</a:t>
            </a:r>
          </a:p>
          <a:p>
            <a:r>
              <a:rPr lang="en-US" altLang="ko-KR" dirty="0"/>
              <a:t>  language: "English",</a:t>
            </a:r>
          </a:p>
          <a:p>
            <a:r>
              <a:rPr lang="en-US" altLang="ko-KR" dirty="0"/>
              <a:t>  publisher: {</a:t>
            </a:r>
          </a:p>
          <a:p>
            <a:r>
              <a:rPr lang="en-US" altLang="ko-KR" dirty="0"/>
              <a:t>             name: "My publications",</a:t>
            </a:r>
          </a:p>
          <a:p>
            <a:r>
              <a:rPr lang="en-US" altLang="ko-KR" dirty="0"/>
              <a:t>             founded:1990,</a:t>
            </a:r>
          </a:p>
          <a:p>
            <a:r>
              <a:rPr lang="en-US" altLang="ko-KR" dirty="0"/>
              <a:t>             location: "SF"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20BEA-CFB2-4099-9180-C1BC68ACA1D4}"/>
              </a:ext>
            </a:extLst>
          </p:cNvPr>
          <p:cNvSpPr/>
          <p:nvPr/>
        </p:nvSpPr>
        <p:spPr>
          <a:xfrm>
            <a:off x="6956981" y="1636914"/>
            <a:ext cx="3816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name: "My </a:t>
            </a:r>
            <a:r>
              <a:rPr lang="en-US" altLang="ko-KR" dirty="0" err="1"/>
              <a:t>Publciations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founded:1980,</a:t>
            </a:r>
          </a:p>
          <a:p>
            <a:r>
              <a:rPr lang="en-US" altLang="ko-KR" dirty="0"/>
              <a:t>  location: "CA",</a:t>
            </a:r>
          </a:p>
          <a:p>
            <a:r>
              <a:rPr lang="en-US" altLang="ko-KR" dirty="0"/>
              <a:t>  books: [111222333,444555666, ..]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_id:111222333,</a:t>
            </a:r>
          </a:p>
          <a:p>
            <a:r>
              <a:rPr lang="en-US" altLang="ko-KR" dirty="0"/>
              <a:t>   title: "Java in action",</a:t>
            </a:r>
          </a:p>
          <a:p>
            <a:r>
              <a:rPr lang="en-US" altLang="ko-KR" dirty="0"/>
              <a:t>   author: "author1",</a:t>
            </a:r>
          </a:p>
          <a:p>
            <a:r>
              <a:rPr lang="en-US" altLang="ko-KR" dirty="0"/>
              <a:t>   language: "English"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_id:444555666,</a:t>
            </a:r>
          </a:p>
          <a:p>
            <a:r>
              <a:rPr lang="en-US" altLang="ko-KR" dirty="0"/>
              <a:t>  title: "Hibernate in action",</a:t>
            </a:r>
          </a:p>
          <a:p>
            <a:r>
              <a:rPr lang="en-US" altLang="ko-KR" dirty="0"/>
              <a:t>  author: "author2",</a:t>
            </a:r>
          </a:p>
          <a:p>
            <a:r>
              <a:rPr lang="en-US" altLang="ko-KR" dirty="0"/>
              <a:t>  language: "English"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2F9518-AFB5-4DB8-A08F-C2CECB7AC3B0}"/>
              </a:ext>
            </a:extLst>
          </p:cNvPr>
          <p:cNvSpPr/>
          <p:nvPr/>
        </p:nvSpPr>
        <p:spPr>
          <a:xfrm>
            <a:off x="5225593" y="3497344"/>
            <a:ext cx="5624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6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C1B4B-A09F-40E3-B689-7A68E4FB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Embedded Documents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1A409-664C-4BCC-AA51-17295D229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C7F4B3-1C66-4C86-9508-B639A6692B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E0BC4A-AA94-4F42-B5AB-BA947BB4BEA5}"/>
              </a:ext>
            </a:extLst>
          </p:cNvPr>
          <p:cNvSpPr/>
          <p:nvPr/>
        </p:nvSpPr>
        <p:spPr>
          <a:xfrm>
            <a:off x="744750" y="1698365"/>
            <a:ext cx="20927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_id:123,</a:t>
            </a:r>
          </a:p>
          <a:p>
            <a:r>
              <a:rPr lang="en-US" altLang="ko-KR" dirty="0"/>
              <a:t>  name: "Student1"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_studentId:123,</a:t>
            </a:r>
          </a:p>
          <a:p>
            <a:r>
              <a:rPr lang="en-US" altLang="ko-KR" dirty="0"/>
              <a:t>  street: "123 Street",</a:t>
            </a:r>
          </a:p>
          <a:p>
            <a:r>
              <a:rPr lang="en-US" altLang="ko-KR" dirty="0"/>
              <a:t>  city: "Bangalore",</a:t>
            </a:r>
          </a:p>
          <a:p>
            <a:r>
              <a:rPr lang="en-US" altLang="ko-KR" dirty="0"/>
              <a:t>  state: "KA"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_studentId:123,</a:t>
            </a:r>
          </a:p>
          <a:p>
            <a:r>
              <a:rPr lang="en-US" altLang="ko-KR" dirty="0"/>
              <a:t>  street: "456 Street",</a:t>
            </a:r>
          </a:p>
          <a:p>
            <a:r>
              <a:rPr lang="en-US" altLang="ko-KR" dirty="0"/>
              <a:t>  city: "Punjab",</a:t>
            </a:r>
          </a:p>
          <a:p>
            <a:r>
              <a:rPr lang="en-US" altLang="ko-KR" dirty="0"/>
              <a:t>  state: "HR"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DCC33A-8BF1-43C4-9766-E34D598A670D}"/>
              </a:ext>
            </a:extLst>
          </p:cNvPr>
          <p:cNvSpPr/>
          <p:nvPr/>
        </p:nvSpPr>
        <p:spPr>
          <a:xfrm>
            <a:off x="4989922" y="199786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_id:123,</a:t>
            </a:r>
          </a:p>
          <a:p>
            <a:r>
              <a:rPr lang="en-US" altLang="ko-KR" dirty="0"/>
              <a:t>  name: "Student1"</a:t>
            </a:r>
          </a:p>
          <a:p>
            <a:r>
              <a:rPr lang="en-US" altLang="ko-KR" dirty="0"/>
              <a:t>  addresses: [</a:t>
            </a:r>
          </a:p>
          <a:p>
            <a:r>
              <a:rPr lang="en-US" altLang="ko-KR" dirty="0"/>
              <a:t>      	{</a:t>
            </a:r>
          </a:p>
          <a:p>
            <a:r>
              <a:rPr lang="en-US" altLang="ko-KR" dirty="0"/>
              <a:t>             	street: "123 Street",</a:t>
            </a:r>
          </a:p>
          <a:p>
            <a:r>
              <a:rPr lang="en-US" altLang="ko-KR" dirty="0"/>
              <a:t>   		city: "Bangalore",</a:t>
            </a:r>
          </a:p>
          <a:p>
            <a:r>
              <a:rPr lang="en-US" altLang="ko-KR" dirty="0"/>
              <a:t>   		state: "KA"</a:t>
            </a:r>
          </a:p>
          <a:p>
            <a:r>
              <a:rPr lang="en-US" altLang="ko-KR" dirty="0"/>
              <a:t>        },</a:t>
            </a:r>
          </a:p>
          <a:p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		street: "456 Street",</a:t>
            </a:r>
          </a:p>
          <a:p>
            <a:r>
              <a:rPr lang="en-US" altLang="ko-KR" dirty="0"/>
              <a:t>   		city: "Punjab",</a:t>
            </a:r>
          </a:p>
          <a:p>
            <a:r>
              <a:rPr lang="en-US" altLang="ko-KR" dirty="0"/>
              <a:t>   		state: "HR"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]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7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7EF4-AD94-49CD-BCBA-385021E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Installing MongoDB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15420-A893-4F21-AFAB-F0F33FB26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Configure Repository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/</a:t>
            </a:r>
            <a:r>
              <a:rPr lang="en-US" altLang="ko-KR" dirty="0" err="1"/>
              <a:t>mongodb.repo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Add following contents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Install MongoDB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dnf</a:t>
            </a:r>
            <a:r>
              <a:rPr lang="en-US" altLang="ko-KR" dirty="0"/>
              <a:t> install </a:t>
            </a:r>
            <a:r>
              <a:rPr lang="en-US" altLang="ko-KR" dirty="0" err="1"/>
              <a:t>mongodb</a:t>
            </a:r>
            <a:r>
              <a:rPr lang="en-US" altLang="ko-KR" dirty="0"/>
              <a:t>-org </a:t>
            </a:r>
            <a:r>
              <a:rPr lang="en-US" altLang="ko-KR" dirty="0" err="1"/>
              <a:t>mongodb</a:t>
            </a:r>
            <a:r>
              <a:rPr lang="en-US" altLang="ko-KR" dirty="0"/>
              <a:t>-org-server </a:t>
            </a:r>
          </a:p>
          <a:p>
            <a:r>
              <a:rPr lang="en-US" altLang="ko-KR" dirty="0"/>
              <a:t>Start MongoDB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mongod.service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mongod.service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A8DA4-35EE-4024-B294-598816F4D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34C10A-B6AC-4CAB-B2E0-112B1AF79B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4C82B-CF1D-CB7B-8EC1-A28EBACF8E7D}"/>
              </a:ext>
            </a:extLst>
          </p:cNvPr>
          <p:cNvSpPr txBox="1"/>
          <p:nvPr/>
        </p:nvSpPr>
        <p:spPr>
          <a:xfrm>
            <a:off x="1523048" y="2650778"/>
            <a:ext cx="61093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Mongodb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name=MongoDB Repository</a:t>
            </a:r>
          </a:p>
          <a:p>
            <a:r>
              <a:rPr lang="en-US" altLang="ko-KR" dirty="0" err="1"/>
              <a:t>baseurl</a:t>
            </a:r>
            <a:r>
              <a:rPr lang="en-US" altLang="ko-KR" dirty="0"/>
              <a:t>=https://repo.mongodb.org/yum/redhat/8/mongodb-org/4.4/x86_64/</a:t>
            </a:r>
          </a:p>
          <a:p>
            <a:r>
              <a:rPr lang="en-US" altLang="ko-KR" dirty="0" err="1"/>
              <a:t>gpgcheck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enabled=1</a:t>
            </a:r>
          </a:p>
          <a:p>
            <a:r>
              <a:rPr lang="en-US" altLang="ko-KR" dirty="0" err="1"/>
              <a:t>gpgkey</a:t>
            </a:r>
            <a:r>
              <a:rPr lang="en-US" altLang="ko-KR" dirty="0"/>
              <a:t>=https://www.mongodb.org/static/pgp/server-4.4.asc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1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E537B-3B76-AF84-2398-469BF32E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E2BD1-F859-5E56-789E-4B2F18DFF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</a:p>
          <a:p>
            <a:pPr lvl="1"/>
            <a:r>
              <a:rPr lang="en-US" altLang="ko-KR" dirty="0"/>
              <a:t>$ mongo</a:t>
            </a:r>
          </a:p>
          <a:p>
            <a:r>
              <a:rPr lang="en-US" altLang="ko-KR" dirty="0"/>
              <a:t>(Optional) Add admin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(Optional) Modify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mongod.conf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BE95A-4EFA-5C07-7968-C932E0D6B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CDD6F-F059-3069-F261-14606E246E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4484D-2D08-4700-F47A-251ECCA13B32}"/>
              </a:ext>
            </a:extLst>
          </p:cNvPr>
          <p:cNvSpPr txBox="1"/>
          <p:nvPr/>
        </p:nvSpPr>
        <p:spPr>
          <a:xfrm>
            <a:off x="1115802" y="2906924"/>
            <a:ext cx="61093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&gt; </a:t>
            </a:r>
            <a:r>
              <a:rPr lang="en-US" altLang="ko-KR" b="0" i="0" dirty="0">
                <a:solidFill>
                  <a:srgbClr val="B48EAD"/>
                </a:solidFill>
                <a:effectLst/>
                <a:latin typeface="Menlo"/>
              </a:rPr>
              <a:t>use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B48EAD"/>
                </a:solidFill>
                <a:effectLst/>
                <a:latin typeface="Menlo"/>
              </a:rPr>
              <a:t>admin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 </a:t>
            </a:r>
          </a:p>
          <a:p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&gt; </a:t>
            </a:r>
            <a:r>
              <a:rPr lang="en-US" altLang="ko-KR" b="0" i="0" dirty="0" err="1">
                <a:solidFill>
                  <a:srgbClr val="B48EAD"/>
                </a:solidFill>
                <a:effectLst/>
                <a:latin typeface="Menlo"/>
              </a:rPr>
              <a:t>db</a:t>
            </a:r>
            <a:r>
              <a:rPr lang="en-US" altLang="ko-KR" b="0" i="0" dirty="0" err="1">
                <a:solidFill>
                  <a:srgbClr val="BF616A"/>
                </a:solidFill>
                <a:effectLst/>
                <a:latin typeface="Menlo"/>
              </a:rPr>
              <a:t>.createUser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( </a:t>
            </a:r>
          </a:p>
          <a:p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    { </a:t>
            </a:r>
          </a:p>
          <a:p>
            <a:r>
              <a:rPr lang="en-US" altLang="ko-KR" dirty="0">
                <a:solidFill>
                  <a:srgbClr val="C0C5CE"/>
                </a:solidFill>
                <a:latin typeface="Menlo"/>
              </a:rPr>
              <a:t>      </a:t>
            </a:r>
            <a:r>
              <a:rPr lang="en-US" altLang="ko-KR" b="0" i="0" dirty="0">
                <a:solidFill>
                  <a:srgbClr val="EBCB8B"/>
                </a:solidFill>
                <a:effectLst/>
                <a:latin typeface="Menlo"/>
              </a:rPr>
              <a:t>user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: </a:t>
            </a:r>
            <a:r>
              <a:rPr lang="en-US" altLang="ko-KR" b="0" i="0" dirty="0">
                <a:solidFill>
                  <a:srgbClr val="A3BE8C"/>
                </a:solidFill>
                <a:effectLst/>
                <a:latin typeface="Menlo"/>
              </a:rPr>
              <a:t>"cbchoi"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, </a:t>
            </a:r>
          </a:p>
          <a:p>
            <a:r>
              <a:rPr lang="en-US" altLang="ko-KR" dirty="0">
                <a:solidFill>
                  <a:srgbClr val="C0C5CE"/>
                </a:solidFill>
                <a:latin typeface="Menlo"/>
              </a:rPr>
              <a:t>      </a:t>
            </a:r>
            <a:r>
              <a:rPr lang="en-US" altLang="ko-KR" b="0" i="0" dirty="0" err="1">
                <a:solidFill>
                  <a:srgbClr val="C0C5CE"/>
                </a:solidFill>
                <a:effectLst/>
                <a:latin typeface="Menlo"/>
              </a:rPr>
              <a:t>pwd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: </a:t>
            </a:r>
            <a:r>
              <a:rPr lang="en-US" altLang="ko-KR" b="0" i="0" dirty="0" err="1">
                <a:solidFill>
                  <a:srgbClr val="A3BE8C"/>
                </a:solidFill>
                <a:effectLst/>
                <a:latin typeface="Menlo"/>
              </a:rPr>
              <a:t>passwordPrompt</a:t>
            </a:r>
            <a:r>
              <a:rPr lang="en-US" altLang="ko-KR" b="0" i="0" dirty="0">
                <a:solidFill>
                  <a:srgbClr val="A3BE8C"/>
                </a:solidFill>
                <a:effectLst/>
                <a:latin typeface="Menlo"/>
              </a:rPr>
              <a:t>()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, </a:t>
            </a:r>
          </a:p>
          <a:p>
            <a:r>
              <a:rPr lang="en-US" altLang="ko-KR" dirty="0">
                <a:solidFill>
                  <a:srgbClr val="C0C5CE"/>
                </a:solidFill>
                <a:latin typeface="Menlo"/>
              </a:rPr>
              <a:t>      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roles: [ { role: </a:t>
            </a:r>
            <a:r>
              <a:rPr lang="en-US" altLang="ko-KR" b="0" i="0" dirty="0">
                <a:solidFill>
                  <a:srgbClr val="A3BE8C"/>
                </a:solidFill>
                <a:effectLst/>
                <a:latin typeface="Menlo"/>
              </a:rPr>
              <a:t>"</a:t>
            </a:r>
            <a:r>
              <a:rPr lang="en-US" altLang="ko-KR" b="0" i="0" dirty="0" err="1">
                <a:solidFill>
                  <a:srgbClr val="A3BE8C"/>
                </a:solidFill>
                <a:effectLst/>
                <a:latin typeface="Menlo"/>
              </a:rPr>
              <a:t>userAdminAnyDatabase</a:t>
            </a:r>
            <a:r>
              <a:rPr lang="en-US" altLang="ko-KR" b="0" i="0" dirty="0">
                <a:solidFill>
                  <a:srgbClr val="A3BE8C"/>
                </a:solidFill>
                <a:effectLst/>
                <a:latin typeface="Menlo"/>
              </a:rPr>
              <a:t>"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, </a:t>
            </a:r>
            <a:r>
              <a:rPr lang="en-US" altLang="ko-KR" b="0" i="0" dirty="0" err="1">
                <a:solidFill>
                  <a:srgbClr val="C0C5CE"/>
                </a:solidFill>
                <a:effectLst/>
                <a:latin typeface="Menlo"/>
              </a:rPr>
              <a:t>db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: </a:t>
            </a:r>
            <a:r>
              <a:rPr lang="en-US" altLang="ko-KR" b="0" i="0" dirty="0">
                <a:solidFill>
                  <a:srgbClr val="A3BE8C"/>
                </a:solidFill>
                <a:effectLst/>
                <a:latin typeface="Menlo"/>
              </a:rPr>
              <a:t>"admin"</a:t>
            </a:r>
            <a:r>
              <a:rPr lang="en-US" altLang="ko-KR" b="0" i="0" dirty="0">
                <a:solidFill>
                  <a:srgbClr val="C0C5CE"/>
                </a:solidFill>
                <a:effectLst/>
                <a:latin typeface="Menlo"/>
              </a:rPr>
              <a:t> } ] } 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9A0698-9D63-EA72-4BEA-7C49F2D5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1507"/>
            <a:ext cx="5213618" cy="15558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88ADD8-5419-0FBB-3E32-45D3F103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94" y="5225664"/>
            <a:ext cx="3589838" cy="7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0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2FEFA-3339-4906-B70B-C7556D7F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MongoDB: Insertion &amp; Find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5FA864-6D81-461A-983E-9091E5954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&gt; use </a:t>
            </a:r>
            <a:r>
              <a:rPr lang="en-US" altLang="ko-KR" dirty="0" err="1"/>
              <a:t>simulverse</a:t>
            </a:r>
            <a:endParaRPr lang="en-US" altLang="ko-KR" dirty="0"/>
          </a:p>
          <a:p>
            <a:r>
              <a:rPr lang="en-US" altLang="ko-KR" dirty="0"/>
              <a:t>&gt; data = {</a:t>
            </a:r>
            <a:r>
              <a:rPr lang="en-US" altLang="ko-KR" dirty="0" err="1"/>
              <a:t>name:'cbchoi</a:t>
            </a:r>
            <a:r>
              <a:rPr lang="en-US" altLang="ko-KR" dirty="0"/>
              <a:t>', id:2190000}</a:t>
            </a:r>
          </a:p>
          <a:p>
            <a:r>
              <a:rPr lang="en-US" altLang="ko-KR" dirty="0"/>
              <a:t>&gt; </a:t>
            </a:r>
            <a:r>
              <a:rPr lang="en-US" altLang="ko-KR" dirty="0" err="1"/>
              <a:t>db.example.insert</a:t>
            </a:r>
            <a:r>
              <a:rPr lang="en-US" altLang="ko-KR" dirty="0"/>
              <a:t>(data)</a:t>
            </a:r>
          </a:p>
          <a:p>
            <a:r>
              <a:rPr lang="en-US" altLang="ko-KR" dirty="0"/>
              <a:t>&gt; shows </a:t>
            </a:r>
            <a:r>
              <a:rPr lang="en-US" altLang="ko-KR" dirty="0" err="1"/>
              <a:t>dbs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db.example.find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&gt; </a:t>
            </a:r>
            <a:r>
              <a:rPr lang="en-US" altLang="ko-KR" dirty="0" err="1"/>
              <a:t>db.example.insert</a:t>
            </a:r>
            <a:r>
              <a:rPr lang="en-US" altLang="ko-KR" dirty="0"/>
              <a:t>({name:’</a:t>
            </a:r>
            <a:r>
              <a:rPr lang="en-US" altLang="ko-KR" dirty="0" err="1"/>
              <a:t>abcd</a:t>
            </a:r>
            <a:r>
              <a:rPr lang="en-US" altLang="ko-KR" dirty="0"/>
              <a:t>’, id:2190001})</a:t>
            </a:r>
          </a:p>
          <a:p>
            <a:r>
              <a:rPr lang="en-US" altLang="ko-KR" dirty="0"/>
              <a:t>&gt; </a:t>
            </a:r>
            <a:r>
              <a:rPr lang="en-US" altLang="ko-KR" dirty="0" err="1"/>
              <a:t>db.example.find</a:t>
            </a:r>
            <a:r>
              <a:rPr lang="en-US" altLang="ko-KR" dirty="0"/>
              <a:t>({</a:t>
            </a:r>
            <a:r>
              <a:rPr lang="en-US" altLang="ko-KR" dirty="0" err="1"/>
              <a:t>name:’cbchoi</a:t>
            </a:r>
            <a:r>
              <a:rPr lang="en-US" altLang="ko-KR" dirty="0"/>
              <a:t>’})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4728B-0F96-4BEE-AE4F-50634079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0D726-BD75-4C9A-B425-C751A0CECC9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EEBA-04EF-47B8-8F99-7C4D47C5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6B1A3-D66E-4DFA-A4D4-73D17A266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Database, </a:t>
            </a:r>
            <a:r>
              <a:rPr lang="en-US" altLang="ko-KR" dirty="0">
                <a:hlinkClick r:id="rId2"/>
              </a:rPr>
              <a:t>https://en.wikipedia.org/wiki/Database</a:t>
            </a:r>
            <a:endParaRPr lang="en-US" altLang="ko-KR" dirty="0"/>
          </a:p>
          <a:p>
            <a:r>
              <a:rPr lang="en-US" altLang="ko-KR" dirty="0"/>
              <a:t>Database transaction, </a:t>
            </a:r>
            <a:r>
              <a:rPr lang="en-US" altLang="ko-KR" dirty="0">
                <a:hlinkClick r:id="rId3"/>
              </a:rPr>
              <a:t>https://en.wikipedia.org/wiki/Database_transaction</a:t>
            </a:r>
            <a:endParaRPr lang="en-US" altLang="ko-KR" dirty="0"/>
          </a:p>
          <a:p>
            <a:r>
              <a:rPr lang="en-US" altLang="ko-KR" dirty="0"/>
              <a:t>ACID, </a:t>
            </a:r>
            <a:r>
              <a:rPr lang="en-US" altLang="ko-KR" dirty="0">
                <a:hlinkClick r:id="rId4"/>
              </a:rPr>
              <a:t>https://en.wikipedia.org/wiki/ACID</a:t>
            </a:r>
            <a:endParaRPr lang="en-US" altLang="ko-KR" dirty="0"/>
          </a:p>
          <a:p>
            <a:r>
              <a:rPr lang="en-US" altLang="ko-KR" dirty="0"/>
              <a:t>Introduction to NoSQL, </a:t>
            </a:r>
            <a:r>
              <a:rPr lang="en-US" altLang="ko-KR" dirty="0">
                <a:hlinkClick r:id="rId5"/>
              </a:rPr>
              <a:t>https://www.studytonight.com/mongodb/what-is-nosql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567C4E-5A49-404F-A8BF-5D8A64980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B3111-16E9-45D9-8A63-9F4BCE1A9BD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lang="en-US" dirty="0"/>
              <a:t>Fundamentals of Database (1/2)</a:t>
            </a:r>
            <a:endParaRPr sz="37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6ED3FD5-876D-4B7D-942E-D3426870B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F852F757-5A20-46B3-947B-AA6130E25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1" y="1429125"/>
            <a:ext cx="10801500" cy="4749300"/>
          </a:xfrm>
        </p:spPr>
        <p:txBody>
          <a:bodyPr/>
          <a:lstStyle/>
          <a:p>
            <a:r>
              <a:rPr lang="en-US" altLang="ko-KR" dirty="0"/>
              <a:t>Definition of Database</a:t>
            </a:r>
          </a:p>
          <a:p>
            <a:pPr lvl="1"/>
            <a:r>
              <a:rPr lang="en-US" altLang="ko-KR" b="1" dirty="0"/>
              <a:t>Database</a:t>
            </a:r>
            <a:r>
              <a:rPr lang="en-US" altLang="ko-KR" dirty="0"/>
              <a:t> is an organized collection of data, stored and accessed from a computer system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Database Management System (DBMS)</a:t>
            </a:r>
          </a:p>
          <a:p>
            <a:pPr lvl="1"/>
            <a:r>
              <a:rPr lang="en-US" altLang="ko-KR" dirty="0"/>
              <a:t>Software that interacts with end users, applications, and the database itself to capture and analyze the data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Structured Query Language (SQL)</a:t>
            </a:r>
          </a:p>
          <a:p>
            <a:pPr lvl="1"/>
            <a:r>
              <a:rPr lang="en-US" altLang="ko-KR" dirty="0"/>
              <a:t>Data definition language</a:t>
            </a:r>
          </a:p>
          <a:p>
            <a:pPr lvl="1"/>
            <a:r>
              <a:rPr lang="en-US" altLang="ko-KR" dirty="0"/>
              <a:t>Data manipulation language </a:t>
            </a:r>
          </a:p>
          <a:p>
            <a:pPr lvl="1"/>
            <a:r>
              <a:rPr lang="en-US" altLang="ko-KR" dirty="0"/>
              <a:t>Data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1131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B1F0-93B0-419F-B600-76546C95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Fundamentals of Database 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31520-75DF-4574-B540-255D8CEFC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Transactions</a:t>
            </a:r>
          </a:p>
          <a:p>
            <a:pPr lvl="1"/>
            <a:r>
              <a:rPr lang="en-US" altLang="ko-KR" dirty="0"/>
              <a:t>Symbolizes a unit of work performed within a DBMS against a database</a:t>
            </a:r>
          </a:p>
          <a:p>
            <a:pPr lvl="1"/>
            <a:r>
              <a:rPr lang="en-US" altLang="ko-KR" dirty="0"/>
              <a:t>Treated in a coherent and reliable way independent of other transactions</a:t>
            </a:r>
          </a:p>
          <a:p>
            <a:pPr lvl="2"/>
            <a:r>
              <a:rPr lang="en-US" altLang="ko-KR" dirty="0"/>
              <a:t>To provide reliable units of work that allow correct recovery from failures and keep a database consistent even in cases of system failure, when execution stops and many operations upon a database remain uncompleted, with unclear status.</a:t>
            </a:r>
          </a:p>
          <a:p>
            <a:pPr lvl="2"/>
            <a:r>
              <a:rPr lang="en-US" altLang="ko-KR" dirty="0"/>
              <a:t>To provide isolation between programs accessing a database concurrently. If this isolation is not provided, the programs' outcomes are possibly erroneous.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ACID: Atomic, Consistent, Isolated, Durable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Indivisible and irreducible series of database operations such that either all occur, or nothing occurs.</a:t>
            </a:r>
          </a:p>
          <a:p>
            <a:pPr lvl="1"/>
            <a:r>
              <a:rPr lang="en-US" altLang="ko-KR" dirty="0"/>
              <a:t>Consistency</a:t>
            </a:r>
          </a:p>
          <a:p>
            <a:pPr lvl="2"/>
            <a:r>
              <a:rPr lang="en-US" altLang="ko-KR" dirty="0"/>
              <a:t>Any given database transaction must change affected data only in allowed ways</a:t>
            </a:r>
          </a:p>
          <a:p>
            <a:pPr lvl="2"/>
            <a:r>
              <a:rPr lang="en-US" altLang="ko-KR" dirty="0"/>
              <a:t>Any data written to the database must be valid according to all defined rules</a:t>
            </a:r>
          </a:p>
          <a:p>
            <a:pPr lvl="1"/>
            <a:r>
              <a:rPr lang="en-US" altLang="ko-KR" dirty="0"/>
              <a:t>Isolation</a:t>
            </a:r>
          </a:p>
          <a:p>
            <a:pPr lvl="2"/>
            <a:r>
              <a:rPr lang="en-US" altLang="ko-KR" dirty="0"/>
              <a:t>Defines how/when the changes made by one operation become visible to other</a:t>
            </a:r>
          </a:p>
          <a:p>
            <a:pPr lvl="1"/>
            <a:r>
              <a:rPr lang="en-US" altLang="ko-KR" dirty="0"/>
              <a:t>Durability</a:t>
            </a:r>
          </a:p>
          <a:p>
            <a:pPr lvl="2"/>
            <a:r>
              <a:rPr lang="en-US" altLang="ko-KR" dirty="0"/>
              <a:t> Guarantees that transactions that have committed will survive permanently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04045-5BA3-442B-A7A7-FD26BB5C5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98F123-756A-4747-9ADA-5D1615B1AA9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6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3C455-E4BF-44D1-BF6C-16AC7B4E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2C9D8-DF0F-435B-9E37-BE04124DC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Non-SQL</a:t>
            </a:r>
          </a:p>
          <a:p>
            <a:pPr lvl="1"/>
            <a:r>
              <a:rPr lang="en-US" altLang="ko-KR" dirty="0"/>
              <a:t>A database used to manage huge sets of unstructured data, where in the data is not stored in tabular relations like relational databases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Existing Relational Databases have failed in solving some of the complex modern problems</a:t>
            </a:r>
          </a:p>
          <a:p>
            <a:pPr lvl="2"/>
            <a:r>
              <a:rPr lang="en-US" altLang="ko-KR" dirty="0"/>
              <a:t>Continuously changing nature of data - structured, semi-structured, unstructured and polymorphic data</a:t>
            </a:r>
          </a:p>
          <a:p>
            <a:pPr lvl="2"/>
            <a:r>
              <a:rPr lang="en-US" altLang="ko-KR" dirty="0"/>
              <a:t>Applications now serve millions of users in different geo-locations, in different time zones and have to be up and running all the time, with data integrity maintained</a:t>
            </a:r>
          </a:p>
          <a:p>
            <a:pPr lvl="2"/>
            <a:r>
              <a:rPr lang="en-US" altLang="ko-KR" dirty="0"/>
              <a:t>Applications are becoming more distributed with many moving towards cloud computing</a:t>
            </a:r>
          </a:p>
          <a:p>
            <a:pPr lvl="1"/>
            <a:r>
              <a:rPr lang="en-US" altLang="ko-KR" dirty="0"/>
              <a:t>NoSQL database is designed to overcome the Performance, Scalability, Data Modelling and Distribution limitations that are seen in the Relational Databases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A9DC4-0C93-4226-913C-271B8EB20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C44106-97F2-4E93-B7FA-DC3C842726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5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7E3D-A7E6-4789-A622-3BCF6AA5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Structured Data vs Unstructured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977E4-3513-421A-B415-57557C66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1" y="1429125"/>
            <a:ext cx="10801500" cy="4749300"/>
          </a:xfrm>
        </p:spPr>
        <p:txBody>
          <a:bodyPr/>
          <a:lstStyle/>
          <a:p>
            <a:r>
              <a:rPr lang="en-US" altLang="ko-KR" dirty="0"/>
              <a:t>Structured Data</a:t>
            </a:r>
          </a:p>
          <a:p>
            <a:pPr lvl="1"/>
            <a:r>
              <a:rPr lang="en-US" altLang="ko-KR" dirty="0"/>
              <a:t>Text files, with defined column titles and data in rows</a:t>
            </a:r>
          </a:p>
          <a:p>
            <a:pPr lvl="1"/>
            <a:r>
              <a:rPr lang="en-US" altLang="ko-KR" dirty="0"/>
              <a:t>Visualized in form of chart</a:t>
            </a:r>
          </a:p>
          <a:p>
            <a:endParaRPr lang="en-US" altLang="ko-KR" dirty="0"/>
          </a:p>
          <a:p>
            <a:r>
              <a:rPr lang="en-US" altLang="ko-KR" dirty="0"/>
              <a:t>Unstructured Data</a:t>
            </a:r>
          </a:p>
          <a:p>
            <a:pPr lvl="1"/>
            <a:r>
              <a:rPr lang="fr-FR" altLang="ko-KR" dirty="0"/>
              <a:t>Video file, image file, PDF, Emails etc</a:t>
            </a:r>
          </a:p>
          <a:p>
            <a:pPr lvl="1"/>
            <a:r>
              <a:rPr lang="en-US" altLang="ko-KR" dirty="0"/>
              <a:t>Structured Information can be extracted from unstructured data, but the process is time consuming</a:t>
            </a:r>
          </a:p>
          <a:p>
            <a:pPr lvl="1"/>
            <a:r>
              <a:rPr lang="en-US" altLang="ko-KR" dirty="0"/>
              <a:t>Modern data is unstructured, there was a need to have something to store such data for growing applications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6DBED-5372-4A56-A2D1-1FBFEAA4A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B7905-DDBB-4CD1-8165-B428A5F9E4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4098-2FDB-482F-8B5B-3308988E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NoSQL Database Types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09237-2E13-47EC-B072-ECDF5F357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Document Databases </a:t>
            </a:r>
          </a:p>
          <a:p>
            <a:pPr lvl="1"/>
            <a:r>
              <a:rPr lang="en-US" altLang="ko-KR" dirty="0"/>
              <a:t>Key is paired with a complex data structure called as Document</a:t>
            </a:r>
          </a:p>
          <a:p>
            <a:r>
              <a:rPr lang="en-US" altLang="ko-KR" b="1" dirty="0"/>
              <a:t>Graph stores </a:t>
            </a:r>
          </a:p>
          <a:p>
            <a:pPr lvl="1"/>
            <a:r>
              <a:rPr lang="en-US" altLang="ko-KR" dirty="0"/>
              <a:t>This type of database is usually used to store networked data</a:t>
            </a:r>
          </a:p>
          <a:p>
            <a:pPr lvl="1"/>
            <a:r>
              <a:rPr lang="en-US" altLang="ko-KR" dirty="0"/>
              <a:t>It can relate data based on some existing data</a:t>
            </a:r>
          </a:p>
          <a:p>
            <a:r>
              <a:rPr lang="en-US" altLang="ko-KR" b="1" dirty="0"/>
              <a:t>Key-Value stores</a:t>
            </a:r>
          </a:p>
          <a:p>
            <a:pPr lvl="1"/>
            <a:r>
              <a:rPr lang="en-US" altLang="ko-KR" dirty="0"/>
              <a:t>These are the simplest NoSQL databases</a:t>
            </a:r>
          </a:p>
          <a:p>
            <a:pPr lvl="1"/>
            <a:r>
              <a:rPr lang="en-US" altLang="ko-KR" dirty="0"/>
              <a:t>Each </a:t>
            </a:r>
            <a:r>
              <a:rPr lang="en-US" altLang="ko-KR" b="1" dirty="0"/>
              <a:t>key</a:t>
            </a:r>
            <a:r>
              <a:rPr lang="en-US" altLang="ko-KR" dirty="0"/>
              <a:t> is associated with only one </a:t>
            </a:r>
            <a:r>
              <a:rPr lang="en-US" altLang="ko-KR" b="1" dirty="0"/>
              <a:t>value</a:t>
            </a:r>
            <a:r>
              <a:rPr lang="en-US" altLang="ko-KR" dirty="0"/>
              <a:t> in a collection</a:t>
            </a:r>
          </a:p>
          <a:p>
            <a:r>
              <a:rPr lang="en-US" altLang="ko-KR" b="1" dirty="0"/>
              <a:t>Wide-column stores </a:t>
            </a:r>
          </a:p>
          <a:p>
            <a:pPr lvl="1"/>
            <a:r>
              <a:rPr lang="en-US" altLang="ko-KR" dirty="0"/>
              <a:t>Used to store large data sets(store columns of data together)</a:t>
            </a:r>
          </a:p>
          <a:p>
            <a:pPr lvl="1"/>
            <a:r>
              <a:rPr lang="en-US" altLang="ko-KR" dirty="0"/>
              <a:t>It uses tables, rows, and </a:t>
            </a:r>
            <a:r>
              <a:rPr lang="en-US" altLang="ko-KR" b="1" dirty="0"/>
              <a:t>columns</a:t>
            </a:r>
            <a:r>
              <a:rPr lang="en-US" altLang="ko-KR" dirty="0"/>
              <a:t>, but unlike a relational database, the names and format of the </a:t>
            </a:r>
            <a:r>
              <a:rPr lang="en-US" altLang="ko-KR" b="1" dirty="0"/>
              <a:t>columns</a:t>
            </a:r>
            <a:r>
              <a:rPr lang="en-US" altLang="ko-KR" dirty="0"/>
              <a:t> can vary from row to row in the same table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0B712-2E67-41C8-9047-B57FDFF2E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70F60F-7C47-4A59-A952-D6CF3E8DD1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2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DE2B5-3D77-47B7-9113-2DE6F546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Reason for NoSQL Database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07039-9AAA-45FE-9729-7B7D911F6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ko-KR" dirty="0"/>
              <a:t>Dynamic Schemas</a:t>
            </a:r>
          </a:p>
          <a:p>
            <a:pPr lvl="1"/>
            <a:r>
              <a:rPr lang="en-US" altLang="ko-KR" dirty="0"/>
              <a:t>NoSQL does not require schema definition</a:t>
            </a:r>
          </a:p>
          <a:p>
            <a:pPr lvl="1"/>
            <a:endParaRPr lang="en-US" altLang="ko-KR" dirty="0"/>
          </a:p>
          <a:p>
            <a:pPr algn="l"/>
            <a:r>
              <a:rPr lang="en-US" altLang="ko-KR" dirty="0" err="1"/>
              <a:t>Sharding</a:t>
            </a:r>
            <a:endParaRPr lang="en-US" altLang="ko-KR" dirty="0"/>
          </a:p>
          <a:p>
            <a:pPr lvl="1"/>
            <a:r>
              <a:rPr lang="en-US" altLang="ko-KR" dirty="0"/>
              <a:t>Large databases are partitioned into small, faster and easily manageable databases</a:t>
            </a:r>
          </a:p>
          <a:p>
            <a:pPr lvl="1"/>
            <a:r>
              <a:rPr lang="en-US" altLang="ko-KR" dirty="0"/>
              <a:t>Classic Relational Database may handle data in a single server</a:t>
            </a:r>
          </a:p>
          <a:p>
            <a:pPr lvl="2"/>
            <a:r>
              <a:rPr lang="en-US" altLang="ko-KR" dirty="0"/>
              <a:t>In order to preserve data integrity</a:t>
            </a:r>
          </a:p>
          <a:p>
            <a:pPr lvl="1"/>
            <a:r>
              <a:rPr lang="en-US" altLang="ko-KR" dirty="0"/>
              <a:t>NoSQL Database automatically spread the data across the servers</a:t>
            </a:r>
          </a:p>
          <a:p>
            <a:pPr lvl="1"/>
            <a:endParaRPr lang="en-US" altLang="ko-KR" dirty="0"/>
          </a:p>
          <a:p>
            <a:pPr algn="l"/>
            <a:r>
              <a:rPr lang="en-US" altLang="ko-KR" dirty="0"/>
              <a:t>Replication</a:t>
            </a:r>
          </a:p>
          <a:p>
            <a:pPr lvl="1"/>
            <a:r>
              <a:rPr lang="en-US" altLang="ko-KR" dirty="0"/>
              <a:t>Auto data replication is also supported in NoSQL databases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Integrated Caching</a:t>
            </a:r>
          </a:p>
          <a:p>
            <a:pPr lvl="1"/>
            <a:r>
              <a:rPr lang="en-US" altLang="ko-KR" dirty="0"/>
              <a:t>NoSQL databases have support for Integrated Caching, where in the frequently demanded data is stored in cache to make the queries faster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1FE2D-3618-4870-92C8-13544C591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DB795-F59B-4A7B-AF75-DD48E695AD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3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8026-57DA-4130-9048-313C67C1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NoSQL Database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FBCE2-972F-4AC8-8D17-FD8BFB6B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</a:p>
          <a:p>
            <a:pPr lvl="1"/>
            <a:r>
              <a:rPr lang="en-US" altLang="ko-KR" dirty="0"/>
              <a:t>A NoSQL database written in C++ language</a:t>
            </a:r>
          </a:p>
          <a:p>
            <a:pPr lvl="1"/>
            <a:r>
              <a:rPr lang="en-US" altLang="ko-KR" dirty="0"/>
              <a:t>Document oriented database where it stores data in collections instead of tables</a:t>
            </a:r>
          </a:p>
          <a:p>
            <a:pPr lvl="1"/>
            <a:r>
              <a:rPr lang="en-US" altLang="ko-KR" dirty="0"/>
              <a:t>Stores the data in form of key-value pairs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Key Features of MongoDB</a:t>
            </a:r>
          </a:p>
          <a:p>
            <a:pPr lvl="1"/>
            <a:r>
              <a:rPr lang="en-US" altLang="ko-KR" dirty="0"/>
              <a:t>High performance</a:t>
            </a:r>
          </a:p>
          <a:p>
            <a:pPr lvl="1"/>
            <a:r>
              <a:rPr lang="en-US" altLang="ko-KR" dirty="0"/>
              <a:t>Support CRUD operations</a:t>
            </a:r>
          </a:p>
          <a:p>
            <a:pPr lvl="1"/>
            <a:r>
              <a:rPr lang="en-US" altLang="ko-KR" dirty="0"/>
              <a:t>Auto Replication</a:t>
            </a:r>
          </a:p>
          <a:p>
            <a:pPr lvl="1"/>
            <a:r>
              <a:rPr lang="en-US" altLang="ko-KR" dirty="0" err="1"/>
              <a:t>Sharding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3E661-EC46-4DE5-8315-FABB544C1B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409115-8F16-42A2-9E24-BB93DE5626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7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A6C07-041F-457B-A8A0-3880E54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based Storage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FA460-6C93-46C3-A876-241205EFF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Database in MongoDB</a:t>
            </a:r>
          </a:p>
          <a:p>
            <a:pPr lvl="1"/>
            <a:r>
              <a:rPr lang="en-US" altLang="ko-KR" dirty="0"/>
              <a:t>Container for collections</a:t>
            </a:r>
          </a:p>
          <a:p>
            <a:endParaRPr lang="en-US" altLang="ko-KR" dirty="0"/>
          </a:p>
          <a:p>
            <a:r>
              <a:rPr lang="en-US" altLang="ko-KR" dirty="0"/>
              <a:t>Collections in MongoDB</a:t>
            </a:r>
          </a:p>
          <a:p>
            <a:pPr lvl="1"/>
            <a:r>
              <a:rPr lang="en-US" altLang="ko-KR" dirty="0"/>
              <a:t>Set of Documents</a:t>
            </a:r>
          </a:p>
          <a:p>
            <a:pPr lvl="1"/>
            <a:r>
              <a:rPr lang="en-US" altLang="ko-KR" dirty="0"/>
              <a:t>A way of storing related data</a:t>
            </a:r>
          </a:p>
          <a:p>
            <a:endParaRPr lang="en-US" altLang="ko-KR" dirty="0"/>
          </a:p>
          <a:p>
            <a:r>
              <a:rPr lang="en-US" altLang="ko-KR" dirty="0"/>
              <a:t>Document in MongoDB</a:t>
            </a:r>
          </a:p>
          <a:p>
            <a:pPr lvl="1"/>
            <a:r>
              <a:rPr lang="en-US" altLang="ko-KR" dirty="0"/>
              <a:t>A data structure with name-value pairs like in JavaScript Object Notation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2DC65-C760-4940-ADBE-3F787166DC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5836AF-AA67-491E-A6F2-5C321B4B4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423F6A-225F-43C0-914A-F82B0D0C9C29}"/>
              </a:ext>
            </a:extLst>
          </p:cNvPr>
          <p:cNvSpPr/>
          <p:nvPr/>
        </p:nvSpPr>
        <p:spPr>
          <a:xfrm>
            <a:off x="1584325" y="517932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	name : "</a:t>
            </a:r>
            <a:r>
              <a:rPr lang="en-US" altLang="ko-KR" dirty="0" err="1"/>
              <a:t>Studytonight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rollno</a:t>
            </a:r>
            <a:r>
              <a:rPr lang="en-US" altLang="ko-KR" dirty="0"/>
              <a:t> : 1,</a:t>
            </a:r>
          </a:p>
          <a:p>
            <a:r>
              <a:rPr lang="en-US" altLang="ko-KR" dirty="0"/>
              <a:t>	subjects : ["C Language", "C++", "Core Java"]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3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06_4">
      <a:dk1>
        <a:srgbClr val="000000"/>
      </a:dk1>
      <a:lt1>
        <a:srgbClr val="314672"/>
      </a:lt1>
      <a:dk2>
        <a:srgbClr val="FFFFFF"/>
      </a:dk2>
      <a:lt2>
        <a:srgbClr val="85898F"/>
      </a:lt2>
      <a:accent1>
        <a:srgbClr val="8365AB"/>
      </a:accent1>
      <a:accent2>
        <a:srgbClr val="FCB81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8817</TotalTime>
  <Words>1404</Words>
  <Application>Microsoft Office PowerPoint</Application>
  <PresentationFormat>와이드스크린</PresentationFormat>
  <Paragraphs>253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Menlo</vt:lpstr>
      <vt:lpstr>Arial</vt:lpstr>
      <vt:lpstr>Calibri</vt:lpstr>
      <vt:lpstr>Tahoma</vt:lpstr>
      <vt:lpstr>Office Theme</vt:lpstr>
      <vt:lpstr>2019 Fall SIT32006 Web Service Planning &amp; Practicum</vt:lpstr>
      <vt:lpstr>Fundamentals of Database (1/2)</vt:lpstr>
      <vt:lpstr>Fundamentals of Database (2/2)</vt:lpstr>
      <vt:lpstr>NoSQL</vt:lpstr>
      <vt:lpstr>Structured Data vs Unstructured Data</vt:lpstr>
      <vt:lpstr>NoSQL Database Types</vt:lpstr>
      <vt:lpstr>Reason for NoSQL Database</vt:lpstr>
      <vt:lpstr>NoSQL Database</vt:lpstr>
      <vt:lpstr>Document based Storage</vt:lpstr>
      <vt:lpstr>Data Modeling in MongoDB</vt:lpstr>
      <vt:lpstr>Referenced Documents</vt:lpstr>
      <vt:lpstr>Embedded Documents</vt:lpstr>
      <vt:lpstr>Installing MongoDB</vt:lpstr>
      <vt:lpstr>MongoDB setup</vt:lpstr>
      <vt:lpstr>MongoDB: Insertion &amp; Find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SIT32006 Web Service Planning &amp; Practicum</dc:title>
  <dc:creator>Changbeom Choi</dc:creator>
  <cp:lastModifiedBy>최창범</cp:lastModifiedBy>
  <cp:revision>148</cp:revision>
  <dcterms:modified xsi:type="dcterms:W3CDTF">2023-01-15T16:03:19Z</dcterms:modified>
</cp:coreProperties>
</file>