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2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744879" y="3218975"/>
            <a:ext cx="11447121" cy="815975"/>
          </a:xfrm>
          <a:custGeom>
            <a:avLst/>
            <a:gdLst/>
            <a:ahLst/>
            <a:cxnLst/>
            <a:rect l="l" t="t" r="r" b="b"/>
            <a:pathLst>
              <a:path w="11447121" h="815975" extrusionOk="0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31838" y="3218975"/>
            <a:ext cx="908050" cy="815975"/>
          </a:xfrm>
          <a:custGeom>
            <a:avLst/>
            <a:gdLst/>
            <a:ahLst/>
            <a:cxnLst/>
            <a:rect l="l" t="t" r="r" b="b"/>
            <a:pathLst>
              <a:path w="286" h="257" extrusionOk="0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31838" y="3218975"/>
            <a:ext cx="2525713" cy="673100"/>
          </a:xfrm>
          <a:custGeom>
            <a:avLst/>
            <a:gdLst/>
            <a:ahLst/>
            <a:cxnLst/>
            <a:rect l="l" t="t" r="r" b="b"/>
            <a:pathLst>
              <a:path w="796" h="212" extrusionOk="0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47688" y="2425225"/>
            <a:ext cx="1966913" cy="1466850"/>
          </a:xfrm>
          <a:custGeom>
            <a:avLst/>
            <a:gdLst/>
            <a:ahLst/>
            <a:cxnLst/>
            <a:rect l="l" t="t" r="r" b="b"/>
            <a:pathLst>
              <a:path w="620" h="462" extrusionOk="0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588" y="1609250"/>
            <a:ext cx="2490788" cy="952500"/>
          </a:xfrm>
          <a:custGeom>
            <a:avLst/>
            <a:gdLst/>
            <a:ahLst/>
            <a:cxnLst/>
            <a:rect l="l" t="t" r="r" b="b"/>
            <a:pathLst>
              <a:path w="785" h="300" extrusionOk="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608138" y="2425225"/>
            <a:ext cx="906463" cy="812800"/>
          </a:xfrm>
          <a:custGeom>
            <a:avLst/>
            <a:gdLst/>
            <a:ahLst/>
            <a:cxnLst/>
            <a:rect l="l" t="t" r="r" b="b"/>
            <a:pathLst>
              <a:path w="286" h="256" extrusionOk="0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47688" y="2425225"/>
            <a:ext cx="1947863" cy="663575"/>
          </a:xfrm>
          <a:custGeom>
            <a:avLst/>
            <a:gdLst/>
            <a:ahLst/>
            <a:cxnLst/>
            <a:rect l="l" t="t" r="r" b="b"/>
            <a:pathLst>
              <a:path w="614" h="209" extrusionOk="0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2"/>
          <p:cNvCxnSpPr/>
          <p:nvPr/>
        </p:nvCxnSpPr>
        <p:spPr>
          <a:xfrm>
            <a:off x="1846499" y="3626963"/>
            <a:ext cx="9521892" cy="0"/>
          </a:xfrm>
          <a:prstGeom prst="straightConnector1">
            <a:avLst/>
          </a:prstGeom>
          <a:noFill/>
          <a:ln w="12700" cap="flat" cmpd="sng">
            <a:solidFill>
              <a:schemeClr val="dk2">
                <a:alpha val="2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2"/>
          <p:cNvSpPr/>
          <p:nvPr/>
        </p:nvSpPr>
        <p:spPr>
          <a:xfrm rot="5400000">
            <a:off x="11384309" y="3574943"/>
            <a:ext cx="120689" cy="104042"/>
          </a:xfrm>
          <a:prstGeom prst="triangle">
            <a:avLst>
              <a:gd name="adj" fmla="val 50000"/>
            </a:avLst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2808050" y="1124384"/>
            <a:ext cx="8688625" cy="17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2808050" y="4313978"/>
            <a:ext cx="8688625" cy="134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ftr" idx="11"/>
          </p:nvPr>
        </p:nvSpPr>
        <p:spPr>
          <a:xfrm>
            <a:off x="1200000" y="5981484"/>
            <a:ext cx="3736623" cy="4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s">
  <p:cSld name="Conten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80975" y="180975"/>
            <a:ext cx="11818313" cy="6496050"/>
          </a:xfrm>
          <a:prstGeom prst="roundRect">
            <a:avLst>
              <a:gd name="adj" fmla="val 4407"/>
            </a:avLst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501251" y="2663825"/>
            <a:ext cx="11690748" cy="282575"/>
          </a:xfrm>
          <a:custGeom>
            <a:avLst/>
            <a:gdLst/>
            <a:ahLst/>
            <a:cxnLst/>
            <a:rect l="l" t="t" r="r" b="b"/>
            <a:pathLst>
              <a:path w="11690748" h="282575" extrusionOk="0">
                <a:moveTo>
                  <a:pt x="311432" y="0"/>
                </a:moveTo>
                <a:lnTo>
                  <a:pt x="3362607" y="0"/>
                </a:lnTo>
                <a:lnTo>
                  <a:pt x="8639573" y="0"/>
                </a:lnTo>
                <a:lnTo>
                  <a:pt x="11690748" y="0"/>
                </a:lnTo>
                <a:cubicBezTo>
                  <a:pt x="11690748" y="282575"/>
                  <a:pt x="11690748" y="282575"/>
                  <a:pt x="11690748" y="282575"/>
                </a:cubicBezTo>
                <a:cubicBezTo>
                  <a:pt x="10649730" y="282575"/>
                  <a:pt x="9738840" y="282575"/>
                  <a:pt x="8941811" y="282575"/>
                </a:cubicBezTo>
                <a:lnTo>
                  <a:pt x="8639573" y="282575"/>
                </a:lnTo>
                <a:lnTo>
                  <a:pt x="6876042" y="282575"/>
                </a:lnTo>
                <a:lnTo>
                  <a:pt x="5890636" y="282575"/>
                </a:lnTo>
                <a:lnTo>
                  <a:pt x="5395844" y="282575"/>
                </a:lnTo>
                <a:cubicBezTo>
                  <a:pt x="4989197" y="282575"/>
                  <a:pt x="4663879" y="282575"/>
                  <a:pt x="4403625" y="282575"/>
                </a:cubicBezTo>
                <a:lnTo>
                  <a:pt x="3824867" y="282575"/>
                </a:lnTo>
                <a:lnTo>
                  <a:pt x="3801786" y="282575"/>
                </a:lnTo>
                <a:cubicBezTo>
                  <a:pt x="3362607" y="282575"/>
                  <a:pt x="3362607" y="282575"/>
                  <a:pt x="3362607" y="282575"/>
                </a:cubicBezTo>
                <a:cubicBezTo>
                  <a:pt x="3118222" y="282575"/>
                  <a:pt x="3118222" y="282575"/>
                  <a:pt x="3118222" y="282575"/>
                </a:cubicBezTo>
                <a:lnTo>
                  <a:pt x="2344669" y="282575"/>
                </a:lnTo>
                <a:cubicBezTo>
                  <a:pt x="311432" y="282575"/>
                  <a:pt x="311432" y="282575"/>
                  <a:pt x="311432" y="282575"/>
                </a:cubicBezTo>
                <a:cubicBezTo>
                  <a:pt x="67046" y="282575"/>
                  <a:pt x="67046" y="282575"/>
                  <a:pt x="67046" y="282575"/>
                </a:cubicBezTo>
                <a:cubicBezTo>
                  <a:pt x="32134" y="282575"/>
                  <a:pt x="9917" y="263525"/>
                  <a:pt x="3570" y="238125"/>
                </a:cubicBezTo>
                <a:cubicBezTo>
                  <a:pt x="3570" y="234950"/>
                  <a:pt x="3570" y="234950"/>
                  <a:pt x="3570" y="234950"/>
                </a:cubicBezTo>
                <a:cubicBezTo>
                  <a:pt x="-5952" y="206375"/>
                  <a:pt x="3570" y="177800"/>
                  <a:pt x="32134" y="161925"/>
                </a:cubicBezTo>
                <a:cubicBezTo>
                  <a:pt x="311432" y="0"/>
                  <a:pt x="311432" y="0"/>
                  <a:pt x="311432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rgbClr val="425C90"/>
              </a:gs>
              <a:gs pos="100000">
                <a:srgbClr val="425C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495300" y="2663825"/>
            <a:ext cx="317500" cy="282575"/>
          </a:xfrm>
          <a:custGeom>
            <a:avLst/>
            <a:gdLst/>
            <a:ahLst/>
            <a:cxnLst/>
            <a:rect l="l" t="t" r="r" b="b"/>
            <a:pathLst>
              <a:path w="100" h="89" extrusionOk="0">
                <a:moveTo>
                  <a:pt x="100" y="0"/>
                </a:moveTo>
                <a:cubicBezTo>
                  <a:pt x="100" y="89"/>
                  <a:pt x="100" y="89"/>
                  <a:pt x="100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12" y="89"/>
                  <a:pt x="5" y="83"/>
                  <a:pt x="3" y="75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lnTo>
                  <a:pt x="10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495300" y="2663825"/>
            <a:ext cx="885825" cy="234950"/>
          </a:xfrm>
          <a:custGeom>
            <a:avLst/>
            <a:gdLst/>
            <a:ahLst/>
            <a:cxnLst/>
            <a:rect l="l" t="t" r="r" b="b"/>
            <a:pathLst>
              <a:path w="279" h="74" extrusionOk="0">
                <a:moveTo>
                  <a:pt x="279" y="0"/>
                </a:move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cubicBezTo>
                  <a:pt x="100" y="0"/>
                  <a:pt x="100" y="0"/>
                  <a:pt x="100" y="0"/>
                </a:cubicBezTo>
                <a:lnTo>
                  <a:pt x="279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431800" y="2384425"/>
            <a:ext cx="688975" cy="514350"/>
          </a:xfrm>
          <a:custGeom>
            <a:avLst/>
            <a:gdLst/>
            <a:ahLst/>
            <a:cxnLst/>
            <a:rect l="l" t="t" r="r" b="b"/>
            <a:pathLst>
              <a:path w="217" h="162" extrusionOk="0">
                <a:moveTo>
                  <a:pt x="205" y="39"/>
                </a:moveTo>
                <a:cubicBezTo>
                  <a:pt x="197" y="43"/>
                  <a:pt x="197" y="43"/>
                  <a:pt x="197" y="43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23" y="144"/>
                  <a:pt x="20" y="153"/>
                  <a:pt x="23" y="162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0"/>
                  <a:pt x="0" y="78"/>
                  <a:pt x="0" y="75"/>
                </a:cubicBezTo>
                <a:cubicBezTo>
                  <a:pt x="0" y="62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cubicBezTo>
                  <a:pt x="215" y="16"/>
                  <a:pt x="215" y="16"/>
                  <a:pt x="215" y="16"/>
                </a:cubicBezTo>
                <a:cubicBezTo>
                  <a:pt x="217" y="24"/>
                  <a:pt x="214" y="34"/>
                  <a:pt x="205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0" y="2101850"/>
            <a:ext cx="1111250" cy="330200"/>
          </a:xfrm>
          <a:custGeom>
            <a:avLst/>
            <a:gdLst/>
            <a:ahLst/>
            <a:cxnLst/>
            <a:rect l="l" t="t" r="r" b="b"/>
            <a:pathLst>
              <a:path w="350" h="104" extrusionOk="0">
                <a:moveTo>
                  <a:pt x="350" y="104"/>
                </a:moveTo>
                <a:cubicBezTo>
                  <a:pt x="348" y="96"/>
                  <a:pt x="341" y="89"/>
                  <a:pt x="331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0"/>
                  <a:pt x="0" y="0"/>
                  <a:pt x="0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11" y="0"/>
                  <a:pt x="325" y="11"/>
                  <a:pt x="329" y="26"/>
                </a:cubicBezTo>
                <a:cubicBezTo>
                  <a:pt x="346" y="89"/>
                  <a:pt x="346" y="89"/>
                  <a:pt x="346" y="89"/>
                </a:cubicBezTo>
                <a:lnTo>
                  <a:pt x="350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431800" y="2384425"/>
            <a:ext cx="682625" cy="231775"/>
          </a:xfrm>
          <a:custGeom>
            <a:avLst/>
            <a:gdLst/>
            <a:ahLst/>
            <a:cxnLst/>
            <a:rect l="l" t="t" r="r" b="b"/>
            <a:pathLst>
              <a:path w="215" h="73" extrusionOk="0">
                <a:moveTo>
                  <a:pt x="215" y="16"/>
                </a:moveTo>
                <a:cubicBezTo>
                  <a:pt x="0" y="73"/>
                  <a:pt x="0" y="73"/>
                  <a:pt x="0" y="73"/>
                </a:cubicBezTo>
                <a:cubicBezTo>
                  <a:pt x="1" y="61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lnTo>
                  <a:pt x="215" y="16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3"/>
          <p:cNvCxnSpPr/>
          <p:nvPr/>
        </p:nvCxnSpPr>
        <p:spPr>
          <a:xfrm>
            <a:off x="1844911" y="2805113"/>
            <a:ext cx="10347089" cy="0"/>
          </a:xfrm>
          <a:prstGeom prst="straightConnector1">
            <a:avLst/>
          </a:prstGeom>
          <a:noFill/>
          <a:ln w="12700" cap="flat" cmpd="sng">
            <a:solidFill>
              <a:schemeClr val="dk2">
                <a:alpha val="2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687137" y="1303181"/>
            <a:ext cx="8877665" cy="59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1687831" y="2010197"/>
            <a:ext cx="8876407" cy="56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2"/>
          </p:nvPr>
        </p:nvSpPr>
        <p:spPr>
          <a:xfrm>
            <a:off x="1687831" y="3096424"/>
            <a:ext cx="8876407" cy="286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">
  <p:cSld name="Section Brea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180975" y="180975"/>
            <a:ext cx="11818313" cy="6496050"/>
          </a:xfrm>
          <a:prstGeom prst="roundRect">
            <a:avLst>
              <a:gd name="adj" fmla="val 440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4"/>
          <p:cNvGrpSpPr/>
          <p:nvPr/>
        </p:nvGrpSpPr>
        <p:grpSpPr>
          <a:xfrm>
            <a:off x="1588" y="0"/>
            <a:ext cx="3421063" cy="2041525"/>
            <a:chOff x="1588" y="0"/>
            <a:chExt cx="3421063" cy="2041525"/>
          </a:xfrm>
        </p:grpSpPr>
        <p:sp>
          <p:nvSpPr>
            <p:cNvPr id="51" name="Google Shape;51;p4"/>
            <p:cNvSpPr/>
            <p:nvPr/>
          </p:nvSpPr>
          <p:spPr>
            <a:xfrm>
              <a:off x="1211263" y="0"/>
              <a:ext cx="2211388" cy="2041525"/>
            </a:xfrm>
            <a:custGeom>
              <a:avLst/>
              <a:gdLst/>
              <a:ahLst/>
              <a:cxnLst/>
              <a:rect l="l" t="t" r="r" b="b"/>
              <a:pathLst>
                <a:path w="697" h="643" extrusionOk="0">
                  <a:moveTo>
                    <a:pt x="697" y="0"/>
                  </a:moveTo>
                  <a:cubicBezTo>
                    <a:pt x="67" y="630"/>
                    <a:pt x="67" y="630"/>
                    <a:pt x="67" y="630"/>
                  </a:cubicBezTo>
                  <a:cubicBezTo>
                    <a:pt x="54" y="643"/>
                    <a:pt x="37" y="643"/>
                    <a:pt x="23" y="636"/>
                  </a:cubicBezTo>
                  <a:cubicBezTo>
                    <a:pt x="22" y="635"/>
                    <a:pt x="22" y="635"/>
                    <a:pt x="22" y="635"/>
                  </a:cubicBezTo>
                  <a:cubicBezTo>
                    <a:pt x="9" y="627"/>
                    <a:pt x="0" y="612"/>
                    <a:pt x="5" y="594"/>
                  </a:cubicBezTo>
                  <a:cubicBezTo>
                    <a:pt x="52" y="417"/>
                    <a:pt x="52" y="417"/>
                    <a:pt x="52" y="417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8" y="191"/>
                    <a:pt x="278" y="191"/>
                    <a:pt x="278" y="191"/>
                  </a:cubicBezTo>
                  <a:cubicBezTo>
                    <a:pt x="470" y="0"/>
                    <a:pt x="470" y="0"/>
                    <a:pt x="470" y="0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425C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211263" y="1323975"/>
              <a:ext cx="527050" cy="717550"/>
            </a:xfrm>
            <a:custGeom>
              <a:avLst/>
              <a:gdLst/>
              <a:ahLst/>
              <a:cxnLst/>
              <a:rect l="l" t="t" r="r" b="b"/>
              <a:pathLst>
                <a:path w="166" h="226" extrusionOk="0">
                  <a:moveTo>
                    <a:pt x="52" y="0"/>
                  </a:moveTo>
                  <a:cubicBezTo>
                    <a:pt x="166" y="114"/>
                    <a:pt x="166" y="114"/>
                    <a:pt x="166" y="1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26"/>
                    <a:pt x="37" y="226"/>
                    <a:pt x="23" y="219"/>
                  </a:cubicBezTo>
                  <a:cubicBezTo>
                    <a:pt x="22" y="218"/>
                    <a:pt x="22" y="218"/>
                    <a:pt x="22" y="218"/>
                  </a:cubicBezTo>
                  <a:cubicBezTo>
                    <a:pt x="9" y="210"/>
                    <a:pt x="0" y="195"/>
                    <a:pt x="5" y="177"/>
                  </a:cubicBez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211263" y="606425"/>
              <a:ext cx="882650" cy="1409700"/>
            </a:xfrm>
            <a:custGeom>
              <a:avLst/>
              <a:gdLst/>
              <a:ahLst/>
              <a:cxnLst/>
              <a:rect l="l" t="t" r="r" b="b"/>
              <a:pathLst>
                <a:path w="278" h="444" extrusionOk="0">
                  <a:moveTo>
                    <a:pt x="278" y="0"/>
                  </a:moveTo>
                  <a:cubicBezTo>
                    <a:pt x="22" y="444"/>
                    <a:pt x="22" y="444"/>
                    <a:pt x="22" y="444"/>
                  </a:cubicBezTo>
                  <a:cubicBezTo>
                    <a:pt x="9" y="436"/>
                    <a:pt x="0" y="421"/>
                    <a:pt x="5" y="403"/>
                  </a:cubicBezTo>
                  <a:cubicBezTo>
                    <a:pt x="52" y="226"/>
                    <a:pt x="52" y="226"/>
                    <a:pt x="52" y="226"/>
                  </a:cubicBezTo>
                  <a:lnTo>
                    <a:pt x="27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66763" y="631825"/>
              <a:ext cx="768350" cy="1384300"/>
            </a:xfrm>
            <a:custGeom>
              <a:avLst/>
              <a:gdLst/>
              <a:ahLst/>
              <a:cxnLst/>
              <a:rect l="l" t="t" r="r" b="b"/>
              <a:pathLst>
                <a:path w="242" h="436" extrusionOk="0">
                  <a:moveTo>
                    <a:pt x="237" y="49"/>
                  </a:moveTo>
                  <a:cubicBezTo>
                    <a:pt x="233" y="65"/>
                    <a:pt x="233" y="65"/>
                    <a:pt x="233" y="65"/>
                  </a:cubicBezTo>
                  <a:cubicBezTo>
                    <a:pt x="145" y="395"/>
                    <a:pt x="145" y="395"/>
                    <a:pt x="145" y="395"/>
                  </a:cubicBezTo>
                  <a:cubicBezTo>
                    <a:pt x="145" y="395"/>
                    <a:pt x="145" y="395"/>
                    <a:pt x="145" y="395"/>
                  </a:cubicBezTo>
                  <a:cubicBezTo>
                    <a:pt x="140" y="413"/>
                    <a:pt x="149" y="428"/>
                    <a:pt x="162" y="436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1" y="361"/>
                    <a:pt x="27" y="358"/>
                    <a:pt x="23" y="354"/>
                  </a:cubicBezTo>
                  <a:cubicBezTo>
                    <a:pt x="7" y="338"/>
                    <a:pt x="0" y="314"/>
                    <a:pt x="6" y="292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89" y="0"/>
                    <a:pt x="206" y="0"/>
                    <a:pt x="220" y="7"/>
                  </a:cubicBezTo>
                  <a:cubicBezTo>
                    <a:pt x="221" y="8"/>
                    <a:pt x="221" y="8"/>
                    <a:pt x="221" y="8"/>
                  </a:cubicBezTo>
                  <a:cubicBezTo>
                    <a:pt x="234" y="16"/>
                    <a:pt x="242" y="32"/>
                    <a:pt x="23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588" y="377825"/>
              <a:ext cx="1463675" cy="1619250"/>
            </a:xfrm>
            <a:custGeom>
              <a:avLst/>
              <a:gdLst/>
              <a:ahLst/>
              <a:cxnLst/>
              <a:rect l="l" t="t" r="r" b="b"/>
              <a:pathLst>
                <a:path w="461" h="510" extrusionOk="0">
                  <a:moveTo>
                    <a:pt x="461" y="87"/>
                  </a:moveTo>
                  <a:cubicBezTo>
                    <a:pt x="459" y="87"/>
                    <a:pt x="458" y="86"/>
                    <a:pt x="456" y="85"/>
                  </a:cubicBezTo>
                  <a:cubicBezTo>
                    <a:pt x="455" y="85"/>
                    <a:pt x="453" y="84"/>
                    <a:pt x="452" y="84"/>
                  </a:cubicBezTo>
                  <a:cubicBezTo>
                    <a:pt x="452" y="84"/>
                    <a:pt x="452" y="84"/>
                    <a:pt x="452" y="84"/>
                  </a:cubicBezTo>
                  <a:cubicBezTo>
                    <a:pt x="451" y="84"/>
                    <a:pt x="451" y="83"/>
                    <a:pt x="451" y="83"/>
                  </a:cubicBezTo>
                  <a:cubicBezTo>
                    <a:pt x="450" y="83"/>
                    <a:pt x="450" y="83"/>
                    <a:pt x="450" y="83"/>
                  </a:cubicBezTo>
                  <a:cubicBezTo>
                    <a:pt x="450" y="83"/>
                    <a:pt x="450" y="83"/>
                    <a:pt x="449" y="83"/>
                  </a:cubicBezTo>
                  <a:cubicBezTo>
                    <a:pt x="449" y="83"/>
                    <a:pt x="448" y="83"/>
                    <a:pt x="447" y="83"/>
                  </a:cubicBezTo>
                  <a:cubicBezTo>
                    <a:pt x="446" y="83"/>
                    <a:pt x="446" y="83"/>
                    <a:pt x="445" y="83"/>
                  </a:cubicBezTo>
                  <a:cubicBezTo>
                    <a:pt x="439" y="82"/>
                    <a:pt x="433" y="83"/>
                    <a:pt x="427" y="86"/>
                  </a:cubicBezTo>
                  <a:cubicBezTo>
                    <a:pt x="426" y="86"/>
                    <a:pt x="426" y="86"/>
                    <a:pt x="426" y="87"/>
                  </a:cubicBezTo>
                  <a:cubicBezTo>
                    <a:pt x="426" y="87"/>
                    <a:pt x="426" y="87"/>
                    <a:pt x="426" y="87"/>
                  </a:cubicBezTo>
                  <a:cubicBezTo>
                    <a:pt x="425" y="87"/>
                    <a:pt x="424" y="87"/>
                    <a:pt x="424" y="87"/>
                  </a:cubicBezTo>
                  <a:cubicBezTo>
                    <a:pt x="423" y="88"/>
                    <a:pt x="422" y="88"/>
                    <a:pt x="422" y="89"/>
                  </a:cubicBezTo>
                  <a:cubicBezTo>
                    <a:pt x="420" y="90"/>
                    <a:pt x="419" y="91"/>
                    <a:pt x="418" y="92"/>
                  </a:cubicBezTo>
                  <a:cubicBezTo>
                    <a:pt x="418" y="92"/>
                    <a:pt x="418" y="92"/>
                    <a:pt x="418" y="92"/>
                  </a:cubicBezTo>
                  <a:cubicBezTo>
                    <a:pt x="417" y="93"/>
                    <a:pt x="417" y="93"/>
                    <a:pt x="416" y="93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287" y="223"/>
                    <a:pt x="287" y="223"/>
                    <a:pt x="287" y="223"/>
                  </a:cubicBezTo>
                  <a:cubicBezTo>
                    <a:pt x="287" y="223"/>
                    <a:pt x="287" y="223"/>
                    <a:pt x="287" y="223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58" y="25"/>
                    <a:pt x="258" y="25"/>
                    <a:pt x="258" y="25"/>
                  </a:cubicBezTo>
                  <a:cubicBezTo>
                    <a:pt x="278" y="4"/>
                    <a:pt x="310" y="0"/>
                    <a:pt x="335" y="15"/>
                  </a:cubicBezTo>
                  <a:cubicBezTo>
                    <a:pt x="436" y="73"/>
                    <a:pt x="436" y="73"/>
                    <a:pt x="436" y="73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60" y="87"/>
                    <a:pt x="460" y="87"/>
                    <a:pt x="460" y="87"/>
                  </a:cubicBezTo>
                  <a:lnTo>
                    <a:pt x="461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011238" y="631825"/>
              <a:ext cx="523875" cy="717550"/>
            </a:xfrm>
            <a:custGeom>
              <a:avLst/>
              <a:gdLst/>
              <a:ahLst/>
              <a:cxnLst/>
              <a:rect l="l" t="t" r="r" b="b"/>
              <a:pathLst>
                <a:path w="165" h="226" extrusionOk="0">
                  <a:moveTo>
                    <a:pt x="113" y="226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111" y="0"/>
                    <a:pt x="129" y="0"/>
                    <a:pt x="142" y="7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57" y="16"/>
                    <a:pt x="165" y="31"/>
                    <a:pt x="160" y="49"/>
                  </a:cubicBezTo>
                  <a:lnTo>
                    <a:pt x="113" y="226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66763" y="631825"/>
              <a:ext cx="701675" cy="1117600"/>
            </a:xfrm>
            <a:custGeom>
              <a:avLst/>
              <a:gdLst/>
              <a:ahLst/>
              <a:cxnLst/>
              <a:rect l="l" t="t" r="r" b="b"/>
              <a:pathLst>
                <a:path w="221" h="352" extrusionOk="0">
                  <a:moveTo>
                    <a:pt x="221" y="8"/>
                  </a:moveTo>
                  <a:cubicBezTo>
                    <a:pt x="22" y="352"/>
                    <a:pt x="22" y="352"/>
                    <a:pt x="22" y="352"/>
                  </a:cubicBezTo>
                  <a:cubicBezTo>
                    <a:pt x="7" y="336"/>
                    <a:pt x="0" y="314"/>
                    <a:pt x="6" y="292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89" y="0"/>
                    <a:pt x="206" y="0"/>
                    <a:pt x="220" y="7"/>
                  </a:cubicBezTo>
                  <a:lnTo>
                    <a:pt x="221" y="8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8770938" y="4816475"/>
            <a:ext cx="3421062" cy="2041525"/>
            <a:chOff x="5721351" y="4816475"/>
            <a:chExt cx="3421062" cy="2041525"/>
          </a:xfrm>
        </p:grpSpPr>
        <p:sp>
          <p:nvSpPr>
            <p:cNvPr id="59" name="Google Shape;59;p4"/>
            <p:cNvSpPr/>
            <p:nvPr/>
          </p:nvSpPr>
          <p:spPr>
            <a:xfrm>
              <a:off x="5721351" y="4816475"/>
              <a:ext cx="2211388" cy="2041525"/>
            </a:xfrm>
            <a:custGeom>
              <a:avLst/>
              <a:gdLst/>
              <a:ahLst/>
              <a:cxnLst/>
              <a:rect l="l" t="t" r="r" b="b"/>
              <a:pathLst>
                <a:path w="697" h="643" extrusionOk="0">
                  <a:moveTo>
                    <a:pt x="692" y="49"/>
                  </a:moveTo>
                  <a:cubicBezTo>
                    <a:pt x="645" y="226"/>
                    <a:pt x="645" y="226"/>
                    <a:pt x="645" y="226"/>
                  </a:cubicBezTo>
                  <a:cubicBezTo>
                    <a:pt x="419" y="451"/>
                    <a:pt x="419" y="451"/>
                    <a:pt x="419" y="451"/>
                  </a:cubicBezTo>
                  <a:cubicBezTo>
                    <a:pt x="419" y="452"/>
                    <a:pt x="419" y="452"/>
                    <a:pt x="419" y="452"/>
                  </a:cubicBezTo>
                  <a:cubicBezTo>
                    <a:pt x="227" y="643"/>
                    <a:pt x="227" y="643"/>
                    <a:pt x="227" y="643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531" y="112"/>
                    <a:pt x="531" y="112"/>
                    <a:pt x="531" y="112"/>
                  </a:cubicBezTo>
                  <a:cubicBezTo>
                    <a:pt x="630" y="13"/>
                    <a:pt x="630" y="13"/>
                    <a:pt x="630" y="13"/>
                  </a:cubicBezTo>
                  <a:cubicBezTo>
                    <a:pt x="643" y="0"/>
                    <a:pt x="660" y="0"/>
                    <a:pt x="674" y="7"/>
                  </a:cubicBezTo>
                  <a:cubicBezTo>
                    <a:pt x="675" y="8"/>
                    <a:pt x="675" y="8"/>
                    <a:pt x="675" y="8"/>
                  </a:cubicBezTo>
                  <a:cubicBezTo>
                    <a:pt x="688" y="16"/>
                    <a:pt x="697" y="31"/>
                    <a:pt x="692" y="49"/>
                  </a:cubicBezTo>
                  <a:close/>
                </a:path>
              </a:pathLst>
            </a:custGeom>
            <a:solidFill>
              <a:srgbClr val="425C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405688" y="4816475"/>
              <a:ext cx="527050" cy="717550"/>
            </a:xfrm>
            <a:custGeom>
              <a:avLst/>
              <a:gdLst/>
              <a:ahLst/>
              <a:cxnLst/>
              <a:rect l="l" t="t" r="r" b="b"/>
              <a:pathLst>
                <a:path w="166" h="226" extrusionOk="0">
                  <a:moveTo>
                    <a:pt x="114" y="226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12" y="0"/>
                    <a:pt x="129" y="0"/>
                    <a:pt x="143" y="7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57" y="16"/>
                    <a:pt x="166" y="31"/>
                    <a:pt x="161" y="49"/>
                  </a:cubicBezTo>
                  <a:lnTo>
                    <a:pt x="114" y="226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050088" y="4841875"/>
              <a:ext cx="882650" cy="1409700"/>
            </a:xfrm>
            <a:custGeom>
              <a:avLst/>
              <a:gdLst/>
              <a:ahLst/>
              <a:cxnLst/>
              <a:rect l="l" t="t" r="r" b="b"/>
              <a:pathLst>
                <a:path w="278" h="444" extrusionOk="0">
                  <a:moveTo>
                    <a:pt x="0" y="444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69" y="8"/>
                    <a:pt x="278" y="23"/>
                    <a:pt x="273" y="41"/>
                  </a:cubicBezTo>
                  <a:cubicBezTo>
                    <a:pt x="226" y="218"/>
                    <a:pt x="226" y="218"/>
                    <a:pt x="226" y="218"/>
                  </a:cubicBezTo>
                  <a:lnTo>
                    <a:pt x="0" y="444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08888" y="4841875"/>
              <a:ext cx="768350" cy="1384300"/>
            </a:xfrm>
            <a:custGeom>
              <a:avLst/>
              <a:gdLst/>
              <a:ahLst/>
              <a:cxnLst/>
              <a:rect l="l" t="t" r="r" b="b"/>
              <a:pathLst>
                <a:path w="242" h="436" extrusionOk="0">
                  <a:moveTo>
                    <a:pt x="5" y="387"/>
                  </a:moveTo>
                  <a:cubicBezTo>
                    <a:pt x="9" y="371"/>
                    <a:pt x="9" y="371"/>
                    <a:pt x="9" y="37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102" y="23"/>
                    <a:pt x="93" y="8"/>
                    <a:pt x="80" y="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11" y="75"/>
                    <a:pt x="215" y="78"/>
                    <a:pt x="219" y="82"/>
                  </a:cubicBezTo>
                  <a:cubicBezTo>
                    <a:pt x="235" y="98"/>
                    <a:pt x="242" y="122"/>
                    <a:pt x="236" y="144"/>
                  </a:cubicBezTo>
                  <a:cubicBezTo>
                    <a:pt x="196" y="293"/>
                    <a:pt x="196" y="293"/>
                    <a:pt x="196" y="293"/>
                  </a:cubicBezTo>
                  <a:cubicBezTo>
                    <a:pt x="67" y="423"/>
                    <a:pt x="67" y="423"/>
                    <a:pt x="67" y="423"/>
                  </a:cubicBezTo>
                  <a:cubicBezTo>
                    <a:pt x="53" y="436"/>
                    <a:pt x="36" y="436"/>
                    <a:pt x="22" y="429"/>
                  </a:cubicBezTo>
                  <a:cubicBezTo>
                    <a:pt x="21" y="428"/>
                    <a:pt x="21" y="428"/>
                    <a:pt x="21" y="428"/>
                  </a:cubicBezTo>
                  <a:cubicBezTo>
                    <a:pt x="8" y="420"/>
                    <a:pt x="0" y="404"/>
                    <a:pt x="5" y="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7678738" y="4860925"/>
              <a:ext cx="1463675" cy="1619250"/>
            </a:xfrm>
            <a:custGeom>
              <a:avLst/>
              <a:gdLst/>
              <a:ahLst/>
              <a:cxnLst/>
              <a:rect l="l" t="t" r="r" b="b"/>
              <a:pathLst>
                <a:path w="461" h="510" extrusionOk="0">
                  <a:moveTo>
                    <a:pt x="461" y="0"/>
                  </a:moveTo>
                  <a:cubicBezTo>
                    <a:pt x="461" y="227"/>
                    <a:pt x="461" y="227"/>
                    <a:pt x="461" y="227"/>
                  </a:cubicBezTo>
                  <a:cubicBezTo>
                    <a:pt x="203" y="485"/>
                    <a:pt x="203" y="485"/>
                    <a:pt x="203" y="485"/>
                  </a:cubicBezTo>
                  <a:cubicBezTo>
                    <a:pt x="183" y="506"/>
                    <a:pt x="151" y="510"/>
                    <a:pt x="126" y="495"/>
                  </a:cubicBezTo>
                  <a:cubicBezTo>
                    <a:pt x="25" y="437"/>
                    <a:pt x="25" y="437"/>
                    <a:pt x="25" y="437"/>
                  </a:cubicBezTo>
                  <a:cubicBezTo>
                    <a:pt x="2" y="423"/>
                    <a:pt x="2" y="423"/>
                    <a:pt x="2" y="423"/>
                  </a:cubicBezTo>
                  <a:cubicBezTo>
                    <a:pt x="1" y="423"/>
                    <a:pt x="1" y="423"/>
                    <a:pt x="1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2" y="423"/>
                    <a:pt x="3" y="424"/>
                    <a:pt x="5" y="425"/>
                  </a:cubicBezTo>
                  <a:cubicBezTo>
                    <a:pt x="6" y="425"/>
                    <a:pt x="8" y="426"/>
                    <a:pt x="9" y="426"/>
                  </a:cubicBezTo>
                  <a:cubicBezTo>
                    <a:pt x="9" y="426"/>
                    <a:pt x="9" y="426"/>
                    <a:pt x="9" y="426"/>
                  </a:cubicBezTo>
                  <a:cubicBezTo>
                    <a:pt x="10" y="426"/>
                    <a:pt x="10" y="427"/>
                    <a:pt x="10" y="427"/>
                  </a:cubicBezTo>
                  <a:cubicBezTo>
                    <a:pt x="11" y="427"/>
                    <a:pt x="11" y="427"/>
                    <a:pt x="11" y="427"/>
                  </a:cubicBezTo>
                  <a:cubicBezTo>
                    <a:pt x="11" y="427"/>
                    <a:pt x="11" y="427"/>
                    <a:pt x="12" y="427"/>
                  </a:cubicBezTo>
                  <a:cubicBezTo>
                    <a:pt x="12" y="427"/>
                    <a:pt x="13" y="427"/>
                    <a:pt x="14" y="427"/>
                  </a:cubicBezTo>
                  <a:cubicBezTo>
                    <a:pt x="15" y="427"/>
                    <a:pt x="15" y="427"/>
                    <a:pt x="16" y="427"/>
                  </a:cubicBezTo>
                  <a:cubicBezTo>
                    <a:pt x="22" y="428"/>
                    <a:pt x="29" y="427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cubicBezTo>
                    <a:pt x="36" y="423"/>
                    <a:pt x="37" y="423"/>
                    <a:pt x="37" y="423"/>
                  </a:cubicBezTo>
                  <a:cubicBezTo>
                    <a:pt x="38" y="422"/>
                    <a:pt x="39" y="422"/>
                    <a:pt x="39" y="421"/>
                  </a:cubicBezTo>
                  <a:cubicBezTo>
                    <a:pt x="41" y="420"/>
                    <a:pt x="42" y="419"/>
                    <a:pt x="43" y="418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4" y="417"/>
                    <a:pt x="44" y="417"/>
                    <a:pt x="45" y="417"/>
                  </a:cubicBezTo>
                  <a:cubicBezTo>
                    <a:pt x="143" y="318"/>
                    <a:pt x="143" y="318"/>
                    <a:pt x="143" y="318"/>
                  </a:cubicBezTo>
                  <a:cubicBezTo>
                    <a:pt x="174" y="287"/>
                    <a:pt x="174" y="287"/>
                    <a:pt x="174" y="287"/>
                  </a:cubicBezTo>
                  <a:cubicBezTo>
                    <a:pt x="174" y="287"/>
                    <a:pt x="174" y="287"/>
                    <a:pt x="174" y="287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608888" y="5508625"/>
              <a:ext cx="523875" cy="717550"/>
            </a:xfrm>
            <a:custGeom>
              <a:avLst/>
              <a:gdLst/>
              <a:ahLst/>
              <a:cxnLst/>
              <a:rect l="l" t="t" r="r" b="b"/>
              <a:pathLst>
                <a:path w="165" h="226" extrusionOk="0">
                  <a:moveTo>
                    <a:pt x="52" y="0"/>
                  </a:moveTo>
                  <a:cubicBezTo>
                    <a:pt x="165" y="114"/>
                    <a:pt x="165" y="114"/>
                    <a:pt x="165" y="1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26"/>
                    <a:pt x="36" y="226"/>
                    <a:pt x="23" y="219"/>
                  </a:cubicBezTo>
                  <a:cubicBezTo>
                    <a:pt x="21" y="218"/>
                    <a:pt x="21" y="218"/>
                    <a:pt x="21" y="218"/>
                  </a:cubicBezTo>
                  <a:cubicBezTo>
                    <a:pt x="8" y="210"/>
                    <a:pt x="0" y="195"/>
                    <a:pt x="5" y="177"/>
                  </a:cubicBez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20000"/>
                  </a:srgbClr>
                </a:gs>
                <a:gs pos="50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75563" y="5108575"/>
              <a:ext cx="701675" cy="1117600"/>
            </a:xfrm>
            <a:custGeom>
              <a:avLst/>
              <a:gdLst/>
              <a:ahLst/>
              <a:cxnLst/>
              <a:rect l="l" t="t" r="r" b="b"/>
              <a:pathLst>
                <a:path w="221" h="352" extrusionOk="0">
                  <a:moveTo>
                    <a:pt x="0" y="344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214" y="16"/>
                    <a:pt x="221" y="38"/>
                    <a:pt x="215" y="60"/>
                  </a:cubicBezTo>
                  <a:cubicBezTo>
                    <a:pt x="175" y="209"/>
                    <a:pt x="175" y="209"/>
                    <a:pt x="175" y="209"/>
                  </a:cubicBezTo>
                  <a:cubicBezTo>
                    <a:pt x="46" y="339"/>
                    <a:pt x="46" y="339"/>
                    <a:pt x="46" y="339"/>
                  </a:cubicBezTo>
                  <a:cubicBezTo>
                    <a:pt x="32" y="352"/>
                    <a:pt x="15" y="352"/>
                    <a:pt x="1" y="345"/>
                  </a:cubicBezTo>
                  <a:lnTo>
                    <a:pt x="0" y="344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814918" y="1778356"/>
            <a:ext cx="10562167" cy="166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67" name="Google Shape;67;p4"/>
          <p:cNvCxnSpPr/>
          <p:nvPr/>
        </p:nvCxnSpPr>
        <p:spPr>
          <a:xfrm>
            <a:off x="5871323" y="3661031"/>
            <a:ext cx="44935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814918" y="3917306"/>
            <a:ext cx="10562167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Center">
  <p:cSld name="Grid_Cent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695321" y="1429125"/>
            <a:ext cx="10801500" cy="4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just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2" hasCustomPrompt="1"/>
          </p:nvPr>
        </p:nvSpPr>
        <p:spPr>
          <a:xfrm>
            <a:off x="10966315" y="1"/>
            <a:ext cx="1225685" cy="38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tabLst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tabLst/>
              <a:defRPr/>
            </a:pPr>
            <a:r>
              <a:rPr lang="en-US" altLang="ko-KR" dirty="0"/>
              <a:t>Be Diligent</a:t>
            </a:r>
            <a:endParaRPr lang="en-US" altLang="ko-KR" sz="9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2">
  <p:cSld name="Cover2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744879" y="3218975"/>
            <a:ext cx="11447121" cy="815975"/>
          </a:xfrm>
          <a:custGeom>
            <a:avLst/>
            <a:gdLst/>
            <a:ahLst/>
            <a:cxnLst/>
            <a:rect l="l" t="t" r="r" b="b"/>
            <a:pathLst>
              <a:path w="11447121" h="815975" extrusionOk="0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731838" y="3218975"/>
            <a:ext cx="908050" cy="815975"/>
          </a:xfrm>
          <a:custGeom>
            <a:avLst/>
            <a:gdLst/>
            <a:ahLst/>
            <a:cxnLst/>
            <a:rect l="l" t="t" r="r" b="b"/>
            <a:pathLst>
              <a:path w="286" h="257" extrusionOk="0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731838" y="3218975"/>
            <a:ext cx="2525713" cy="673100"/>
          </a:xfrm>
          <a:custGeom>
            <a:avLst/>
            <a:gdLst/>
            <a:ahLst/>
            <a:cxnLst/>
            <a:rect l="l" t="t" r="r" b="b"/>
            <a:pathLst>
              <a:path w="796" h="212" extrusionOk="0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547688" y="2425225"/>
            <a:ext cx="1966913" cy="1466850"/>
          </a:xfrm>
          <a:custGeom>
            <a:avLst/>
            <a:gdLst/>
            <a:ahLst/>
            <a:cxnLst/>
            <a:rect l="l" t="t" r="r" b="b"/>
            <a:pathLst>
              <a:path w="620" h="462" extrusionOk="0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588" y="1609250"/>
            <a:ext cx="2490788" cy="952500"/>
          </a:xfrm>
          <a:custGeom>
            <a:avLst/>
            <a:gdLst/>
            <a:ahLst/>
            <a:cxnLst/>
            <a:rect l="l" t="t" r="r" b="b"/>
            <a:pathLst>
              <a:path w="785" h="300" extrusionOk="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1608138" y="2425225"/>
            <a:ext cx="906463" cy="812800"/>
          </a:xfrm>
          <a:custGeom>
            <a:avLst/>
            <a:gdLst/>
            <a:ahLst/>
            <a:cxnLst/>
            <a:rect l="l" t="t" r="r" b="b"/>
            <a:pathLst>
              <a:path w="286" h="256" extrusionOk="0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547688" y="2425225"/>
            <a:ext cx="1947863" cy="663575"/>
          </a:xfrm>
          <a:custGeom>
            <a:avLst/>
            <a:gdLst/>
            <a:ahLst/>
            <a:cxnLst/>
            <a:rect l="l" t="t" r="r" b="b"/>
            <a:pathLst>
              <a:path w="614" h="209" extrusionOk="0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6"/>
          <p:cNvCxnSpPr/>
          <p:nvPr/>
        </p:nvCxnSpPr>
        <p:spPr>
          <a:xfrm>
            <a:off x="1846499" y="3626963"/>
            <a:ext cx="9521892" cy="0"/>
          </a:xfrm>
          <a:prstGeom prst="straightConnector1">
            <a:avLst/>
          </a:prstGeom>
          <a:noFill/>
          <a:ln w="12700" cap="flat" cmpd="sng">
            <a:solidFill>
              <a:schemeClr val="dk2">
                <a:alpha val="2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6"/>
          <p:cNvSpPr/>
          <p:nvPr/>
        </p:nvSpPr>
        <p:spPr>
          <a:xfrm rot="5400000">
            <a:off x="11384309" y="3574943"/>
            <a:ext cx="120689" cy="104042"/>
          </a:xfrm>
          <a:prstGeom prst="triangle">
            <a:avLst>
              <a:gd name="adj" fmla="val 50000"/>
            </a:avLst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>
            <a:spLocks noGrp="1"/>
          </p:cNvSpPr>
          <p:nvPr>
            <p:ph type="ctrTitle"/>
          </p:nvPr>
        </p:nvSpPr>
        <p:spPr>
          <a:xfrm>
            <a:off x="2808050" y="1124384"/>
            <a:ext cx="8688625" cy="17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ubTitle" idx="1"/>
          </p:nvPr>
        </p:nvSpPr>
        <p:spPr>
          <a:xfrm>
            <a:off x="2808050" y="4313978"/>
            <a:ext cx="8688625" cy="134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ftr" idx="11"/>
          </p:nvPr>
        </p:nvSpPr>
        <p:spPr>
          <a:xfrm>
            <a:off x="1200000" y="5981484"/>
            <a:ext cx="3736623" cy="4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239351" y="73884"/>
            <a:ext cx="1171330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31372" y="883874"/>
            <a:ext cx="11329259" cy="520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ftr" idx="11"/>
          </p:nvPr>
        </p:nvSpPr>
        <p:spPr>
          <a:xfrm>
            <a:off x="1679511" y="6272497"/>
            <a:ext cx="88329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0"/>
            <a:ext cx="11738620" cy="1160833"/>
          </a:xfrm>
          <a:custGeom>
            <a:avLst/>
            <a:gdLst/>
            <a:ahLst/>
            <a:cxnLst/>
            <a:rect l="l" t="t" r="r" b="b"/>
            <a:pathLst>
              <a:path w="11738620" h="1160833" extrusionOk="0">
                <a:moveTo>
                  <a:pt x="0" y="0"/>
                </a:moveTo>
                <a:cubicBezTo>
                  <a:pt x="1423289" y="0"/>
                  <a:pt x="2579712" y="0"/>
                  <a:pt x="3519305" y="0"/>
                </a:cubicBezTo>
                <a:lnTo>
                  <a:pt x="3773767" y="0"/>
                </a:lnTo>
                <a:lnTo>
                  <a:pt x="4388476" y="0"/>
                </a:lnTo>
                <a:lnTo>
                  <a:pt x="5109954" y="0"/>
                </a:lnTo>
                <a:lnTo>
                  <a:pt x="5124212" y="0"/>
                </a:lnTo>
                <a:lnTo>
                  <a:pt x="5737635" y="0"/>
                </a:lnTo>
                <a:lnTo>
                  <a:pt x="6239864" y="0"/>
                </a:lnTo>
                <a:lnTo>
                  <a:pt x="6279350" y="0"/>
                </a:lnTo>
                <a:lnTo>
                  <a:pt x="6642017" y="0"/>
                </a:lnTo>
                <a:lnTo>
                  <a:pt x="6955215" y="0"/>
                </a:lnTo>
                <a:lnTo>
                  <a:pt x="7190577" y="0"/>
                </a:lnTo>
                <a:lnTo>
                  <a:pt x="7293073" y="0"/>
                </a:lnTo>
                <a:lnTo>
                  <a:pt x="7472269" y="0"/>
                </a:lnTo>
                <a:lnTo>
                  <a:pt x="7576051" y="0"/>
                </a:lnTo>
                <a:lnTo>
                  <a:pt x="7590877" y="0"/>
                </a:lnTo>
                <a:lnTo>
                  <a:pt x="8162243" y="0"/>
                </a:lnTo>
                <a:cubicBezTo>
                  <a:pt x="11364644" y="0"/>
                  <a:pt x="11364644" y="0"/>
                  <a:pt x="11364644" y="0"/>
                </a:cubicBezTo>
                <a:cubicBezTo>
                  <a:pt x="11364644" y="660827"/>
                  <a:pt x="11364644" y="660827"/>
                  <a:pt x="11364644" y="660827"/>
                </a:cubicBezTo>
                <a:cubicBezTo>
                  <a:pt x="11694936" y="991240"/>
                  <a:pt x="11694936" y="991240"/>
                  <a:pt x="11694936" y="991240"/>
                </a:cubicBezTo>
                <a:cubicBezTo>
                  <a:pt x="11732934" y="1014632"/>
                  <a:pt x="11744626" y="1055569"/>
                  <a:pt x="11735857" y="1093581"/>
                </a:cubicBezTo>
                <a:cubicBezTo>
                  <a:pt x="11735857" y="1096505"/>
                  <a:pt x="11735857" y="1096505"/>
                  <a:pt x="11735857" y="1096505"/>
                </a:cubicBezTo>
                <a:cubicBezTo>
                  <a:pt x="11724166" y="1131593"/>
                  <a:pt x="11694936" y="1160833"/>
                  <a:pt x="11648169" y="1160833"/>
                </a:cubicBezTo>
                <a:cubicBezTo>
                  <a:pt x="10171719" y="1160833"/>
                  <a:pt x="8972103" y="1160833"/>
                  <a:pt x="7997415" y="1160833"/>
                </a:cubicBezTo>
                <a:lnTo>
                  <a:pt x="7874402" y="1160833"/>
                </a:lnTo>
                <a:lnTo>
                  <a:pt x="7095781" y="1160833"/>
                </a:lnTo>
                <a:lnTo>
                  <a:pt x="6488308" y="1160833"/>
                </a:lnTo>
                <a:lnTo>
                  <a:pt x="6332564" y="1160833"/>
                </a:lnTo>
                <a:cubicBezTo>
                  <a:pt x="6099946" y="1160833"/>
                  <a:pt x="5888475" y="1160833"/>
                  <a:pt x="5696229" y="1160833"/>
                </a:cubicBezTo>
                <a:lnTo>
                  <a:pt x="5275234" y="1160833"/>
                </a:lnTo>
                <a:lnTo>
                  <a:pt x="5175242" y="1160833"/>
                </a:lnTo>
                <a:cubicBezTo>
                  <a:pt x="4863803" y="1160833"/>
                  <a:pt x="4621573" y="1160833"/>
                  <a:pt x="4433172" y="1160833"/>
                </a:cubicBezTo>
                <a:lnTo>
                  <a:pt x="4223648" y="1160833"/>
                </a:lnTo>
                <a:lnTo>
                  <a:pt x="4189019" y="1160833"/>
                </a:lnTo>
                <a:cubicBezTo>
                  <a:pt x="3773767" y="1160833"/>
                  <a:pt x="3773767" y="1160833"/>
                  <a:pt x="3773767" y="1160833"/>
                </a:cubicBezTo>
                <a:lnTo>
                  <a:pt x="3322013" y="1160833"/>
                </a:lnTo>
                <a:cubicBezTo>
                  <a:pt x="0" y="1160833"/>
                  <a:pt x="0" y="1160833"/>
                  <a:pt x="0" y="116083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0890814" y="356730"/>
            <a:ext cx="944456" cy="736851"/>
          </a:xfrm>
          <a:custGeom>
            <a:avLst/>
            <a:gdLst/>
            <a:ahLst/>
            <a:cxnLst/>
            <a:rect l="l" t="t" r="r" b="b"/>
            <a:pathLst>
              <a:path w="323" h="252" extrusionOk="0">
                <a:moveTo>
                  <a:pt x="18" y="69"/>
                </a:moveTo>
                <a:cubicBezTo>
                  <a:pt x="29" y="75"/>
                  <a:pt x="29" y="75"/>
                  <a:pt x="29" y="75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88" y="225"/>
                  <a:pt x="292" y="239"/>
                  <a:pt x="289" y="252"/>
                </a:cubicBezTo>
                <a:cubicBezTo>
                  <a:pt x="295" y="229"/>
                  <a:pt x="295" y="229"/>
                  <a:pt x="295" y="229"/>
                </a:cubicBezTo>
                <a:cubicBezTo>
                  <a:pt x="321" y="135"/>
                  <a:pt x="321" y="135"/>
                  <a:pt x="321" y="135"/>
                </a:cubicBezTo>
                <a:cubicBezTo>
                  <a:pt x="322" y="131"/>
                  <a:pt x="322" y="126"/>
                  <a:pt x="322" y="122"/>
                </a:cubicBezTo>
                <a:cubicBezTo>
                  <a:pt x="323" y="103"/>
                  <a:pt x="313" y="85"/>
                  <a:pt x="296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33" y="6"/>
                  <a:pt x="33" y="6"/>
                  <a:pt x="33" y="6"/>
                </a:cubicBezTo>
                <a:cubicBezTo>
                  <a:pt x="18" y="6"/>
                  <a:pt x="7" y="22"/>
                  <a:pt x="4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0" y="47"/>
                  <a:pt x="5" y="61"/>
                  <a:pt x="18" y="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902510" y="0"/>
            <a:ext cx="1289490" cy="456146"/>
          </a:xfrm>
          <a:custGeom>
            <a:avLst/>
            <a:gdLst/>
            <a:ahLst/>
            <a:cxnLst/>
            <a:rect l="l" t="t" r="r" b="b"/>
            <a:pathLst>
              <a:path w="441" h="156" extrusionOk="0">
                <a:moveTo>
                  <a:pt x="0" y="156"/>
                </a:moveTo>
                <a:cubicBezTo>
                  <a:pt x="3" y="144"/>
                  <a:pt x="14" y="133"/>
                  <a:pt x="29" y="133"/>
                </a:cubicBezTo>
                <a:cubicBezTo>
                  <a:pt x="441" y="133"/>
                  <a:pt x="441" y="133"/>
                  <a:pt x="441" y="133"/>
                </a:cubicBezTo>
                <a:cubicBezTo>
                  <a:pt x="441" y="0"/>
                  <a:pt x="441" y="0"/>
                  <a:pt x="441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8" y="0"/>
                  <a:pt x="37" y="16"/>
                  <a:pt x="31" y="39"/>
                </a:cubicBezTo>
                <a:cubicBezTo>
                  <a:pt x="6" y="133"/>
                  <a:pt x="6" y="133"/>
                  <a:pt x="6" y="133"/>
                </a:cubicBezTo>
                <a:lnTo>
                  <a:pt x="0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1311872" y="771939"/>
            <a:ext cx="432754" cy="388894"/>
          </a:xfrm>
          <a:custGeom>
            <a:avLst/>
            <a:gdLst/>
            <a:ahLst/>
            <a:cxnLst/>
            <a:rect l="l" t="t" r="r" b="b"/>
            <a:pathLst>
              <a:path w="148" h="133" extrusionOk="0">
                <a:moveTo>
                  <a:pt x="0" y="0"/>
                </a:moveTo>
                <a:cubicBezTo>
                  <a:pt x="0" y="133"/>
                  <a:pt x="0" y="133"/>
                  <a:pt x="0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31" y="133"/>
                  <a:pt x="141" y="123"/>
                  <a:pt x="145" y="111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8" y="97"/>
                  <a:pt x="144" y="83"/>
                  <a:pt x="131" y="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534085" y="771939"/>
            <a:ext cx="1210541" cy="321641"/>
          </a:xfrm>
          <a:custGeom>
            <a:avLst/>
            <a:gdLst/>
            <a:ahLst/>
            <a:cxnLst/>
            <a:rect l="l" t="t" r="r" b="b"/>
            <a:pathLst>
              <a:path w="414" h="110" extrusionOk="0">
                <a:moveTo>
                  <a:pt x="0" y="0"/>
                </a:moveTo>
                <a:cubicBezTo>
                  <a:pt x="411" y="110"/>
                  <a:pt x="411" y="110"/>
                  <a:pt x="411" y="110"/>
                </a:cubicBezTo>
                <a:cubicBezTo>
                  <a:pt x="414" y="97"/>
                  <a:pt x="410" y="83"/>
                  <a:pt x="397" y="75"/>
                </a:cubicBezTo>
                <a:cubicBezTo>
                  <a:pt x="266" y="0"/>
                  <a:pt x="266" y="0"/>
                  <a:pt x="26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899586" y="388894"/>
            <a:ext cx="932760" cy="318717"/>
          </a:xfrm>
          <a:custGeom>
            <a:avLst/>
            <a:gdLst/>
            <a:ahLst/>
            <a:cxnLst/>
            <a:rect l="l" t="t" r="r" b="b"/>
            <a:pathLst>
              <a:path w="319" h="109" extrusionOk="0">
                <a:moveTo>
                  <a:pt x="0" y="24"/>
                </a:moveTo>
                <a:cubicBezTo>
                  <a:pt x="319" y="109"/>
                  <a:pt x="319" y="109"/>
                  <a:pt x="319" y="109"/>
                </a:cubicBezTo>
                <a:cubicBezTo>
                  <a:pt x="319" y="91"/>
                  <a:pt x="309" y="74"/>
                  <a:pt x="293" y="64"/>
                </a:cubicBezTo>
                <a:cubicBezTo>
                  <a:pt x="182" y="0"/>
                  <a:pt x="182" y="0"/>
                  <a:pt x="18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4" y="11"/>
                  <a:pt x="1" y="23"/>
                </a:cubicBezTo>
                <a:lnTo>
                  <a:pt x="0" y="24"/>
                </a:lnTo>
                <a:close/>
              </a:path>
            </a:pathLst>
          </a:custGeom>
          <a:gradFill>
            <a:gsLst>
              <a:gs pos="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74;p5">
            <a:extLst>
              <a:ext uri="{FF2B5EF4-FFF2-40B4-BE49-F238E27FC236}">
                <a16:creationId xmlns:a16="http://schemas.microsoft.com/office/drawing/2014/main" id="{1E181274-1913-4965-BB73-2F788D3327C5}"/>
              </a:ext>
            </a:extLst>
          </p:cNvPr>
          <p:cNvSpPr txBox="1">
            <a:spLocks/>
          </p:cNvSpPr>
          <p:nvPr userDrawn="1"/>
        </p:nvSpPr>
        <p:spPr>
          <a:xfrm>
            <a:off x="10966315" y="1"/>
            <a:ext cx="1225685" cy="38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tabLst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/>
              <a:t>Be Diligent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42">
          <p15:clr>
            <a:srgbClr val="F26B43"/>
          </p15:clr>
        </p15:guide>
        <p15:guide id="2" pos="4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sers.cs.fiu.edu/~downeyt/cnt4713/Brandeis_Python_tutorial.ppt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ctrTitle"/>
          </p:nvPr>
        </p:nvSpPr>
        <p:spPr>
          <a:xfrm>
            <a:off x="2808050" y="1124384"/>
            <a:ext cx="8688625" cy="177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altLang="ko-KR" sz="4000" b="1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FastAPI</a:t>
            </a:r>
            <a:r>
              <a:rPr lang="en-US" altLang="ko-KR" sz="4000" b="1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Tutorial</a:t>
            </a:r>
            <a:br>
              <a:rPr lang="en-US" altLang="ko-KR" sz="4000" b="1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4000" b="1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2023 Winter Programming Camp</a:t>
            </a:r>
            <a:endParaRPr sz="4000" b="1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>
            <a:spLocks noGrp="1"/>
          </p:cNvSpPr>
          <p:nvPr>
            <p:ph type="subTitle" idx="1"/>
          </p:nvPr>
        </p:nvSpPr>
        <p:spPr>
          <a:xfrm>
            <a:off x="2808050" y="4313978"/>
            <a:ext cx="8688625" cy="134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2900" dirty="0"/>
              <a:t>02. </a:t>
            </a:r>
            <a:r>
              <a:rPr lang="en-US" sz="2900"/>
              <a:t>Lecture02</a:t>
            </a:r>
            <a:endParaRPr sz="2900" dirty="0"/>
          </a:p>
          <a:p>
            <a:pPr marL="0" marR="0" lvl="0" indent="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2900" dirty="0"/>
              <a:t>Changbeom Choi</a:t>
            </a:r>
            <a:endParaRPr sz="2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F0D13-3A4E-4621-A1FD-7F87E47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panose="020B0600000101010101" pitchFamily="50" charset="-127"/>
              </a:rPr>
              <a:t>Lists are mutable - some useful methods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691FE-BEF7-42A8-830C-EEBE943CF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76200" indent="0">
              <a:buNone/>
            </a:pPr>
            <a:r>
              <a:rPr lang="en-US" altLang="ko-KR" dirty="0"/>
              <a:t>&gt;&gt;&gt; ids = ["9pti", "2plv", "1crn"]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ids.append</a:t>
            </a:r>
            <a:r>
              <a:rPr lang="en-US" altLang="ko-KR" dirty="0"/>
              <a:t>("1alm")</a:t>
            </a:r>
          </a:p>
          <a:p>
            <a:pPr marL="76200" indent="0">
              <a:buNone/>
            </a:pPr>
            <a:r>
              <a:rPr lang="en-US" altLang="ko-KR" dirty="0"/>
              <a:t>&gt;&gt;&gt; ids</a:t>
            </a:r>
          </a:p>
          <a:p>
            <a:pPr marL="76200" indent="0">
              <a:buNone/>
            </a:pPr>
            <a:r>
              <a:rPr lang="en-US" altLang="ko-KR" dirty="0"/>
              <a:t>['9pti', '2plv', '1crn', '1alm']</a:t>
            </a:r>
          </a:p>
          <a:p>
            <a:pPr marL="76200" indent="0">
              <a:buNone/>
            </a:pPr>
            <a:r>
              <a:rPr lang="en-US" altLang="ko-KR" dirty="0"/>
              <a:t>&gt;&gt;&gt;</a:t>
            </a:r>
            <a:r>
              <a:rPr lang="en-US" altLang="ko-KR" dirty="0" err="1"/>
              <a:t>ids.extend</a:t>
            </a:r>
            <a:r>
              <a:rPr lang="en-US" altLang="ko-KR" dirty="0"/>
              <a:t>(L)</a:t>
            </a:r>
          </a:p>
          <a:p>
            <a:pPr marL="76200" indent="0">
              <a:buNone/>
            </a:pPr>
            <a:r>
              <a:rPr lang="en-US" altLang="ko-KR" dirty="0"/>
              <a:t>    Extend the list by appending all the items in the given list; equivalent to a[</a:t>
            </a:r>
            <a:r>
              <a:rPr lang="en-US" altLang="ko-KR" dirty="0" err="1"/>
              <a:t>len</a:t>
            </a:r>
            <a:r>
              <a:rPr lang="en-US" altLang="ko-KR" dirty="0"/>
              <a:t>(a):] = L.</a:t>
            </a:r>
          </a:p>
          <a:p>
            <a:pPr marL="76200" indent="0">
              <a:buNone/>
            </a:pPr>
            <a:r>
              <a:rPr lang="en-US" altLang="ko-KR" dirty="0"/>
              <a:t>&gt;&gt;&gt; del ids[0]</a:t>
            </a:r>
          </a:p>
          <a:p>
            <a:pPr marL="76200" indent="0">
              <a:buNone/>
            </a:pPr>
            <a:r>
              <a:rPr lang="en-US" altLang="ko-KR" dirty="0"/>
              <a:t>&gt;&gt;&gt; ids</a:t>
            </a:r>
            <a:endParaRPr lang="en-US" altLang="ko-KR" i="1" dirty="0"/>
          </a:p>
          <a:p>
            <a:pPr marL="76200" indent="0">
              <a:buNone/>
            </a:pPr>
            <a:r>
              <a:rPr lang="en-US" altLang="ko-KR" i="1" dirty="0"/>
              <a:t>['2plv', '1crn', '1alm']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ids.sort</a:t>
            </a:r>
            <a:r>
              <a:rPr lang="en-US" altLang="ko-KR" dirty="0"/>
              <a:t>()</a:t>
            </a:r>
          </a:p>
          <a:p>
            <a:pPr marL="76200" indent="0">
              <a:buNone/>
            </a:pPr>
            <a:r>
              <a:rPr lang="en-US" altLang="ko-KR" dirty="0"/>
              <a:t>&gt;&gt;&gt; ids</a:t>
            </a:r>
          </a:p>
          <a:p>
            <a:pPr marL="76200" indent="0">
              <a:buNone/>
            </a:pPr>
            <a:r>
              <a:rPr lang="en-US" altLang="ko-KR" dirty="0"/>
              <a:t>['1alm', '1crn', '2plv']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ids.reverse</a:t>
            </a:r>
            <a:r>
              <a:rPr lang="en-US" altLang="ko-KR" dirty="0"/>
              <a:t>()</a:t>
            </a:r>
          </a:p>
          <a:p>
            <a:pPr marL="76200" indent="0">
              <a:buNone/>
            </a:pPr>
            <a:r>
              <a:rPr lang="en-US" altLang="ko-KR" dirty="0"/>
              <a:t>&gt;&gt;&gt; ids</a:t>
            </a:r>
          </a:p>
          <a:p>
            <a:pPr marL="76200" indent="0">
              <a:buNone/>
            </a:pPr>
            <a:r>
              <a:rPr lang="en-US" altLang="ko-KR" dirty="0"/>
              <a:t>['2plv', '1crn', '1alm']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ids.insert</a:t>
            </a:r>
            <a:r>
              <a:rPr lang="en-US" altLang="ko-KR" dirty="0"/>
              <a:t>(0, "9pti")</a:t>
            </a:r>
          </a:p>
          <a:p>
            <a:pPr marL="76200" indent="0">
              <a:buNone/>
            </a:pPr>
            <a:r>
              <a:rPr lang="en-US" altLang="ko-KR" dirty="0"/>
              <a:t>&gt;&gt;&gt; ids</a:t>
            </a:r>
          </a:p>
          <a:p>
            <a:pPr marL="76200" indent="0">
              <a:buNone/>
            </a:pPr>
            <a:r>
              <a:rPr lang="en-US" altLang="ko-KR" dirty="0"/>
              <a:t>['9pti', '2plv', '1crn', '1alm']</a:t>
            </a: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C3985-F79D-4DBB-813E-F2A71FEE4B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CFE07A-74A2-4A89-9567-DBC03ECEB32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A740A9B-6FBD-49DC-B37B-0F4BC7DC6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2139950"/>
            <a:ext cx="410400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99FF33"/>
                </a:solidFill>
                <a:ea typeface="굴림" panose="020B0600000101010101" pitchFamily="50" charset="-127"/>
              </a:rPr>
              <a:t>append an element</a:t>
            </a:r>
          </a:p>
          <a:p>
            <a:endParaRPr lang="en-US" altLang="ko-KR" sz="2400" dirty="0">
              <a:solidFill>
                <a:srgbClr val="99FF33"/>
              </a:solidFill>
              <a:ea typeface="굴림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99FF33"/>
                </a:solidFill>
                <a:ea typeface="굴림" panose="020B0600000101010101" pitchFamily="50" charset="-127"/>
              </a:rPr>
              <a:t>remove an element</a:t>
            </a:r>
          </a:p>
          <a:p>
            <a:endParaRPr lang="en-US" altLang="ko-KR" sz="2400" dirty="0">
              <a:solidFill>
                <a:srgbClr val="99FF33"/>
              </a:solidFill>
              <a:ea typeface="굴림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99FF33"/>
                </a:solidFill>
                <a:ea typeface="굴림" panose="020B0600000101010101" pitchFamily="50" charset="-127"/>
              </a:rPr>
              <a:t>sort by default order</a:t>
            </a:r>
          </a:p>
          <a:p>
            <a:endParaRPr lang="en-US" altLang="ko-KR" sz="2400" dirty="0">
              <a:solidFill>
                <a:srgbClr val="99FF33"/>
              </a:solidFill>
              <a:ea typeface="굴림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99FF33"/>
                </a:solidFill>
                <a:ea typeface="굴림" panose="020B0600000101010101" pitchFamily="50" charset="-127"/>
              </a:rPr>
              <a:t>reverse the elements in a list</a:t>
            </a:r>
          </a:p>
          <a:p>
            <a:endParaRPr lang="en-US" altLang="ko-KR" sz="2400" dirty="0">
              <a:solidFill>
                <a:srgbClr val="99FF33"/>
              </a:solidFill>
              <a:ea typeface="굴림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99FF33"/>
                </a:solidFill>
                <a:ea typeface="굴림" panose="020B0600000101010101" pitchFamily="50" charset="-127"/>
              </a:rPr>
              <a:t>insert an element at some</a:t>
            </a:r>
          </a:p>
          <a:p>
            <a:r>
              <a:rPr lang="en-US" altLang="ko-KR" sz="2400" dirty="0">
                <a:solidFill>
                  <a:srgbClr val="99FF33"/>
                </a:solidFill>
                <a:ea typeface="굴림" panose="020B0600000101010101" pitchFamily="50" charset="-127"/>
              </a:rPr>
              <a:t>specified position.</a:t>
            </a:r>
          </a:p>
          <a:p>
            <a:r>
              <a:rPr lang="en-US" altLang="ko-KR" sz="2400" dirty="0">
                <a:solidFill>
                  <a:srgbClr val="99FF33"/>
                </a:solidFill>
                <a:ea typeface="굴림" panose="020B0600000101010101" pitchFamily="50" charset="-127"/>
              </a:rPr>
              <a:t>(Slower than .append())</a:t>
            </a:r>
          </a:p>
        </p:txBody>
      </p:sp>
    </p:spTree>
    <p:extLst>
      <p:ext uri="{BB962C8B-B14F-4D97-AF65-F5344CB8AC3E}">
        <p14:creationId xmlns:p14="http://schemas.microsoft.com/office/powerpoint/2010/main" val="91812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8E352-2446-4F3C-A805-3274EB4B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Tuples: sort of an immutable list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D96EE-00D6-44A3-A4F6-5F4FC3CBD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altLang="ko-KR" dirty="0"/>
              <a:t>&gt;&gt;&gt; yellow = (255, 255, 0) # r, g, b</a:t>
            </a:r>
          </a:p>
          <a:p>
            <a:pPr marL="76200" indent="0">
              <a:buNone/>
            </a:pPr>
            <a:r>
              <a:rPr lang="en-US" altLang="ko-KR" dirty="0"/>
              <a:t>&gt;&gt;&gt; one    = (1,)</a:t>
            </a:r>
          </a:p>
          <a:p>
            <a:pPr marL="76200" indent="0">
              <a:buNone/>
            </a:pPr>
            <a:r>
              <a:rPr lang="en-US" altLang="ko-KR" dirty="0"/>
              <a:t>&gt;&gt;&gt; yellow[0]</a:t>
            </a:r>
          </a:p>
          <a:p>
            <a:pPr marL="76200" indent="0">
              <a:buNone/>
            </a:pPr>
            <a:r>
              <a:rPr lang="en-US" altLang="ko-KR" dirty="0"/>
              <a:t>&gt;&gt;&gt; yellow[1:]</a:t>
            </a:r>
          </a:p>
          <a:p>
            <a:pPr marL="76200" indent="0">
              <a:buNone/>
            </a:pPr>
            <a:r>
              <a:rPr lang="en-US" altLang="ko-KR" dirty="0"/>
              <a:t>(255, 0)</a:t>
            </a:r>
          </a:p>
          <a:p>
            <a:pPr marL="76200" indent="0">
              <a:buNone/>
            </a:pPr>
            <a:r>
              <a:rPr lang="en-US" altLang="ko-KR" dirty="0"/>
              <a:t>&gt;&gt;&gt; yellow[0] = 0</a:t>
            </a:r>
          </a:p>
          <a:p>
            <a:pPr marL="76200" indent="0">
              <a:buNone/>
            </a:pPr>
            <a:r>
              <a:rPr lang="en-US" altLang="ko-KR" dirty="0"/>
              <a:t>Traceback (most recent call last):</a:t>
            </a:r>
          </a:p>
          <a:p>
            <a:pPr marL="76200" indent="0">
              <a:buNone/>
            </a:pPr>
            <a:r>
              <a:rPr lang="en-US" altLang="ko-KR" dirty="0"/>
              <a:t>File "&lt;stdin&gt;", line 1, in &lt;module&gt;</a:t>
            </a:r>
          </a:p>
          <a:p>
            <a:pPr marL="76200" indent="0">
              <a:buNone/>
            </a:pPr>
            <a:r>
              <a:rPr lang="en-US" altLang="ko-KR" dirty="0" err="1"/>
              <a:t>TypeError</a:t>
            </a:r>
            <a:r>
              <a:rPr lang="en-US" altLang="ko-KR" dirty="0"/>
              <a:t>: 'tuple' object does not support item assignment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Very common in string interpolation:</a:t>
            </a:r>
          </a:p>
          <a:p>
            <a:pPr marL="76200" indent="0">
              <a:buNone/>
            </a:pPr>
            <a:r>
              <a:rPr lang="en-US" altLang="ko-KR" dirty="0"/>
              <a:t>&gt;&gt;&gt; "%s lives in %s at latitude %.1f" % ("Andrew", "Sweden", 57.7056)</a:t>
            </a:r>
          </a:p>
          <a:p>
            <a:pPr marL="76200" indent="0">
              <a:buNone/>
            </a:pPr>
            <a:r>
              <a:rPr lang="en-US" altLang="ko-KR" dirty="0"/>
              <a:t>'Andrew lives in Sweden at latitude 57.7'</a:t>
            </a: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3A608F-4BFE-4BB1-AFEB-612CEAB274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C3E750-2C56-4769-912A-99D20502D2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32CE2-3228-426D-8B64-0E186373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zipping lists together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9019D-F3FE-45D9-8F9A-3A647B629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ko-KR" dirty="0"/>
              <a:t>&gt;&gt;&gt; names</a:t>
            </a:r>
          </a:p>
          <a:p>
            <a:pPr marL="76200" indent="0">
              <a:buNone/>
            </a:pPr>
            <a:r>
              <a:rPr lang="en-US" altLang="ko-KR" dirty="0"/>
              <a:t>['ben', '</a:t>
            </a:r>
            <a:r>
              <a:rPr lang="en-US" altLang="ko-KR" dirty="0" err="1"/>
              <a:t>chen</a:t>
            </a:r>
            <a:r>
              <a:rPr lang="en-US" altLang="ko-KR" dirty="0"/>
              <a:t>', '</a:t>
            </a:r>
            <a:r>
              <a:rPr lang="en-US" altLang="ko-KR" dirty="0" err="1"/>
              <a:t>yaqin</a:t>
            </a:r>
            <a:r>
              <a:rPr lang="en-US" altLang="ko-KR" dirty="0"/>
              <a:t>']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&gt;&gt;&gt; gender = [0, 0, 1]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&gt;&gt;&gt; zip(names, gender)</a:t>
            </a:r>
          </a:p>
          <a:p>
            <a:pPr marL="76200" indent="0">
              <a:buNone/>
            </a:pPr>
            <a:r>
              <a:rPr lang="en-US" altLang="ko-KR" dirty="0"/>
              <a:t>[('ben', 0), ('</a:t>
            </a:r>
            <a:r>
              <a:rPr lang="en-US" altLang="ko-KR" dirty="0" err="1"/>
              <a:t>chen</a:t>
            </a:r>
            <a:r>
              <a:rPr lang="en-US" altLang="ko-KR" dirty="0"/>
              <a:t>', 0), ('</a:t>
            </a:r>
            <a:r>
              <a:rPr lang="en-US" altLang="ko-KR" dirty="0" err="1"/>
              <a:t>yaqin</a:t>
            </a:r>
            <a:r>
              <a:rPr lang="en-US" altLang="ko-KR" dirty="0"/>
              <a:t>', 1)]</a:t>
            </a: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D7B5F-97D5-42CA-9575-F5548A5FA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D6A-3A31-4587-B0C0-875D5CA4B63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3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E08D-5FF5-47B0-B326-D9297EBE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Dictionaries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1268E-45BA-4946-B854-3F471D684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76200" indent="0">
              <a:buNone/>
            </a:pPr>
            <a:r>
              <a:rPr lang="en-US" altLang="ko-KR" dirty="0"/>
              <a:t>Dictionaries are lookup tables.</a:t>
            </a:r>
          </a:p>
          <a:p>
            <a:pPr marL="76200" indent="0">
              <a:buNone/>
            </a:pPr>
            <a:r>
              <a:rPr lang="en-US" altLang="ko-KR" dirty="0"/>
              <a:t>They map from a “key” to a “value”.</a:t>
            </a:r>
          </a:p>
          <a:p>
            <a:pPr marL="7620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symbol_to_name</a:t>
            </a:r>
            <a:r>
              <a:rPr lang="en-US" altLang="ko-KR" dirty="0"/>
              <a:t> = {</a:t>
            </a:r>
          </a:p>
          <a:p>
            <a:pPr marL="76200" indent="0">
              <a:buNone/>
            </a:pPr>
            <a:r>
              <a:rPr lang="en-US" altLang="ko-KR" dirty="0"/>
              <a:t>		"H": "hydrogen",</a:t>
            </a:r>
          </a:p>
          <a:p>
            <a:pPr marL="76200" indent="0">
              <a:buNone/>
            </a:pPr>
            <a:r>
              <a:rPr lang="en-US" altLang="ko-KR" dirty="0"/>
              <a:t>		"He": "helium",</a:t>
            </a:r>
          </a:p>
          <a:p>
            <a:pPr marL="76200" indent="0">
              <a:buNone/>
            </a:pPr>
            <a:r>
              <a:rPr lang="en-US" altLang="ko-KR" dirty="0"/>
              <a:t>		"Li": "lithium",</a:t>
            </a:r>
          </a:p>
          <a:p>
            <a:pPr marL="76200" indent="0">
              <a:buNone/>
            </a:pPr>
            <a:r>
              <a:rPr lang="en-US" altLang="ko-KR" dirty="0"/>
              <a:t>		"C": "carbon",</a:t>
            </a:r>
          </a:p>
          <a:p>
            <a:pPr marL="76200" indent="0">
              <a:buNone/>
            </a:pPr>
            <a:r>
              <a:rPr lang="en-US" altLang="ko-KR" dirty="0"/>
              <a:t>		"O": "oxygen",</a:t>
            </a:r>
          </a:p>
          <a:p>
            <a:pPr marL="76200" indent="0">
              <a:buNone/>
            </a:pPr>
            <a:r>
              <a:rPr lang="en-US" altLang="ko-KR" dirty="0"/>
              <a:t>		"N": "nitrogen"</a:t>
            </a:r>
          </a:p>
          <a:p>
            <a:pPr marL="76200" indent="0">
              <a:buNone/>
            </a:pPr>
            <a:r>
              <a:rPr lang="en-US" altLang="ko-KR" dirty="0"/>
              <a:t>	}</a:t>
            </a:r>
          </a:p>
          <a:p>
            <a:pPr marL="76200" indent="0">
              <a:buNone/>
            </a:pPr>
            <a:r>
              <a:rPr lang="en-US" altLang="ko-KR" dirty="0"/>
              <a:t>Duplicate keys are not allowed</a:t>
            </a:r>
          </a:p>
          <a:p>
            <a:pPr marL="76200" indent="0">
              <a:buNone/>
            </a:pPr>
            <a:r>
              <a:rPr lang="en-US" altLang="ko-KR" dirty="0"/>
              <a:t>Duplicate values are just fine</a:t>
            </a: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94374-4B04-456F-B80E-4A0C1019C6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29D9F-3DD2-409F-99CF-84B4422630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1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AC5DA-BE1B-4060-8B11-AAE8A989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ea typeface="굴림" panose="020B0600000101010101" pitchFamily="50" charset="-127"/>
              </a:rPr>
              <a:t>Keys can be any immutable value</a:t>
            </a:r>
            <a:br>
              <a:rPr lang="en-US" altLang="ko-KR" sz="2400" dirty="0">
                <a:ea typeface="굴림" panose="020B0600000101010101" pitchFamily="50" charset="-127"/>
              </a:rPr>
            </a:br>
            <a:r>
              <a:rPr lang="en-US" altLang="ko-KR" sz="2400" dirty="0">
                <a:solidFill>
                  <a:srgbClr val="99FF33"/>
                </a:solidFill>
                <a:ea typeface="굴림" panose="020B0600000101010101" pitchFamily="50" charset="-127"/>
              </a:rPr>
              <a:t>numbers, strings, tuples, </a:t>
            </a:r>
            <a:r>
              <a:rPr lang="en-US" altLang="ko-KR" sz="2400" dirty="0" err="1">
                <a:solidFill>
                  <a:srgbClr val="99FF33"/>
                </a:solidFill>
                <a:ea typeface="굴림" panose="020B0600000101010101" pitchFamily="50" charset="-127"/>
              </a:rPr>
              <a:t>frozenset</a:t>
            </a:r>
            <a:r>
              <a:rPr lang="en-US" altLang="ko-KR" sz="2400" dirty="0">
                <a:ea typeface="굴림" panose="020B0600000101010101" pitchFamily="50" charset="-127"/>
              </a:rPr>
              <a:t>, </a:t>
            </a:r>
            <a:br>
              <a:rPr lang="en-US" altLang="ko-KR" sz="2400" dirty="0">
                <a:ea typeface="굴림" panose="020B0600000101010101" pitchFamily="50" charset="-127"/>
              </a:rPr>
            </a:b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not list, dictionary, set, ...</a:t>
            </a: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A43D8-50E4-4921-A021-7FACFF08B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76200" indent="0">
              <a:buNone/>
            </a:pPr>
            <a:r>
              <a:rPr lang="en-US" altLang="ko-KR" dirty="0" err="1"/>
              <a:t>atomic_number_to_name</a:t>
            </a:r>
            <a:r>
              <a:rPr lang="en-US" altLang="ko-KR" dirty="0"/>
              <a:t> = {</a:t>
            </a:r>
          </a:p>
          <a:p>
            <a:pPr marL="76200" indent="0">
              <a:buNone/>
            </a:pPr>
            <a:r>
              <a:rPr lang="en-US" altLang="ko-KR" dirty="0"/>
              <a:t>1: "hydrogen"</a:t>
            </a:r>
          </a:p>
          <a:p>
            <a:pPr marL="76200" indent="0">
              <a:buNone/>
            </a:pPr>
            <a:r>
              <a:rPr lang="en-US" altLang="ko-KR" dirty="0"/>
              <a:t>6: "carbon",</a:t>
            </a:r>
          </a:p>
          <a:p>
            <a:pPr marL="76200" indent="0">
              <a:buNone/>
            </a:pPr>
            <a:r>
              <a:rPr lang="en-US" altLang="ko-KR" dirty="0"/>
              <a:t>7: "nitrogen"</a:t>
            </a:r>
          </a:p>
          <a:p>
            <a:pPr marL="76200" indent="0">
              <a:buNone/>
            </a:pPr>
            <a:r>
              <a:rPr lang="en-US" altLang="ko-KR" dirty="0"/>
              <a:t>8: "oxygen",</a:t>
            </a:r>
          </a:p>
          <a:p>
            <a:pPr marL="76200" indent="0">
              <a:buNone/>
            </a:pPr>
            <a:r>
              <a:rPr lang="en-US" altLang="ko-KR" dirty="0"/>
              <a:t>}</a:t>
            </a:r>
          </a:p>
          <a:p>
            <a:pPr marL="76200" indent="0">
              <a:buNone/>
            </a:pPr>
            <a:r>
              <a:rPr lang="en-US" altLang="ko-KR" dirty="0" err="1"/>
              <a:t>nobel_prize_winners</a:t>
            </a:r>
            <a:r>
              <a:rPr lang="en-US" altLang="ko-KR" dirty="0"/>
              <a:t> = {</a:t>
            </a:r>
          </a:p>
          <a:p>
            <a:pPr marL="76200" indent="0">
              <a:buNone/>
            </a:pPr>
            <a:r>
              <a:rPr lang="en-US" altLang="ko-KR" dirty="0"/>
              <a:t>(1979, "physics"): ["Glashow", "Salam", "Weinberg"],</a:t>
            </a:r>
          </a:p>
          <a:p>
            <a:pPr marL="76200" indent="0">
              <a:buNone/>
            </a:pPr>
            <a:r>
              <a:rPr lang="en-US" altLang="ko-KR" dirty="0"/>
              <a:t>(1962, "chemistry"): ["Hodgkin"],</a:t>
            </a:r>
          </a:p>
          <a:p>
            <a:pPr marL="76200" indent="0">
              <a:buNone/>
            </a:pPr>
            <a:r>
              <a:rPr lang="en-US" altLang="ko-KR" dirty="0"/>
              <a:t>(1984, "biology"): ["McClintock"],</a:t>
            </a:r>
          </a:p>
          <a:p>
            <a:pPr marL="76200" indent="0">
              <a:buNone/>
            </a:pPr>
            <a:r>
              <a:rPr lang="en-US" altLang="ko-KR" dirty="0"/>
              <a:t>}</a:t>
            </a: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0C0D3-BB14-4242-AB91-1A9CF96150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0005BC-86C1-4BD4-A0DB-8D5B4F248A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ADE38CB-099E-42A5-95AC-72F3FF887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005" y="1676400"/>
            <a:ext cx="45672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A set is an unordered collection 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with no duplicate elements. </a:t>
            </a:r>
          </a:p>
        </p:txBody>
      </p:sp>
    </p:spTree>
    <p:extLst>
      <p:ext uri="{BB962C8B-B14F-4D97-AF65-F5344CB8AC3E}">
        <p14:creationId xmlns:p14="http://schemas.microsoft.com/office/powerpoint/2010/main" val="29430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D702-F69E-44C9-B7C1-D17154C8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Dictionary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22FA4-374A-46EC-8202-4F5766A14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symbol_to_name</a:t>
            </a:r>
            <a:r>
              <a:rPr lang="en-US" altLang="ko-KR" dirty="0"/>
              <a:t>["C"]</a:t>
            </a:r>
          </a:p>
          <a:p>
            <a:pPr marL="76200" indent="0">
              <a:buNone/>
            </a:pPr>
            <a:r>
              <a:rPr lang="en-US" altLang="ko-KR" dirty="0"/>
              <a:t>'carbon'</a:t>
            </a:r>
          </a:p>
          <a:p>
            <a:pPr marL="76200" indent="0">
              <a:buNone/>
            </a:pPr>
            <a:r>
              <a:rPr lang="en-US" altLang="ko-KR" dirty="0"/>
              <a:t>&gt;&gt;&gt; "O" in </a:t>
            </a:r>
            <a:r>
              <a:rPr lang="en-US" altLang="ko-KR" dirty="0" err="1"/>
              <a:t>symbol_to_name</a:t>
            </a:r>
            <a:r>
              <a:rPr lang="en-US" altLang="ko-KR" dirty="0"/>
              <a:t>, "U" in </a:t>
            </a:r>
            <a:r>
              <a:rPr lang="en-US" altLang="ko-KR" dirty="0" err="1"/>
              <a:t>symbol_to_name</a:t>
            </a: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(True, False)</a:t>
            </a:r>
          </a:p>
          <a:p>
            <a:pPr marL="76200" indent="0">
              <a:buNone/>
            </a:pPr>
            <a:r>
              <a:rPr lang="en-US" altLang="ko-KR" dirty="0"/>
              <a:t>&gt;&gt;&gt; "oxygen" in </a:t>
            </a:r>
            <a:r>
              <a:rPr lang="en-US" altLang="ko-KR" dirty="0" err="1"/>
              <a:t>symbol_to_name</a:t>
            </a: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False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symbol_to_name</a:t>
            </a:r>
            <a:r>
              <a:rPr lang="en-US" altLang="ko-KR" dirty="0"/>
              <a:t>["P"]</a:t>
            </a:r>
          </a:p>
          <a:p>
            <a:pPr marL="76200" indent="0">
              <a:buNone/>
            </a:pPr>
            <a:r>
              <a:rPr lang="en-US" altLang="ko-KR" dirty="0"/>
              <a:t>Traceback (most recent call last):</a:t>
            </a:r>
          </a:p>
          <a:p>
            <a:pPr marL="76200" indent="0">
              <a:buNone/>
            </a:pPr>
            <a:r>
              <a:rPr lang="en-US" altLang="ko-KR" dirty="0"/>
              <a:t>File "&lt;stdin&gt;", line 1, in &lt;module&gt;</a:t>
            </a:r>
          </a:p>
          <a:p>
            <a:pPr marL="76200" indent="0">
              <a:buNone/>
            </a:pPr>
            <a:r>
              <a:rPr lang="en-US" altLang="ko-KR" dirty="0" err="1"/>
              <a:t>KeyError</a:t>
            </a:r>
            <a:r>
              <a:rPr lang="en-US" altLang="ko-KR" dirty="0"/>
              <a:t>: 'P'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symbol_to_name.get</a:t>
            </a:r>
            <a:r>
              <a:rPr lang="en-US" altLang="ko-KR" dirty="0"/>
              <a:t>("P", "unknown")</a:t>
            </a:r>
          </a:p>
          <a:p>
            <a:pPr marL="76200" indent="0">
              <a:buNone/>
            </a:pPr>
            <a:r>
              <a:rPr lang="en-US" altLang="ko-KR" dirty="0"/>
              <a:t>'unknown'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symbol_to_name.get</a:t>
            </a:r>
            <a:r>
              <a:rPr lang="en-US" altLang="ko-KR" dirty="0"/>
              <a:t>("C", "unknown")</a:t>
            </a:r>
          </a:p>
          <a:p>
            <a:pPr marL="76200" indent="0">
              <a:buNone/>
            </a:pPr>
            <a:r>
              <a:rPr lang="en-US" altLang="ko-KR" dirty="0"/>
              <a:t>'carbon'</a:t>
            </a: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7A9ED-E6D2-402A-AA9A-0A7C225BF1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AE6930-BD8B-465B-945A-E4582D32B4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2603B6A-5EDE-447E-886C-A759BC85A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992" y="1429125"/>
            <a:ext cx="427232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Get the value for a given key</a:t>
            </a:r>
          </a:p>
          <a:p>
            <a:endParaRPr lang="en-US" altLang="ko-KR" sz="2000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Test if the key exists</a:t>
            </a:r>
          </a:p>
          <a:p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(“in” only checks the keys,</a:t>
            </a:r>
          </a:p>
          <a:p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not the values.)</a:t>
            </a:r>
          </a:p>
          <a:p>
            <a:endParaRPr lang="en-US" altLang="ko-KR" sz="2000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[] lookup failures raise an exception.</a:t>
            </a:r>
          </a:p>
          <a:p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Use “.get()” if you want</a:t>
            </a:r>
          </a:p>
          <a:p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to return a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11805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2217B-D178-435E-8B83-2BAC9390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Some useful dictionary methods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0BA3D-E7AF-4863-90C4-840CE29D7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symbol_to_name.keys</a:t>
            </a:r>
            <a:r>
              <a:rPr lang="en-US" altLang="ko-KR" dirty="0"/>
              <a:t>()</a:t>
            </a:r>
          </a:p>
          <a:p>
            <a:pPr marL="76200" indent="0">
              <a:buNone/>
            </a:pPr>
            <a:r>
              <a:rPr lang="en-US" altLang="ko-KR" dirty="0"/>
              <a:t>['C', 'H', 'O', 'N', 'Li', 'He']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symbol_to_name.values</a:t>
            </a:r>
            <a:r>
              <a:rPr lang="en-US" altLang="ko-KR" dirty="0"/>
              <a:t>()</a:t>
            </a:r>
          </a:p>
          <a:p>
            <a:pPr marL="76200" indent="0">
              <a:buNone/>
            </a:pPr>
            <a:r>
              <a:rPr lang="en-US" altLang="ko-KR" dirty="0"/>
              <a:t>['carbon', 'hydrogen', 'oxygen', 'nitrogen', 'lithium', 'helium']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symbol_to_name.update</a:t>
            </a:r>
            <a:r>
              <a:rPr lang="en-US" altLang="ko-KR" dirty="0"/>
              <a:t>( {"P": "phosphorous", "S": "sulfur"} )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symbol_to_name.items</a:t>
            </a:r>
            <a:r>
              <a:rPr lang="en-US" altLang="ko-KR" dirty="0"/>
              <a:t>()</a:t>
            </a:r>
          </a:p>
          <a:p>
            <a:pPr marL="76200" indent="0">
              <a:buNone/>
            </a:pPr>
            <a:r>
              <a:rPr lang="en-US" altLang="ko-KR" dirty="0"/>
              <a:t>[('C', 'carbon'), ('H', 'hydrogen'), ('O', 'oxygen'), ('N', 'nitrogen'), ('P', 'phosphorous'), ('S', 'sulfur'), ('Li', 'lithium'), ('He', 'helium')]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&gt;&gt;&gt; del </a:t>
            </a:r>
            <a:r>
              <a:rPr lang="en-US" altLang="ko-KR" dirty="0" err="1"/>
              <a:t>symbol_to_name</a:t>
            </a:r>
            <a:r>
              <a:rPr lang="en-US" altLang="ko-KR" dirty="0"/>
              <a:t>['C']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symbol_to_name</a:t>
            </a: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{'H': 'hydrogen', 'O': 'oxygen', 'N': 'nitrogen', 'Li': 'lithium', 'He': 'helium'}</a:t>
            </a: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17E8C-EEA8-4D0F-BB3D-F1DD7FC3C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80DC92-F6E6-4E38-B14D-544D559147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0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5913-09E9-4BE8-87E7-3147DF7F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Reading files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F1AD0-E29F-43AE-BE58-EE5322CB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1" y="1429125"/>
            <a:ext cx="4598574" cy="4749300"/>
          </a:xfrm>
        </p:spPr>
        <p:txBody>
          <a:bodyPr/>
          <a:lstStyle/>
          <a:p>
            <a:pPr marL="76200" indent="0">
              <a:buNone/>
            </a:pPr>
            <a:r>
              <a:rPr lang="en-US" altLang="ko-KR" dirty="0"/>
              <a:t>&gt;&gt;&gt; f = open(“names.txt")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76200" indent="0">
              <a:buNone/>
            </a:pPr>
            <a:r>
              <a:rPr lang="en-US" altLang="ko-KR" dirty="0"/>
              <a:t>'</a:t>
            </a:r>
            <a:r>
              <a:rPr lang="en-US" altLang="ko-KR" dirty="0" err="1"/>
              <a:t>Yaqin</a:t>
            </a:r>
            <a:r>
              <a:rPr lang="en-US" altLang="ko-KR" dirty="0"/>
              <a:t>\n'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E13AD1-7387-4726-A7EC-41620125F5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AFA1D5-76DD-40FA-AB45-0A5D64EA22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461BBC-CBE5-4DB3-9324-EC8C7E772345}"/>
              </a:ext>
            </a:extLst>
          </p:cNvPr>
          <p:cNvSpPr txBox="1">
            <a:spLocks/>
          </p:cNvSpPr>
          <p:nvPr/>
        </p:nvSpPr>
        <p:spPr>
          <a:xfrm>
            <a:off x="5786683" y="1383004"/>
            <a:ext cx="5709991" cy="4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just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&gt;&gt;&gt; </a:t>
            </a:r>
            <a:r>
              <a:rPr lang="en-US" altLang="ko-KR" sz="2000" dirty="0" err="1">
                <a:solidFill>
                  <a:schemeClr val="tx1"/>
                </a:solidFill>
                <a:ea typeface="굴림" panose="020B0600000101010101" pitchFamily="50" charset="-127"/>
              </a:rPr>
              <a:t>lst</a:t>
            </a: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= [ x for x in open("</a:t>
            </a:r>
            <a:r>
              <a:rPr lang="en-US" altLang="ko-KR" sz="2000" dirty="0" err="1">
                <a:solidFill>
                  <a:schemeClr val="tx1"/>
                </a:solidFill>
                <a:ea typeface="굴림" panose="020B0600000101010101" pitchFamily="50" charset="-127"/>
              </a:rPr>
              <a:t>text.txt","r</a:t>
            </a: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").</a:t>
            </a:r>
            <a:r>
              <a:rPr lang="en-US" altLang="ko-KR" sz="2000" dirty="0" err="1">
                <a:solidFill>
                  <a:schemeClr val="tx1"/>
                </a:solidFill>
                <a:ea typeface="굴림" panose="020B0600000101010101" pitchFamily="50" charset="-127"/>
              </a:rPr>
              <a:t>readlines</a:t>
            </a: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() 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&gt;&gt;&gt; </a:t>
            </a:r>
            <a:r>
              <a:rPr lang="en-US" altLang="ko-KR" sz="2000" dirty="0" err="1">
                <a:solidFill>
                  <a:schemeClr val="tx1"/>
                </a:solidFill>
                <a:ea typeface="굴림" panose="020B0600000101010101" pitchFamily="50" charset="-127"/>
              </a:rPr>
              <a:t>lst</a:t>
            </a:r>
            <a:endParaRPr lang="en-US" altLang="ko-KR" sz="2000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['Chen Lin\n', 'clin@brandeis.edu\n', '</a:t>
            </a:r>
            <a:r>
              <a:rPr lang="en-US" altLang="ko-K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Volen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 110\n', 'Office Hour: Thurs. 3-5\n', '\n', '</a:t>
            </a:r>
            <a:r>
              <a:rPr lang="en-US" altLang="ko-K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Yaqin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 Yang\n', 'yaqin@brandeis.edu\n', '</a:t>
            </a:r>
            <a:r>
              <a:rPr lang="en-US" altLang="ko-K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Volen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 110\n', '</a:t>
            </a:r>
            <a:r>
              <a:rPr lang="en-US" altLang="ko-K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Offiche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 Hour: Tues. 3-5\n’]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Ignore Headings?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for (</a:t>
            </a:r>
            <a:r>
              <a:rPr lang="en-US" altLang="ko-KR" sz="2000" dirty="0" err="1">
                <a:solidFill>
                  <a:schemeClr val="tx1"/>
                </a:solidFill>
                <a:ea typeface="굴림" panose="020B0600000101010101" pitchFamily="50" charset="-127"/>
              </a:rPr>
              <a:t>i,line</a:t>
            </a: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) in enumerate(open(‘</a:t>
            </a:r>
            <a:r>
              <a:rPr lang="en-US" altLang="ko-KR" sz="2000" dirty="0" err="1">
                <a:solidFill>
                  <a:schemeClr val="tx1"/>
                </a:solidFill>
                <a:ea typeface="굴림" panose="020B0600000101010101" pitchFamily="50" charset="-127"/>
              </a:rPr>
              <a:t>text.txt’,"r</a:t>
            </a: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").</a:t>
            </a:r>
            <a:r>
              <a:rPr lang="en-US" altLang="ko-KR" sz="2000" dirty="0" err="1">
                <a:solidFill>
                  <a:schemeClr val="tx1"/>
                </a:solidFill>
                <a:ea typeface="굴림" panose="020B0600000101010101" pitchFamily="50" charset="-127"/>
              </a:rPr>
              <a:t>readlines</a:t>
            </a: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()):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        if </a:t>
            </a:r>
            <a:r>
              <a:rPr lang="en-US" altLang="ko-KR" sz="2000" dirty="0" err="1">
                <a:solidFill>
                  <a:schemeClr val="tx1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 == 0: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          continue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chemeClr val="tx1"/>
                </a:solidFill>
                <a:ea typeface="굴림" panose="020B0600000101010101" pitchFamily="50" charset="-127"/>
              </a:rPr>
              <a:t>        print (line)</a:t>
            </a:r>
          </a:p>
        </p:txBody>
      </p:sp>
    </p:spTree>
    <p:extLst>
      <p:ext uri="{BB962C8B-B14F-4D97-AF65-F5344CB8AC3E}">
        <p14:creationId xmlns:p14="http://schemas.microsoft.com/office/powerpoint/2010/main" val="31780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1751-E273-418D-8550-E4F6CC2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panose="020B0600000101010101" pitchFamily="50" charset="-127"/>
              </a:rPr>
              <a:t>Using dictionaries to count occurrences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42A61-84E9-4C43-8A16-B9C075600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en-US" altLang="ko-KR" dirty="0"/>
              <a:t>&gt;&gt;&gt; for line in open('names.txt'):</a:t>
            </a:r>
          </a:p>
          <a:p>
            <a:pPr marL="76200" indent="0">
              <a:buNone/>
            </a:pPr>
            <a:r>
              <a:rPr lang="en-US" altLang="ko-KR" dirty="0"/>
              <a:t>...     	name = </a:t>
            </a:r>
            <a:r>
              <a:rPr lang="en-US" altLang="ko-KR" dirty="0" err="1"/>
              <a:t>line.strip</a:t>
            </a:r>
            <a:r>
              <a:rPr lang="en-US" altLang="ko-KR" dirty="0"/>
              <a:t>()</a:t>
            </a:r>
          </a:p>
          <a:p>
            <a:pPr marL="76200" indent="0">
              <a:buNone/>
            </a:pPr>
            <a:r>
              <a:rPr lang="en-US" altLang="ko-KR" dirty="0"/>
              <a:t>...     	</a:t>
            </a:r>
            <a:r>
              <a:rPr lang="en-US" altLang="ko-KR" dirty="0" err="1"/>
              <a:t>name_count</a:t>
            </a:r>
            <a:r>
              <a:rPr lang="en-US" altLang="ko-KR" dirty="0"/>
              <a:t>[name] = </a:t>
            </a:r>
            <a:r>
              <a:rPr lang="en-US" altLang="ko-KR" dirty="0" err="1"/>
              <a:t>name_count.get</a:t>
            </a:r>
            <a:r>
              <a:rPr lang="en-US" altLang="ko-KR" dirty="0"/>
              <a:t>(name,0)+ 1</a:t>
            </a:r>
          </a:p>
          <a:p>
            <a:pPr marL="76200" indent="0">
              <a:buNone/>
            </a:pPr>
            <a:r>
              <a:rPr lang="en-US" altLang="ko-KR" dirty="0"/>
              <a:t>... </a:t>
            </a:r>
          </a:p>
          <a:p>
            <a:pPr marL="76200" indent="0">
              <a:buNone/>
            </a:pPr>
            <a:r>
              <a:rPr lang="en-US" altLang="ko-KR" dirty="0"/>
              <a:t>&gt;&gt;&gt; for (name, count) in </a:t>
            </a:r>
            <a:r>
              <a:rPr lang="en-US" altLang="ko-KR" dirty="0" err="1"/>
              <a:t>name_count.items</a:t>
            </a:r>
            <a:r>
              <a:rPr lang="en-US" altLang="ko-KR" dirty="0"/>
              <a:t>():</a:t>
            </a:r>
          </a:p>
          <a:p>
            <a:pPr marL="76200" indent="0">
              <a:buNone/>
            </a:pPr>
            <a:r>
              <a:rPr lang="en-US" altLang="ko-KR" dirty="0"/>
              <a:t>...     	print name, count</a:t>
            </a:r>
          </a:p>
          <a:p>
            <a:pPr marL="76200" indent="0">
              <a:buNone/>
            </a:pPr>
            <a:r>
              <a:rPr lang="en-US" altLang="ko-KR" dirty="0"/>
              <a:t>... </a:t>
            </a:r>
          </a:p>
          <a:p>
            <a:pPr marL="76200" indent="0">
              <a:buNone/>
            </a:pPr>
            <a:r>
              <a:rPr lang="en-US" altLang="ko-KR" dirty="0"/>
              <a:t>Chen 3</a:t>
            </a:r>
          </a:p>
          <a:p>
            <a:pPr marL="76200" indent="0">
              <a:buNone/>
            </a:pPr>
            <a:r>
              <a:rPr lang="en-US" altLang="ko-KR" dirty="0"/>
              <a:t>Ben 3</a:t>
            </a:r>
          </a:p>
          <a:p>
            <a:pPr marL="76200" indent="0">
              <a:buNone/>
            </a:pPr>
            <a:r>
              <a:rPr lang="en-US" altLang="ko-KR" dirty="0" err="1"/>
              <a:t>Yaqin</a:t>
            </a:r>
            <a:r>
              <a:rPr lang="en-US" altLang="ko-KR" dirty="0"/>
              <a:t> 3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F3FBCE-5B75-4257-A1EB-DDE5DAB1C8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0DEE95-03B6-4818-BF17-2CFF1408FA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0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FB053-B46A-421D-8931-03DECA7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File Output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61D02-EBA7-4EF5-ADD6-4520E8465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dirty="0" err="1">
                <a:ea typeface="굴림" panose="020B0600000101010101" pitchFamily="50" charset="-127"/>
              </a:rPr>
              <a:t>input_file</a:t>
            </a:r>
            <a:r>
              <a:rPr lang="en-US" altLang="ko-KR" dirty="0">
                <a:ea typeface="굴림" panose="020B0600000101010101" pitchFamily="50" charset="-127"/>
              </a:rPr>
              <a:t> = open(“in.txt")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 err="1">
                <a:ea typeface="굴림" panose="020B0600000101010101" pitchFamily="50" charset="-127"/>
              </a:rPr>
              <a:t>output_file</a:t>
            </a:r>
            <a:r>
              <a:rPr lang="en-US" altLang="ko-KR" dirty="0">
                <a:ea typeface="굴림" panose="020B0600000101010101" pitchFamily="50" charset="-127"/>
              </a:rPr>
              <a:t> = open(“out.txt", "w")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for line in </a:t>
            </a:r>
            <a:r>
              <a:rPr lang="en-US" altLang="ko-KR" dirty="0" err="1">
                <a:ea typeface="굴림" panose="020B0600000101010101" pitchFamily="50" charset="-127"/>
              </a:rPr>
              <a:t>input_file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output_file.write</a:t>
            </a:r>
            <a:r>
              <a:rPr lang="en-US" altLang="ko-KR" dirty="0">
                <a:ea typeface="굴림" panose="020B0600000101010101" pitchFamily="50" charset="-127"/>
              </a:rPr>
              <a:t>(line)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E3FD82-9197-4B94-A825-BA09D785F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DAA845-8494-43BA-A4AC-43DBC7FBCB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72F6127-5454-4E6C-8C2C-351B4187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042" y="2929690"/>
            <a:ext cx="373531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“w” = “write mode”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“a” = “append mode”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“</a:t>
            </a:r>
            <a:r>
              <a:rPr lang="en-US" altLang="ko-KR" sz="2400" dirty="0" err="1">
                <a:solidFill>
                  <a:schemeClr val="tx1"/>
                </a:solidFill>
                <a:ea typeface="굴림" panose="020B0600000101010101" pitchFamily="50" charset="-127"/>
              </a:rPr>
              <a:t>wb</a:t>
            </a:r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” = “write in binary”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“r” = “read mode” (default)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“</a:t>
            </a:r>
            <a:r>
              <a:rPr lang="en-US" altLang="ko-KR" sz="2400" dirty="0" err="1">
                <a:solidFill>
                  <a:schemeClr val="tx1"/>
                </a:solidFill>
                <a:ea typeface="굴림" panose="020B0600000101010101" pitchFamily="50" charset="-127"/>
              </a:rPr>
              <a:t>rb</a:t>
            </a:r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” = “read in binary”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“U” = “read files with Unix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or Windows line endings”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96F1CFC-7984-4FCC-A4CE-E754239DCC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69042" y="2396290"/>
            <a:ext cx="1066800" cy="533400"/>
          </a:xfrm>
          <a:prstGeom prst="line">
            <a:avLst/>
          </a:prstGeom>
          <a:noFill/>
          <a:ln w="127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D36D69E-BCD0-47C7-AD22-ADA6E224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FE49-4F27-4B9E-8E81-997B6E802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slides are originated from Chen’s presentation at Brandeis University</a:t>
            </a:r>
          </a:p>
          <a:p>
            <a:pPr lvl="1"/>
            <a:r>
              <a:rPr lang="en-US" altLang="ko-KR" dirty="0"/>
              <a:t>Original Source: </a:t>
            </a:r>
            <a:r>
              <a:rPr lang="en-US" altLang="ko-KR" dirty="0">
                <a:hlinkClick r:id="rId2"/>
              </a:rPr>
              <a:t>https://users.cs.fiu.edu/~downeyt/cnt4713/Brandeis_Python_tutorial.ppt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The contents of the Chen’s presentation are slightly modified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09B5AD-1777-48F0-9D05-9EA6DE2293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573BD-1C6B-4787-B865-5E0C929F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FE395-9BF8-43B2-975B-6395A0C3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When a Python program starts it only has access to a basic functions and classes.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   (“int”, “</a:t>
            </a:r>
            <a:r>
              <a:rPr lang="en-US" altLang="ko-KR" dirty="0" err="1">
                <a:solidFill>
                  <a:schemeClr val="tx1"/>
                </a:solidFill>
                <a:ea typeface="굴림" panose="020B0600000101010101" pitchFamily="50" charset="-127"/>
              </a:rPr>
              <a:t>dict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”, “</a:t>
            </a:r>
            <a:r>
              <a:rPr lang="en-US" altLang="ko-KR" dirty="0" err="1">
                <a:solidFill>
                  <a:schemeClr val="tx1"/>
                </a:solidFill>
                <a:ea typeface="굴림" panose="020B0600000101010101" pitchFamily="50" charset="-127"/>
              </a:rPr>
              <a:t>len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”, “sum”, “range”, ...)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“Modules” contain additional functionality.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Use “import” to tell Python to load a module.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</a:t>
            </a:r>
            <a:r>
              <a:rPr lang="en-US" altLang="ko-KR" b="1" dirty="0">
                <a:ea typeface="굴림" panose="020B0600000101010101" pitchFamily="50" charset="-127"/>
              </a:rPr>
              <a:t>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</a:t>
            </a:r>
            <a:r>
              <a:rPr lang="en-US" altLang="ko-KR" b="1" dirty="0">
                <a:ea typeface="굴림" panose="020B0600000101010101" pitchFamily="50" charset="-127"/>
              </a:rPr>
              <a:t>import </a:t>
            </a:r>
            <a:r>
              <a:rPr lang="en-US" altLang="ko-KR" b="1" dirty="0" err="1">
                <a:ea typeface="굴림" panose="020B0600000101010101" pitchFamily="50" charset="-127"/>
              </a:rPr>
              <a:t>nltk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B8196-3D1B-4C51-802F-836019167B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63CA0A-F26A-48B5-956E-C111F74C5F1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75326-8E6C-4809-B765-EB96785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import the math module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1407F-B56B-4BD4-99F6-E3D3EE30E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76200" indent="0">
              <a:buNone/>
            </a:pPr>
            <a:r>
              <a:rPr lang="en-US" altLang="ko-KR" dirty="0"/>
              <a:t>&gt;&gt;&gt; import math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math.pi</a:t>
            </a:r>
            <a:endParaRPr lang="en-US" altLang="ko-KR" dirty="0"/>
          </a:p>
          <a:p>
            <a:pPr marL="76200" indent="0">
              <a:buNone/>
            </a:pPr>
            <a:r>
              <a:rPr lang="en-US" altLang="ko-KR" dirty="0"/>
              <a:t>3.1415926535897931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math.cos</a:t>
            </a:r>
            <a:r>
              <a:rPr lang="en-US" altLang="ko-KR" dirty="0"/>
              <a:t>(0)</a:t>
            </a:r>
          </a:p>
          <a:p>
            <a:pPr marL="76200" indent="0">
              <a:buNone/>
            </a:pPr>
            <a:r>
              <a:rPr lang="en-US" altLang="ko-KR" dirty="0"/>
              <a:t>1.0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math.cos</a:t>
            </a:r>
            <a:r>
              <a:rPr lang="en-US" altLang="ko-KR" dirty="0"/>
              <a:t>(</a:t>
            </a:r>
            <a:r>
              <a:rPr lang="en-US" altLang="ko-KR" dirty="0" err="1"/>
              <a:t>math.pi</a:t>
            </a:r>
            <a:r>
              <a:rPr lang="en-US" altLang="ko-KR" dirty="0"/>
              <a:t>)</a:t>
            </a:r>
          </a:p>
          <a:p>
            <a:pPr marL="76200" indent="0">
              <a:buNone/>
            </a:pPr>
            <a:r>
              <a:rPr lang="en-US" altLang="ko-KR" dirty="0"/>
              <a:t>-1.0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dir</a:t>
            </a:r>
            <a:r>
              <a:rPr lang="en-US" altLang="ko-KR" dirty="0"/>
              <a:t>(math)</a:t>
            </a:r>
          </a:p>
          <a:p>
            <a:pPr marL="76200" indent="0">
              <a:buNone/>
            </a:pPr>
            <a:r>
              <a:rPr lang="en-US" altLang="ko-KR" dirty="0"/>
              <a:t>['__doc__', '__file__', '__name__', '__package__', '</a:t>
            </a:r>
            <a:r>
              <a:rPr lang="en-US" altLang="ko-KR" dirty="0" err="1"/>
              <a:t>acos</a:t>
            </a:r>
            <a:r>
              <a:rPr lang="en-US" altLang="ko-KR" dirty="0"/>
              <a:t>', '</a:t>
            </a:r>
            <a:r>
              <a:rPr lang="en-US" altLang="ko-KR" dirty="0" err="1"/>
              <a:t>acosh</a:t>
            </a:r>
            <a:r>
              <a:rPr lang="en-US" altLang="ko-KR" dirty="0"/>
              <a:t>',</a:t>
            </a:r>
          </a:p>
          <a:p>
            <a:pPr marL="76200" indent="0">
              <a:buNone/>
            </a:pPr>
            <a:r>
              <a:rPr lang="en-US" altLang="ko-KR" dirty="0"/>
              <a:t>'</a:t>
            </a:r>
            <a:r>
              <a:rPr lang="en-US" altLang="ko-KR" dirty="0" err="1"/>
              <a:t>asin</a:t>
            </a:r>
            <a:r>
              <a:rPr lang="en-US" altLang="ko-KR" dirty="0"/>
              <a:t>', '</a:t>
            </a:r>
            <a:r>
              <a:rPr lang="en-US" altLang="ko-KR" dirty="0" err="1"/>
              <a:t>asinh</a:t>
            </a:r>
            <a:r>
              <a:rPr lang="en-US" altLang="ko-KR" dirty="0"/>
              <a:t>', '</a:t>
            </a:r>
            <a:r>
              <a:rPr lang="en-US" altLang="ko-KR" dirty="0" err="1"/>
              <a:t>atan</a:t>
            </a:r>
            <a:r>
              <a:rPr lang="en-US" altLang="ko-KR" dirty="0"/>
              <a:t>', 'atan2', '</a:t>
            </a:r>
            <a:r>
              <a:rPr lang="en-US" altLang="ko-KR" dirty="0" err="1"/>
              <a:t>atanh</a:t>
            </a:r>
            <a:r>
              <a:rPr lang="en-US" altLang="ko-KR" dirty="0"/>
              <a:t>', 'ceil', '</a:t>
            </a:r>
            <a:r>
              <a:rPr lang="en-US" altLang="ko-KR" dirty="0" err="1"/>
              <a:t>copysign</a:t>
            </a:r>
            <a:r>
              <a:rPr lang="en-US" altLang="ko-KR" dirty="0"/>
              <a:t>', 'cos',</a:t>
            </a:r>
          </a:p>
          <a:p>
            <a:pPr marL="76200" indent="0">
              <a:buNone/>
            </a:pPr>
            <a:r>
              <a:rPr lang="en-US" altLang="ko-KR" dirty="0"/>
              <a:t>'</a:t>
            </a:r>
            <a:r>
              <a:rPr lang="en-US" altLang="ko-KR" dirty="0" err="1"/>
              <a:t>cosh</a:t>
            </a:r>
            <a:r>
              <a:rPr lang="en-US" altLang="ko-KR" dirty="0"/>
              <a:t>', 'degrees', 'e', 'exp', 'fabs', 'factorial', 'floor', '</a:t>
            </a:r>
            <a:r>
              <a:rPr lang="en-US" altLang="ko-KR" dirty="0" err="1"/>
              <a:t>fmod</a:t>
            </a:r>
            <a:r>
              <a:rPr lang="en-US" altLang="ko-KR" dirty="0"/>
              <a:t>',</a:t>
            </a:r>
          </a:p>
          <a:p>
            <a:pPr marL="76200" indent="0">
              <a:buNone/>
            </a:pPr>
            <a:r>
              <a:rPr lang="en-US" altLang="ko-KR" dirty="0"/>
              <a:t>'</a:t>
            </a:r>
            <a:r>
              <a:rPr lang="en-US" altLang="ko-KR" dirty="0" err="1"/>
              <a:t>frexp</a:t>
            </a:r>
            <a:r>
              <a:rPr lang="en-US" altLang="ko-KR" dirty="0"/>
              <a:t>', '</a:t>
            </a:r>
            <a:r>
              <a:rPr lang="en-US" altLang="ko-KR" dirty="0" err="1"/>
              <a:t>fsum</a:t>
            </a:r>
            <a:r>
              <a:rPr lang="en-US" altLang="ko-KR" dirty="0"/>
              <a:t>', '</a:t>
            </a:r>
            <a:r>
              <a:rPr lang="en-US" altLang="ko-KR" dirty="0" err="1"/>
              <a:t>hypot</a:t>
            </a:r>
            <a:r>
              <a:rPr lang="en-US" altLang="ko-KR" dirty="0"/>
              <a:t>', '</a:t>
            </a:r>
            <a:r>
              <a:rPr lang="en-US" altLang="ko-KR" dirty="0" err="1"/>
              <a:t>isinf</a:t>
            </a:r>
            <a:r>
              <a:rPr lang="en-US" altLang="ko-KR" dirty="0"/>
              <a:t>', '</a:t>
            </a:r>
            <a:r>
              <a:rPr lang="en-US" altLang="ko-KR" dirty="0" err="1"/>
              <a:t>isnan</a:t>
            </a:r>
            <a:r>
              <a:rPr lang="en-US" altLang="ko-KR" dirty="0"/>
              <a:t>', '</a:t>
            </a:r>
            <a:r>
              <a:rPr lang="en-US" altLang="ko-KR" dirty="0" err="1"/>
              <a:t>ldexp</a:t>
            </a:r>
            <a:r>
              <a:rPr lang="en-US" altLang="ko-KR" dirty="0"/>
              <a:t>', 'log', 'log10',</a:t>
            </a:r>
          </a:p>
          <a:p>
            <a:pPr marL="76200" indent="0">
              <a:buNone/>
            </a:pPr>
            <a:r>
              <a:rPr lang="en-US" altLang="ko-KR" dirty="0"/>
              <a:t>'log1p', '</a:t>
            </a:r>
            <a:r>
              <a:rPr lang="en-US" altLang="ko-KR" dirty="0" err="1"/>
              <a:t>modf</a:t>
            </a:r>
            <a:r>
              <a:rPr lang="en-US" altLang="ko-KR" dirty="0"/>
              <a:t>', 'pi', 'pow', 'radians', 'sin', '</a:t>
            </a:r>
            <a:r>
              <a:rPr lang="en-US" altLang="ko-KR" dirty="0" err="1"/>
              <a:t>sinh</a:t>
            </a:r>
            <a:r>
              <a:rPr lang="en-US" altLang="ko-KR" dirty="0"/>
              <a:t>', 'sqrt', 'tan',</a:t>
            </a:r>
          </a:p>
          <a:p>
            <a:pPr marL="76200" indent="0">
              <a:buNone/>
            </a:pPr>
            <a:r>
              <a:rPr lang="en-US" altLang="ko-KR" dirty="0"/>
              <a:t>'tanh', '</a:t>
            </a:r>
            <a:r>
              <a:rPr lang="en-US" altLang="ko-KR" dirty="0" err="1"/>
              <a:t>trunc</a:t>
            </a:r>
            <a:r>
              <a:rPr lang="en-US" altLang="ko-KR" dirty="0"/>
              <a:t>']</a:t>
            </a:r>
          </a:p>
          <a:p>
            <a:pPr marL="76200" indent="0">
              <a:buNone/>
            </a:pPr>
            <a:r>
              <a:rPr lang="en-US" altLang="ko-KR" dirty="0"/>
              <a:t>&gt;&gt;&gt; help(math)</a:t>
            </a:r>
          </a:p>
          <a:p>
            <a:pPr marL="76200" indent="0">
              <a:buNone/>
            </a:pPr>
            <a:r>
              <a:rPr lang="en-US" altLang="ko-KR" dirty="0"/>
              <a:t>&gt;&gt;&gt; help(</a:t>
            </a:r>
            <a:r>
              <a:rPr lang="en-US" altLang="ko-KR" dirty="0" err="1"/>
              <a:t>math.cos</a:t>
            </a:r>
            <a:r>
              <a:rPr lang="en-US" altLang="ko-KR" dirty="0"/>
              <a:t>)</a:t>
            </a: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046C1-8B07-43CE-AB81-16CA264D63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5253E-6FE0-497A-8CD3-2C64337A13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96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D36D69E-BCD0-47C7-AD22-ADA6E224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FE49-4F27-4B9E-8E81-997B6E802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Decorator</a:t>
            </a:r>
          </a:p>
          <a:p>
            <a:pPr lvl="1"/>
            <a:r>
              <a:rPr lang="en-US" altLang="ko-KR" dirty="0"/>
              <a:t>Simply, a decorator is a function which argument is a function and returns another function</a:t>
            </a:r>
          </a:p>
          <a:p>
            <a:pPr lvl="1"/>
            <a:r>
              <a:rPr lang="en-US" altLang="ko-KR" dirty="0"/>
              <a:t>Decorators provide a simple syntax for calling higher-order functions.</a:t>
            </a:r>
          </a:p>
          <a:p>
            <a:pPr lvl="2"/>
            <a:r>
              <a:rPr lang="en-US" altLang="ko-KR" dirty="0"/>
              <a:t>Higher-order function is a function that takes one or more functions as arguments (i.e. procedural parameters), and returns a function as its result.</a:t>
            </a:r>
          </a:p>
          <a:p>
            <a:pPr lvl="1"/>
            <a:r>
              <a:rPr lang="en-US" altLang="ko-KR" dirty="0"/>
              <a:t>A decorator is used to extend the behavior of given a function without explicitly modifying it.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Function</a:t>
            </a:r>
          </a:p>
          <a:p>
            <a:pPr lvl="1"/>
            <a:r>
              <a:rPr lang="en-US" altLang="ko-KR" dirty="0"/>
              <a:t>A function returns a value based on the given arguments</a:t>
            </a:r>
          </a:p>
          <a:p>
            <a:pPr lvl="1"/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09B5AD-1777-48F0-9D05-9EA6DE2293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425926-32D6-40B2-9518-3093B22A8BB6}"/>
              </a:ext>
            </a:extLst>
          </p:cNvPr>
          <p:cNvGraphicFramePr>
            <a:graphicFrameLocks noGrp="1"/>
          </p:cNvGraphicFramePr>
          <p:nvPr/>
        </p:nvGraphicFramePr>
        <p:xfrm>
          <a:off x="1604963" y="4500833"/>
          <a:ext cx="8128000" cy="15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1243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multiply_by_two</a:t>
                      </a:r>
                      <a:r>
                        <a:rPr lang="en-US" altLang="ko-KR" dirty="0"/>
                        <a:t>(num):</a:t>
                      </a:r>
                    </a:p>
                    <a:p>
                      <a:pPr latinLnBrk="1"/>
                      <a:r>
                        <a:rPr lang="en-US" altLang="ko-KR" dirty="0"/>
                        <a:t>    return num * 2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multiply_by_two</a:t>
                      </a:r>
                      <a:r>
                        <a:rPr lang="en-US" altLang="ko-KR" dirty="0"/>
                        <a:t>(10))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3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19FC6-E029-4E54-8914-0B54F126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Class Objects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F1EEC-DFC0-4994-B053-E82D5E18E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Python, </a:t>
            </a:r>
          </a:p>
          <a:p>
            <a:pPr lvl="1"/>
            <a:r>
              <a:rPr lang="en-US" altLang="ko-KR" dirty="0"/>
              <a:t>Function is an object</a:t>
            </a:r>
          </a:p>
          <a:p>
            <a:pPr lvl="1"/>
            <a:r>
              <a:rPr lang="en-US" altLang="ko-KR" dirty="0"/>
              <a:t>Functions can be stored in any data structure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3F7B27-DC71-4F3D-9159-B1FCCF1C75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CC6DF-7591-4507-805E-A52045EA6A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D4727DE-58F0-462F-ACFD-6C50832E84FD}"/>
              </a:ext>
            </a:extLst>
          </p:cNvPr>
          <p:cNvGraphicFramePr>
            <a:graphicFrameLocks noGrp="1"/>
          </p:cNvGraphicFramePr>
          <p:nvPr/>
        </p:nvGraphicFramePr>
        <p:xfrm>
          <a:off x="1604963" y="2655100"/>
          <a:ext cx="8128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0551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3307449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1243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multiply_2(num):</a:t>
                      </a:r>
                    </a:p>
                    <a:p>
                      <a:pPr latinLnBrk="1"/>
                      <a:r>
                        <a:rPr lang="en-US" altLang="ko-KR" dirty="0"/>
                        <a:t>    return num * 2</a:t>
                      </a:r>
                    </a:p>
                    <a:p>
                      <a:pPr latinLnBrk="1"/>
                      <a:r>
                        <a:rPr lang="en-US" altLang="ko-KR" dirty="0"/>
                        <a:t>def multiply_3(num):</a:t>
                      </a:r>
                    </a:p>
                    <a:p>
                      <a:pPr latinLnBrk="1"/>
                      <a:r>
                        <a:rPr lang="en-US" altLang="ko-KR" dirty="0"/>
                        <a:t>    return num * 3</a:t>
                      </a:r>
                    </a:p>
                    <a:p>
                      <a:pPr latinLnBrk="1"/>
                      <a:r>
                        <a:rPr lang="en-US" altLang="ko-KR" dirty="0"/>
                        <a:t>def multiply_4(num):</a:t>
                      </a:r>
                    </a:p>
                    <a:p>
                      <a:pPr latinLnBrk="1"/>
                      <a:r>
                        <a:rPr lang="en-US" altLang="ko-KR" dirty="0"/>
                        <a:t>    return num * 4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 = [multiply_2, multiply_3, multiply_4]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[0](10))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[1](10))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[2](10))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</a:p>
                    <a:p>
                      <a:pPr latinLnBrk="1"/>
                      <a:r>
                        <a:rPr lang="en-US" altLang="ko-KR" dirty="0"/>
                        <a:t>30</a:t>
                      </a:r>
                    </a:p>
                    <a:p>
                      <a:pPr latinLnBrk="1"/>
                      <a:r>
                        <a:rPr lang="en-US" altLang="ko-K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86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423C-75EC-4DC7-A54D-C56D2051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Function 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C4A57-95FC-4A54-ABDB-F70CE0A4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1" y="1429125"/>
            <a:ext cx="4645029" cy="4749300"/>
          </a:xfrm>
        </p:spPr>
        <p:txBody>
          <a:bodyPr/>
          <a:lstStyle/>
          <a:p>
            <a:r>
              <a:rPr lang="en-US" altLang="ko-KR" sz="2000" dirty="0"/>
              <a:t>Python allows functions to be defined inside other functions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ED788-5811-465F-A181-F0FB69591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0EBE8-BF87-46B3-ADFE-068DD2A3B3F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4C7C8E-A2F7-42E5-B435-9B019D53359E}"/>
              </a:ext>
            </a:extLst>
          </p:cNvPr>
          <p:cNvGraphicFramePr>
            <a:graphicFrameLocks noGrp="1"/>
          </p:cNvGraphicFramePr>
          <p:nvPr/>
        </p:nvGraphicFramePr>
        <p:xfrm>
          <a:off x="863558" y="2386866"/>
          <a:ext cx="4476792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094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1821698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1243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speak(text):</a:t>
                      </a:r>
                    </a:p>
                    <a:p>
                      <a:pPr latinLnBrk="1"/>
                      <a:r>
                        <a:rPr lang="en-US" altLang="ko-KR" dirty="0"/>
                        <a:t>    def whisper(t):</a:t>
                      </a:r>
                    </a:p>
                    <a:p>
                      <a:pPr latinLnBrk="1"/>
                      <a:r>
                        <a:rPr lang="en-US" altLang="ko-KR" dirty="0"/>
                        <a:t>        return </a:t>
                      </a:r>
                      <a:r>
                        <a:rPr lang="en-US" altLang="ko-KR" dirty="0" err="1"/>
                        <a:t>t.lower</a:t>
                      </a:r>
                      <a:r>
                        <a:rPr lang="en-US" altLang="ko-KR" dirty="0"/>
                        <a:t>() + '...'</a:t>
                      </a:r>
                    </a:p>
                    <a:p>
                      <a:pPr latinLnBrk="1"/>
                      <a:r>
                        <a:rPr lang="en-US" altLang="ko-KR" dirty="0"/>
                        <a:t>    return whisper(text)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speak('Hello, World')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'hello, world...'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7188984-04F3-43A5-8A1A-B8DCF0DD74D0}"/>
              </a:ext>
            </a:extLst>
          </p:cNvPr>
          <p:cNvSpPr txBox="1">
            <a:spLocks/>
          </p:cNvSpPr>
          <p:nvPr/>
        </p:nvSpPr>
        <p:spPr>
          <a:xfrm>
            <a:off x="5668963" y="1429125"/>
            <a:ext cx="4645029" cy="4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just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/>
              <a:t>Example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845A9A-B4DA-4836-8556-0C9AE834159A}"/>
              </a:ext>
            </a:extLst>
          </p:cNvPr>
          <p:cNvGraphicFramePr>
            <a:graphicFrameLocks noGrp="1"/>
          </p:cNvGraphicFramePr>
          <p:nvPr/>
        </p:nvGraphicFramePr>
        <p:xfrm>
          <a:off x="5773952" y="1881701"/>
          <a:ext cx="5554490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404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2887086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1243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get_speak_func</a:t>
                      </a:r>
                      <a:r>
                        <a:rPr lang="en-US" altLang="ko-KR" dirty="0"/>
                        <a:t>(volume):</a:t>
                      </a:r>
                    </a:p>
                    <a:p>
                      <a:pPr latinLnBrk="1"/>
                      <a:r>
                        <a:rPr lang="en-US" altLang="ko-KR" dirty="0"/>
                        <a:t>    def whisper(text):</a:t>
                      </a:r>
                    </a:p>
                    <a:p>
                      <a:pPr latinLnBrk="1"/>
                      <a:r>
                        <a:rPr lang="en-US" altLang="ko-KR" dirty="0"/>
                        <a:t>        return </a:t>
                      </a:r>
                      <a:r>
                        <a:rPr lang="en-US" altLang="ko-KR" dirty="0" err="1"/>
                        <a:t>text.lower</a:t>
                      </a:r>
                      <a:r>
                        <a:rPr lang="en-US" altLang="ko-KR" dirty="0"/>
                        <a:t>() + '...'</a:t>
                      </a:r>
                    </a:p>
                    <a:p>
                      <a:pPr latinLnBrk="1"/>
                      <a:r>
                        <a:rPr lang="en-US" altLang="ko-KR" dirty="0"/>
                        <a:t>    def yell(text):</a:t>
                      </a:r>
                    </a:p>
                    <a:p>
                      <a:pPr latinLnBrk="1"/>
                      <a:r>
                        <a:rPr lang="en-US" altLang="ko-KR" dirty="0"/>
                        <a:t>        return </a:t>
                      </a:r>
                      <a:r>
                        <a:rPr lang="en-US" altLang="ko-KR" dirty="0" err="1"/>
                        <a:t>text.upper</a:t>
                      </a:r>
                      <a:r>
                        <a:rPr lang="en-US" altLang="ko-KR" dirty="0"/>
                        <a:t>() + '!'</a:t>
                      </a:r>
                    </a:p>
                    <a:p>
                      <a:pPr latinLnBrk="1"/>
                      <a:r>
                        <a:rPr lang="en-US" altLang="ko-KR" dirty="0"/>
                        <a:t>    if volume &gt; 0.5:</a:t>
                      </a:r>
                    </a:p>
                    <a:p>
                      <a:pPr latinLnBrk="1"/>
                      <a:r>
                        <a:rPr lang="en-US" altLang="ko-KR" dirty="0"/>
                        <a:t>        return yell</a:t>
                      </a:r>
                    </a:p>
                    <a:p>
                      <a:pPr latinLnBrk="1"/>
                      <a:r>
                        <a:rPr lang="en-US" altLang="ko-KR" dirty="0"/>
                        <a:t>    else:</a:t>
                      </a:r>
                    </a:p>
                    <a:p>
                      <a:pPr latinLnBrk="1"/>
                      <a:r>
                        <a:rPr lang="en-US" altLang="ko-KR" dirty="0"/>
                        <a:t>        return whisper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get_speak_func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(0.3)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get_speak_func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(0.7)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'hello, world...'&lt;function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get_speak_func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.&lt;locals&gt;.whisper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0x10ae18&gt;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&lt;function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get_speak_func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.&lt;locals&gt;.yell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0x1008c8&gt;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48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751D-308C-4753-A684-D4F2B070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Function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DEB78-28CC-4527-AC5F-469308AF0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E3897-3EE4-4222-9C6D-441092FE720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8487DC-F595-4AB7-AF3F-FD994A998BE9}"/>
              </a:ext>
            </a:extLst>
          </p:cNvPr>
          <p:cNvGraphicFramePr>
            <a:graphicFrameLocks noGrp="1"/>
          </p:cNvGraphicFramePr>
          <p:nvPr/>
        </p:nvGraphicFramePr>
        <p:xfrm>
          <a:off x="797805" y="1775823"/>
          <a:ext cx="10049867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7096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5322771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1243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parent():</a:t>
                      </a:r>
                    </a:p>
                    <a:p>
                      <a:pPr latinLnBrk="1"/>
                      <a:r>
                        <a:rPr lang="en-US" altLang="ko-KR" dirty="0"/>
                        <a:t>    print("Printing from the parent() function")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def </a:t>
                      </a:r>
                      <a:r>
                        <a:rPr lang="en-US" altLang="ko-KR" dirty="0" err="1"/>
                        <a:t>first_child</a:t>
                      </a:r>
                      <a:r>
                        <a:rPr lang="en-US" altLang="ko-KR" dirty="0"/>
                        <a:t>():</a:t>
                      </a:r>
                    </a:p>
                    <a:p>
                      <a:pPr latinLnBrk="1"/>
                      <a:r>
                        <a:rPr lang="en-US" altLang="ko-KR" dirty="0"/>
                        <a:t>        print("Printing from the </a:t>
                      </a:r>
                      <a:r>
                        <a:rPr lang="en-US" altLang="ko-KR" dirty="0" err="1"/>
                        <a:t>first_child</a:t>
                      </a:r>
                      <a:r>
                        <a:rPr lang="en-US" altLang="ko-KR" dirty="0"/>
                        <a:t>() function")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def </a:t>
                      </a:r>
                      <a:r>
                        <a:rPr lang="en-US" altLang="ko-KR" dirty="0" err="1"/>
                        <a:t>second_child</a:t>
                      </a:r>
                      <a:r>
                        <a:rPr lang="en-US" altLang="ko-KR" dirty="0"/>
                        <a:t>():</a:t>
                      </a:r>
                    </a:p>
                    <a:p>
                      <a:pPr latinLnBrk="1"/>
                      <a:r>
                        <a:rPr lang="en-US" altLang="ko-KR" dirty="0"/>
                        <a:t>        print("Printing from the </a:t>
                      </a:r>
                      <a:r>
                        <a:rPr lang="en-US" altLang="ko-KR" dirty="0" err="1"/>
                        <a:t>second_child</a:t>
                      </a:r>
                      <a:r>
                        <a:rPr lang="en-US" altLang="ko-KR" dirty="0"/>
                        <a:t>() function")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en-US" altLang="ko-KR" dirty="0" err="1"/>
                        <a:t>second_child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en-US" altLang="ko-KR" dirty="0" err="1"/>
                        <a:t>first_child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parent()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Printing from the parent() function</a:t>
                      </a:r>
                    </a:p>
                    <a:p>
                      <a:pPr latinLnBrk="1"/>
                      <a:r>
                        <a:rPr lang="en-US" altLang="ko-KR" dirty="0"/>
                        <a:t>Printing from the </a:t>
                      </a:r>
                      <a:r>
                        <a:rPr lang="en-US" altLang="ko-KR" dirty="0" err="1"/>
                        <a:t>second_child</a:t>
                      </a:r>
                      <a:r>
                        <a:rPr lang="en-US" altLang="ko-KR" dirty="0"/>
                        <a:t>() function</a:t>
                      </a:r>
                    </a:p>
                    <a:p>
                      <a:pPr latinLnBrk="1"/>
                      <a:r>
                        <a:rPr lang="en-US" altLang="ko-KR" dirty="0"/>
                        <a:t>Printing from the </a:t>
                      </a:r>
                      <a:r>
                        <a:rPr lang="en-US" altLang="ko-KR" dirty="0" err="1"/>
                        <a:t>first_child</a:t>
                      </a:r>
                      <a:r>
                        <a:rPr lang="en-US" altLang="ko-KR" dirty="0"/>
                        <a:t>()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3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B8E3F-0744-4353-A1D0-91DB3089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Returning</a:t>
            </a:r>
            <a:r>
              <a:rPr lang="en-US" altLang="ko-KR" b="0" dirty="0"/>
              <a:t> </a:t>
            </a:r>
            <a:r>
              <a:rPr lang="en-US" altLang="ko-KR" dirty="0"/>
              <a:t>Functions From Functions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EB439-9CA5-4293-9D81-CBDD6B5BB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allows you to use functions as return values.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433DA4-486C-4637-BC40-5159B3F1B3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B4D16-8BA1-4B88-8CCA-806ADDA2B8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308818-93BE-4FAB-B81D-E382EA4290DE}"/>
              </a:ext>
            </a:extLst>
          </p:cNvPr>
          <p:cNvGraphicFramePr>
            <a:graphicFrameLocks noGrp="1"/>
          </p:cNvGraphicFramePr>
          <p:nvPr/>
        </p:nvGraphicFramePr>
        <p:xfrm>
          <a:off x="1071066" y="2054956"/>
          <a:ext cx="10049867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7096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5322771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1243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parent(num):</a:t>
                      </a:r>
                    </a:p>
                    <a:p>
                      <a:pPr latinLnBrk="1"/>
                      <a:r>
                        <a:rPr lang="en-US" altLang="ko-KR" dirty="0"/>
                        <a:t>    def </a:t>
                      </a:r>
                      <a:r>
                        <a:rPr lang="en-US" altLang="ko-KR" dirty="0" err="1"/>
                        <a:t>first_child</a:t>
                      </a:r>
                      <a:r>
                        <a:rPr lang="en-US" altLang="ko-KR" dirty="0"/>
                        <a:t>():</a:t>
                      </a:r>
                    </a:p>
                    <a:p>
                      <a:pPr latinLnBrk="1"/>
                      <a:r>
                        <a:rPr lang="en-US" altLang="ko-KR" dirty="0"/>
                        <a:t>        return "Hi, I am Emma"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def </a:t>
                      </a:r>
                      <a:r>
                        <a:rPr lang="en-US" altLang="ko-KR" dirty="0" err="1"/>
                        <a:t>second_child</a:t>
                      </a:r>
                      <a:r>
                        <a:rPr lang="en-US" altLang="ko-KR" dirty="0"/>
                        <a:t>():</a:t>
                      </a:r>
                    </a:p>
                    <a:p>
                      <a:pPr latinLnBrk="1"/>
                      <a:r>
                        <a:rPr lang="en-US" altLang="ko-KR" dirty="0"/>
                        <a:t>        return "Call me Liam"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if num == 1:</a:t>
                      </a:r>
                    </a:p>
                    <a:p>
                      <a:pPr latinLnBrk="1"/>
                      <a:r>
                        <a:rPr lang="en-US" altLang="ko-KR" dirty="0"/>
                        <a:t>        return </a:t>
                      </a:r>
                      <a:r>
                        <a:rPr lang="en-US" altLang="ko-KR" dirty="0" err="1"/>
                        <a:t>first_child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else:</a:t>
                      </a:r>
                    </a:p>
                    <a:p>
                      <a:pPr latinLnBrk="1"/>
                      <a:r>
                        <a:rPr lang="en-US" altLang="ko-KR" dirty="0"/>
                        <a:t>        return </a:t>
                      </a:r>
                      <a:r>
                        <a:rPr lang="en-US" altLang="ko-KR" dirty="0" err="1"/>
                        <a:t>second_child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first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parent(1)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second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parent(2)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first()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Second()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'Hi, I am Emma’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'Call me Liam'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895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89BCE-8672-4FC7-BC81-1038591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Decorators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DBDAA7-FB60-4B1D-83AC-521D5DA374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964AE-E49B-4B22-B600-5A51A9702D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493262C-1D5B-41EF-B567-BA1583626ABE}"/>
              </a:ext>
            </a:extLst>
          </p:cNvPr>
          <p:cNvGraphicFramePr>
            <a:graphicFrameLocks noGrp="1"/>
          </p:cNvGraphicFramePr>
          <p:nvPr/>
        </p:nvGraphicFramePr>
        <p:xfrm>
          <a:off x="1071066" y="2039196"/>
          <a:ext cx="10049867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993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4392874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1243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my_decorator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def wrapper():</a:t>
                      </a:r>
                    </a:p>
                    <a:p>
                      <a:pPr latinLnBrk="1"/>
                      <a:r>
                        <a:rPr lang="en-US" altLang="ko-KR" dirty="0"/>
                        <a:t>        print("Something is happening before the function is called.")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        print("Something is happening after the function is called.")</a:t>
                      </a:r>
                    </a:p>
                    <a:p>
                      <a:pPr latinLnBrk="1"/>
                      <a:r>
                        <a:rPr lang="en-US" altLang="ko-KR" dirty="0"/>
                        <a:t>    return wrapper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say_whee</a:t>
                      </a:r>
                      <a:r>
                        <a:rPr lang="en-US" altLang="ko-KR" dirty="0"/>
                        <a:t>():</a:t>
                      </a:r>
                    </a:p>
                    <a:p>
                      <a:pPr latinLnBrk="1"/>
                      <a:r>
                        <a:rPr lang="en-US" altLang="ko-KR" dirty="0"/>
                        <a:t>    print("</a:t>
                      </a:r>
                      <a:r>
                        <a:rPr lang="en-US" altLang="ko-KR" dirty="0" err="1"/>
                        <a:t>Whee</a:t>
                      </a:r>
                      <a:r>
                        <a:rPr lang="en-US" altLang="ko-KR" dirty="0"/>
                        <a:t>!")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say_whee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my_decorator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say_whee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say_whee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Something is happening before the function is called.</a:t>
                      </a:r>
                    </a:p>
                    <a:p>
                      <a:pPr latinLnBrk="1"/>
                      <a:r>
                        <a:rPr lang="en-US" altLang="ko-KR" dirty="0" err="1"/>
                        <a:t>Whee</a:t>
                      </a:r>
                      <a:r>
                        <a:rPr lang="en-US" altLang="ko-KR" dirty="0"/>
                        <a:t>!</a:t>
                      </a:r>
                    </a:p>
                    <a:p>
                      <a:pPr latinLnBrk="1"/>
                      <a:r>
                        <a:rPr lang="en-US" altLang="ko-KR" dirty="0"/>
                        <a:t>Something is happening after the function is called.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9079E4EA-5B32-4EEE-A160-29A96900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1" y="1429125"/>
            <a:ext cx="10801500" cy="4749300"/>
          </a:xfrm>
        </p:spPr>
        <p:txBody>
          <a:bodyPr/>
          <a:lstStyle/>
          <a:p>
            <a:r>
              <a:rPr lang="en-US" altLang="ko-KR" dirty="0"/>
              <a:t>Illustrative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132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0F8D7-05BA-4575-AF0E-8F4BCBEA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Decorators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9C64E-FC99-46E1-B62E-116335AC66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C481F-AB08-4556-8010-87D368D8482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29B966-81F6-4E6C-A866-126504D02B24}"/>
              </a:ext>
            </a:extLst>
          </p:cNvPr>
          <p:cNvGraphicFramePr>
            <a:graphicFrameLocks noGrp="1"/>
          </p:cNvGraphicFramePr>
          <p:nvPr/>
        </p:nvGraphicFramePr>
        <p:xfrm>
          <a:off x="873897" y="1596433"/>
          <a:ext cx="10049867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658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2920209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1243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from datetime import datetime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not_during_the_night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def wrapper():</a:t>
                      </a:r>
                    </a:p>
                    <a:p>
                      <a:pPr latinLnBrk="1"/>
                      <a:r>
                        <a:rPr lang="en-US" altLang="ko-KR" dirty="0"/>
                        <a:t>        if 7 &lt;= </a:t>
                      </a:r>
                      <a:r>
                        <a:rPr lang="en-US" altLang="ko-KR" dirty="0" err="1"/>
                        <a:t>datetime.now</a:t>
                      </a:r>
                      <a:r>
                        <a:rPr lang="en-US" altLang="ko-KR" dirty="0"/>
                        <a:t>().hour &lt; 22:</a:t>
                      </a:r>
                    </a:p>
                    <a:p>
                      <a:pPr latinLnBrk="1"/>
                      <a:r>
                        <a:rPr lang="en-US" altLang="ko-KR" dirty="0"/>
                        <a:t>            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        else:</a:t>
                      </a:r>
                    </a:p>
                    <a:p>
                      <a:pPr latinLnBrk="1"/>
                      <a:r>
                        <a:rPr lang="en-US" altLang="ko-KR" dirty="0"/>
                        <a:t>            pass  # Hush, the neighbors are asleep</a:t>
                      </a:r>
                    </a:p>
                    <a:p>
                      <a:pPr latinLnBrk="1"/>
                      <a:r>
                        <a:rPr lang="en-US" altLang="ko-KR" dirty="0"/>
                        <a:t>    return wrapper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say_whee</a:t>
                      </a:r>
                      <a:r>
                        <a:rPr lang="en-US" altLang="ko-KR" dirty="0"/>
                        <a:t>():</a:t>
                      </a:r>
                    </a:p>
                    <a:p>
                      <a:pPr latinLnBrk="1"/>
                      <a:r>
                        <a:rPr lang="en-US" altLang="ko-KR" dirty="0"/>
                        <a:t>    print("</a:t>
                      </a:r>
                      <a:r>
                        <a:rPr lang="en-US" altLang="ko-KR" dirty="0" err="1"/>
                        <a:t>Whee</a:t>
                      </a:r>
                      <a:r>
                        <a:rPr lang="en-US" altLang="ko-KR" dirty="0"/>
                        <a:t>!")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say_whee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not_during_the_night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say_whee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say_whee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Something is happening before the function is called.</a:t>
                      </a:r>
                    </a:p>
                    <a:p>
                      <a:pPr latinLnBrk="1"/>
                      <a:r>
                        <a:rPr lang="en-US" altLang="ko-KR" dirty="0" err="1"/>
                        <a:t>Whee</a:t>
                      </a:r>
                      <a:r>
                        <a:rPr lang="en-US" altLang="ko-KR" dirty="0"/>
                        <a:t>!</a:t>
                      </a:r>
                    </a:p>
                    <a:p>
                      <a:pPr latinLnBrk="1"/>
                      <a:r>
                        <a:rPr lang="en-US" altLang="ko-KR" dirty="0"/>
                        <a:t>Something is happening after the function is called.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283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2CFA0-A35C-47A4-98AA-B07D314C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Decorator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503EF-33B4-484E-8878-46D5DC6C3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 symbol</a:t>
            </a:r>
          </a:p>
          <a:p>
            <a:pPr lvl="1"/>
            <a:r>
              <a:rPr lang="en-US" altLang="ko-KR" dirty="0"/>
              <a:t>Python allows you to use decorators in a simpler way with the @ symbol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16536-6950-4425-A5EE-02CA4974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80003D-42C2-4286-9924-32BC462AEAC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40AA0F-45B6-4FB8-9CE4-38978A27B5FE}"/>
              </a:ext>
            </a:extLst>
          </p:cNvPr>
          <p:cNvGraphicFramePr>
            <a:graphicFrameLocks noGrp="1"/>
          </p:cNvGraphicFramePr>
          <p:nvPr/>
        </p:nvGraphicFramePr>
        <p:xfrm>
          <a:off x="873897" y="2368425"/>
          <a:ext cx="10049867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276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4609591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37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my_decorator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def wrapper():</a:t>
                      </a:r>
                    </a:p>
                    <a:p>
                      <a:pPr latinLnBrk="1"/>
                      <a:r>
                        <a:rPr lang="en-US" altLang="ko-KR" dirty="0"/>
                        <a:t>        print("Something is happening before the function is called.")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        print("Something is happening after the function is called.")</a:t>
                      </a:r>
                    </a:p>
                    <a:p>
                      <a:pPr latinLnBrk="1"/>
                      <a:r>
                        <a:rPr lang="en-US" altLang="ko-KR" dirty="0"/>
                        <a:t>    return wrapper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my_decorator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say_whee</a:t>
                      </a:r>
                      <a:r>
                        <a:rPr lang="en-US" altLang="ko-KR" dirty="0"/>
                        <a:t>():</a:t>
                      </a:r>
                    </a:p>
                    <a:p>
                      <a:pPr latinLnBrk="1"/>
                      <a:r>
                        <a:rPr lang="en-US" altLang="ko-KR" dirty="0"/>
                        <a:t>    print("</a:t>
                      </a:r>
                      <a:r>
                        <a:rPr lang="en-US" altLang="ko-KR" dirty="0" err="1"/>
                        <a:t>Whee</a:t>
                      </a:r>
                      <a:r>
                        <a:rPr lang="en-US" altLang="ko-KR" dirty="0"/>
                        <a:t>!")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Something is happening before the function is called.</a:t>
                      </a:r>
                    </a:p>
                    <a:p>
                      <a:pPr latinLnBrk="1"/>
                      <a:r>
                        <a:rPr lang="en-US" altLang="ko-KR" dirty="0" err="1"/>
                        <a:t>Whee</a:t>
                      </a:r>
                      <a:r>
                        <a:rPr lang="en-US" altLang="ko-KR" dirty="0"/>
                        <a:t>!</a:t>
                      </a:r>
                    </a:p>
                    <a:p>
                      <a:pPr latinLnBrk="1"/>
                      <a:r>
                        <a:rPr lang="en-US" altLang="ko-KR" dirty="0"/>
                        <a:t>Something is happening after the function is called.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36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9451E-B157-4BD4-AFC4-449E107A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8F8D6-D10B-41AC-805E-A74C369FC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compound data type:</a:t>
            </a:r>
          </a:p>
          <a:p>
            <a:pPr marL="76200" indent="0">
              <a:buNone/>
            </a:pPr>
            <a:r>
              <a:rPr lang="en-US" altLang="ko-KR" dirty="0"/>
              <a:t>[0]</a:t>
            </a:r>
          </a:p>
          <a:p>
            <a:pPr marL="76200" indent="0">
              <a:buNone/>
            </a:pPr>
            <a:r>
              <a:rPr lang="en-US" altLang="ko-KR" dirty="0"/>
              <a:t>[2.3, 4.5]</a:t>
            </a:r>
          </a:p>
          <a:p>
            <a:pPr marL="76200" indent="0">
              <a:buNone/>
            </a:pPr>
            <a:r>
              <a:rPr lang="en-US" altLang="ko-KR" dirty="0"/>
              <a:t>[5, "Hello", "there", 9.8]</a:t>
            </a:r>
          </a:p>
          <a:p>
            <a:pPr marL="76200" indent="0">
              <a:buNone/>
            </a:pPr>
            <a:r>
              <a:rPr lang="en-US" altLang="ko-KR" dirty="0"/>
              <a:t>[]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len</a:t>
            </a:r>
            <a:r>
              <a:rPr lang="en-US" altLang="ko-KR" dirty="0"/>
              <a:t>() to get the length of a list</a:t>
            </a:r>
          </a:p>
          <a:p>
            <a:pPr marL="76200" indent="0">
              <a:buNone/>
            </a:pPr>
            <a:r>
              <a:rPr lang="en-US" altLang="ko-KR" dirty="0"/>
              <a:t>&gt;&gt;&gt; names = [“Ben", “Chen", “</a:t>
            </a:r>
            <a:r>
              <a:rPr lang="en-US" altLang="ko-KR" dirty="0" err="1"/>
              <a:t>Yaqin</a:t>
            </a:r>
            <a:r>
              <a:rPr lang="en-US" altLang="ko-KR" dirty="0"/>
              <a:t>"]</a:t>
            </a:r>
          </a:p>
          <a:p>
            <a:pPr marL="76200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len</a:t>
            </a:r>
            <a:r>
              <a:rPr lang="en-US" altLang="ko-KR" dirty="0"/>
              <a:t>(names)</a:t>
            </a:r>
          </a:p>
          <a:p>
            <a:pPr marL="76200" indent="0">
              <a:buNone/>
            </a:pPr>
            <a:r>
              <a:rPr lang="en-US" altLang="ko-KR" dirty="0"/>
              <a:t>3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50F71-9BBF-4FE9-8A9E-796D40DC6E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9D633-3D52-4568-B8A7-AEE60E748E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55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5E000-E674-46FD-B709-3C731AD4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Decorating Functions with Arguments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BFA53-49EB-4ACC-99DB-2B6CFA75E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Decorator with arguments</a:t>
            </a:r>
          </a:p>
          <a:p>
            <a:pPr lvl="1"/>
            <a:r>
              <a:rPr lang="en-US" altLang="ko-KR" dirty="0"/>
              <a:t>If wrapper function does not take argument, then wrapped function should not take argument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To resolve the issue, use *</a:t>
            </a:r>
            <a:r>
              <a:rPr lang="en-US" altLang="ko-KR" dirty="0" err="1"/>
              <a:t>args</a:t>
            </a:r>
            <a:r>
              <a:rPr lang="en-US" altLang="ko-KR" dirty="0"/>
              <a:t> and **</a:t>
            </a:r>
            <a:r>
              <a:rPr lang="en-US" altLang="ko-KR" dirty="0" err="1"/>
              <a:t>kwargs</a:t>
            </a:r>
            <a:r>
              <a:rPr lang="en-US" altLang="ko-KR" dirty="0"/>
              <a:t> in the inner wrapper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37EF9-898B-4AB1-A7EE-73C7D8C04E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F796EA-E4BD-443D-8856-A526D761386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518FD7-47D2-4883-B1DC-861854EB5ABF}"/>
              </a:ext>
            </a:extLst>
          </p:cNvPr>
          <p:cNvGraphicFramePr>
            <a:graphicFrameLocks noGrp="1"/>
          </p:cNvGraphicFramePr>
          <p:nvPr/>
        </p:nvGraphicFramePr>
        <p:xfrm>
          <a:off x="1529290" y="2472315"/>
          <a:ext cx="10049867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276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4609591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37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my_decorator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def wrapper():</a:t>
                      </a:r>
                    </a:p>
                    <a:p>
                      <a:pPr latinLnBrk="1"/>
                      <a:r>
                        <a:rPr lang="en-US" altLang="ko-KR" dirty="0"/>
                        <a:t>        print("Something is happening before the function is called.")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        print("Something is happening after the function is called.")</a:t>
                      </a:r>
                    </a:p>
                    <a:p>
                      <a:pPr latinLnBrk="1"/>
                      <a:r>
                        <a:rPr lang="en-US" altLang="ko-KR" dirty="0"/>
                        <a:t>    return wrapper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my_decorator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say_name</a:t>
                      </a:r>
                      <a:r>
                        <a:rPr lang="en-US" altLang="ko-KR" dirty="0"/>
                        <a:t>(name):</a:t>
                      </a:r>
                    </a:p>
                    <a:p>
                      <a:pPr latinLnBrk="1"/>
                      <a:r>
                        <a:rPr lang="en-US" altLang="ko-KR" dirty="0"/>
                        <a:t>    print(name)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say_name</a:t>
                      </a:r>
                      <a:r>
                        <a:rPr lang="en-US" altLang="ko-KR" dirty="0"/>
                        <a:t>(“</a:t>
                      </a:r>
                      <a:r>
                        <a:rPr lang="en-US" altLang="ko-KR" dirty="0" err="1"/>
                        <a:t>cbchoi</a:t>
                      </a:r>
                      <a:r>
                        <a:rPr lang="en-US" altLang="ko-KR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Traceback (most recent call last):</a:t>
                      </a:r>
                      <a:r>
                        <a:rPr lang="en-US" altLang="ko-KR" dirty="0"/>
                        <a:t> File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"&lt;stdin&gt;"</a:t>
                      </a:r>
                      <a:r>
                        <a:rPr lang="en-US" altLang="ko-KR" dirty="0"/>
                        <a:t>, line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en-US" altLang="ko-KR" dirty="0"/>
                        <a:t>, in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&lt;module&gt;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TypeError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my_decorator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 takes 0 positional arguments but 1 was given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137F9-F6C4-40D6-ABA1-A6080FAF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Decorating Functions with Arguments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4014A-562A-467B-A275-9950435DF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endParaRPr lang="en-US" altLang="ko-KR" dirty="0"/>
          </a:p>
          <a:p>
            <a:pPr lvl="1"/>
            <a:r>
              <a:rPr lang="en-US" altLang="ko-KR" dirty="0"/>
              <a:t>Treat arguments as a tuple, * means unpacking </a:t>
            </a:r>
          </a:p>
          <a:p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endParaRPr lang="en-US" altLang="ko-KR" dirty="0"/>
          </a:p>
          <a:p>
            <a:pPr lvl="1"/>
            <a:r>
              <a:rPr lang="en-US" altLang="ko-KR" dirty="0" err="1"/>
              <a:t>kwargs</a:t>
            </a:r>
            <a:r>
              <a:rPr lang="en-US" altLang="ko-KR" dirty="0"/>
              <a:t> stands for keyword arguments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1D2749-7D9F-43AC-AA67-D18E431D34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F8E3C-89E7-4D2F-913E-A0D9CEE6FAB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ED83A3D-80D7-43E3-A8C5-49CD9ADC2941}"/>
              </a:ext>
            </a:extLst>
          </p:cNvPr>
          <p:cNvGraphicFramePr>
            <a:graphicFrameLocks noGrp="1"/>
          </p:cNvGraphicFramePr>
          <p:nvPr/>
        </p:nvGraphicFramePr>
        <p:xfrm>
          <a:off x="1446808" y="3221865"/>
          <a:ext cx="10049867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276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4609591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37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my_decorator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def wrapper(*</a:t>
                      </a:r>
                      <a:r>
                        <a:rPr lang="en-US" altLang="ko-KR" dirty="0" err="1"/>
                        <a:t>args</a:t>
                      </a:r>
                      <a:r>
                        <a:rPr lang="en-US" altLang="ko-KR" dirty="0"/>
                        <a:t>, **</a:t>
                      </a:r>
                      <a:r>
                        <a:rPr lang="en-US" altLang="ko-KR" dirty="0" err="1"/>
                        <a:t>kwargs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    print("Something is happening before the function is called.")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(*</a:t>
                      </a:r>
                      <a:r>
                        <a:rPr lang="en-US" altLang="ko-KR" dirty="0" err="1"/>
                        <a:t>args</a:t>
                      </a:r>
                      <a:r>
                        <a:rPr lang="en-US" altLang="ko-KR" dirty="0"/>
                        <a:t>, **</a:t>
                      </a:r>
                      <a:r>
                        <a:rPr lang="en-US" altLang="ko-KR" dirty="0" err="1"/>
                        <a:t>kwargs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      print("Something is happening after the function is called.")</a:t>
                      </a:r>
                    </a:p>
                    <a:p>
                      <a:pPr latinLnBrk="1"/>
                      <a:r>
                        <a:rPr lang="en-US" altLang="ko-KR" dirty="0"/>
                        <a:t>    return wrapper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my_decorator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say_name</a:t>
                      </a:r>
                      <a:r>
                        <a:rPr lang="en-US" altLang="ko-KR" dirty="0"/>
                        <a:t>(name):</a:t>
                      </a:r>
                    </a:p>
                    <a:p>
                      <a:pPr latinLnBrk="1"/>
                      <a:r>
                        <a:rPr lang="en-US" altLang="ko-KR" dirty="0"/>
                        <a:t>    print(name)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say_name</a:t>
                      </a:r>
                      <a:r>
                        <a:rPr lang="en-US" altLang="ko-KR" dirty="0"/>
                        <a:t>(“</a:t>
                      </a:r>
                      <a:r>
                        <a:rPr lang="en-US" altLang="ko-KR" dirty="0" err="1"/>
                        <a:t>cbchoi</a:t>
                      </a:r>
                      <a:r>
                        <a:rPr lang="en-US" altLang="ko-KR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cbchoi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7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92123-C06D-4376-8B4C-B3737CE7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/>
          <a:lstStyle/>
          <a:p>
            <a:r>
              <a:rPr lang="en-US" altLang="ko-KR" dirty="0"/>
              <a:t>Returning Values From Decorated Functions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261AD-2BEF-49D7-BC5B-5355B337C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BFF3A-AA20-42CB-9CB6-DEDB6DC04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E895D-6D34-4A32-9115-C6268611BC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4698C3-295B-4AD4-98EF-B045DD17961E}"/>
              </a:ext>
            </a:extLst>
          </p:cNvPr>
          <p:cNvGraphicFramePr>
            <a:graphicFrameLocks noGrp="1"/>
          </p:cNvGraphicFramePr>
          <p:nvPr/>
        </p:nvGraphicFramePr>
        <p:xfrm>
          <a:off x="916448" y="1652337"/>
          <a:ext cx="10049867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276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4609591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37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do_twice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def </a:t>
                      </a:r>
                      <a:r>
                        <a:rPr lang="en-US" altLang="ko-KR" dirty="0" err="1"/>
                        <a:t>wrapper_do_twice</a:t>
                      </a:r>
                      <a:r>
                        <a:rPr lang="en-US" altLang="ko-KR" dirty="0"/>
                        <a:t>(*</a:t>
                      </a:r>
                      <a:r>
                        <a:rPr lang="en-US" altLang="ko-KR" dirty="0" err="1"/>
                        <a:t>args</a:t>
                      </a:r>
                      <a:r>
                        <a:rPr lang="en-US" altLang="ko-KR" dirty="0"/>
                        <a:t>, **</a:t>
                      </a:r>
                      <a:r>
                        <a:rPr lang="en-US" altLang="ko-KR" dirty="0" err="1"/>
                        <a:t>kwargs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(*</a:t>
                      </a:r>
                      <a:r>
                        <a:rPr lang="en-US" altLang="ko-KR" dirty="0" err="1"/>
                        <a:t>args</a:t>
                      </a:r>
                      <a:r>
                        <a:rPr lang="en-US" altLang="ko-KR" dirty="0"/>
                        <a:t>, **</a:t>
                      </a:r>
                      <a:r>
                        <a:rPr lang="en-US" altLang="ko-KR" dirty="0" err="1"/>
                        <a:t>kwargs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      return 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(*</a:t>
                      </a:r>
                      <a:r>
                        <a:rPr lang="en-US" altLang="ko-KR" dirty="0" err="1"/>
                        <a:t>args</a:t>
                      </a:r>
                      <a:r>
                        <a:rPr lang="en-US" altLang="ko-KR" dirty="0"/>
                        <a:t>, **</a:t>
                      </a:r>
                      <a:r>
                        <a:rPr lang="en-US" altLang="ko-KR" dirty="0" err="1"/>
                        <a:t>kwargs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  return </a:t>
                      </a:r>
                      <a:r>
                        <a:rPr lang="en-US" altLang="ko-KR" dirty="0" err="1"/>
                        <a:t>wrapper_do_twice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do_twice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return_greeting</a:t>
                      </a:r>
                      <a:r>
                        <a:rPr lang="en-US" altLang="ko-KR" dirty="0"/>
                        <a:t>(name):</a:t>
                      </a:r>
                    </a:p>
                    <a:p>
                      <a:pPr latinLnBrk="1"/>
                      <a:r>
                        <a:rPr lang="en-US" altLang="ko-KR" dirty="0"/>
                        <a:t>    print("Creating greeting")</a:t>
                      </a:r>
                    </a:p>
                    <a:p>
                      <a:pPr latinLnBrk="1"/>
                      <a:r>
                        <a:rPr lang="en-US" altLang="ko-KR" dirty="0"/>
                        <a:t>    return </a:t>
                      </a:r>
                      <a:r>
                        <a:rPr lang="en-US" altLang="ko-KR" dirty="0" err="1"/>
                        <a:t>f"Hi</a:t>
                      </a:r>
                      <a:r>
                        <a:rPr lang="en-US" altLang="ko-KR" dirty="0"/>
                        <a:t> {name}"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return_greeting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("Adam"))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38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DDE9-493C-4750-B59C-2E596929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about the Function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605AA-E52F-49C9-A45A-920AE61E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93825-9113-43C6-ACA8-F44036B06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DD73C0-1713-4954-9516-94F94707713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1427DF-4D4B-4DB3-AC2B-5BE6AC3EC0A1}"/>
              </a:ext>
            </a:extLst>
          </p:cNvPr>
          <p:cNvGraphicFramePr>
            <a:graphicFrameLocks noGrp="1"/>
          </p:cNvGraphicFramePr>
          <p:nvPr/>
        </p:nvGraphicFramePr>
        <p:xfrm>
          <a:off x="916448" y="1979596"/>
          <a:ext cx="1004986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276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4609591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377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</a:t>
                      </a:r>
                      <a:r>
                        <a:rPr lang="en-US" altLang="ko-KR" dirty="0" err="1"/>
                        <a:t>functools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 </a:t>
                      </a:r>
                      <a:r>
                        <a:rPr lang="en-US" altLang="ko-KR" dirty="0" err="1"/>
                        <a:t>do_twice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@</a:t>
                      </a:r>
                      <a:r>
                        <a:rPr lang="en-US" altLang="ko-KR" dirty="0" err="1"/>
                        <a:t>functools.wraps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  def </a:t>
                      </a:r>
                      <a:r>
                        <a:rPr lang="en-US" altLang="ko-KR" dirty="0" err="1"/>
                        <a:t>wrapper_do_twice</a:t>
                      </a:r>
                      <a:r>
                        <a:rPr lang="en-US" altLang="ko-KR" dirty="0"/>
                        <a:t>(*</a:t>
                      </a:r>
                      <a:r>
                        <a:rPr lang="en-US" altLang="ko-KR" dirty="0" err="1"/>
                        <a:t>args</a:t>
                      </a:r>
                      <a:r>
                        <a:rPr lang="en-US" altLang="ko-KR" dirty="0"/>
                        <a:t>, **</a:t>
                      </a:r>
                      <a:r>
                        <a:rPr lang="en-US" altLang="ko-KR" dirty="0" err="1"/>
                        <a:t>kwargs</a:t>
                      </a:r>
                      <a:r>
                        <a:rPr lang="en-US" altLang="ko-KR" dirty="0"/>
                        <a:t>):</a:t>
                      </a:r>
                    </a:p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(*</a:t>
                      </a:r>
                      <a:r>
                        <a:rPr lang="en-US" altLang="ko-KR" dirty="0" err="1"/>
                        <a:t>args</a:t>
                      </a:r>
                      <a:r>
                        <a:rPr lang="en-US" altLang="ko-KR" dirty="0"/>
                        <a:t>, **</a:t>
                      </a:r>
                      <a:r>
                        <a:rPr lang="en-US" altLang="ko-KR" dirty="0" err="1"/>
                        <a:t>kwargs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      return </a:t>
                      </a:r>
                      <a:r>
                        <a:rPr lang="en-US" altLang="ko-KR" dirty="0" err="1"/>
                        <a:t>func</a:t>
                      </a:r>
                      <a:r>
                        <a:rPr lang="en-US" altLang="ko-KR" dirty="0"/>
                        <a:t>(*</a:t>
                      </a:r>
                      <a:r>
                        <a:rPr lang="en-US" altLang="ko-KR" dirty="0" err="1"/>
                        <a:t>args</a:t>
                      </a:r>
                      <a:r>
                        <a:rPr lang="en-US" altLang="ko-KR" dirty="0"/>
                        <a:t>, **</a:t>
                      </a:r>
                      <a:r>
                        <a:rPr lang="en-US" altLang="ko-KR" dirty="0" err="1"/>
                        <a:t>kwargs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  return </a:t>
                      </a:r>
                      <a:r>
                        <a:rPr lang="en-US" altLang="ko-KR" dirty="0" err="1"/>
                        <a:t>wrapper_do_twice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F4FB6-12AE-42A0-AA83-EF95562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FastAPI</a:t>
            </a:r>
            <a:r>
              <a:rPr lang="en-US" altLang="ko-KR" dirty="0"/>
              <a:t> Examples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DA9EA-DE41-47C1-A147-44B8AFDC1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43A81-5475-4370-B074-AC61CE9309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992617-5D56-46F9-BBF6-7E95FDED9C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DB32F8-B877-4045-9BF1-2C266A7B5089}"/>
              </a:ext>
            </a:extLst>
          </p:cNvPr>
          <p:cNvGraphicFramePr>
            <a:graphicFrameLocks noGrp="1"/>
          </p:cNvGraphicFramePr>
          <p:nvPr/>
        </p:nvGraphicFramePr>
        <p:xfrm>
          <a:off x="916448" y="1979596"/>
          <a:ext cx="1004986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0276">
                  <a:extLst>
                    <a:ext uri="{9D8B030D-6E8A-4147-A177-3AD203B41FA5}">
                      <a16:colId xmlns:a16="http://schemas.microsoft.com/office/drawing/2014/main" val="630022967"/>
                    </a:ext>
                  </a:extLst>
                </a:gridCol>
                <a:gridCol w="4609591">
                  <a:extLst>
                    <a:ext uri="{9D8B030D-6E8A-4147-A177-3AD203B41FA5}">
                      <a16:colId xmlns:a16="http://schemas.microsoft.com/office/drawing/2014/main" val="300764654"/>
                    </a:ext>
                  </a:extLst>
                </a:gridCol>
              </a:tblGrid>
              <a:tr h="293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Code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Result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24873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@router.get("/",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response_class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HTMLResponse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b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dirty="0"/>
                        <a:t>def index():</a:t>
                      </a:r>
                    </a:p>
                    <a:p>
                      <a:pPr latinLnBrk="1"/>
                      <a:r>
                        <a:rPr lang="en-US" altLang="ko-KR" dirty="0"/>
                        <a:t>    return “Hello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47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1686-7B68-4B2E-B9D0-AD5EF9BE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 [ ] to index items in the list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696FE-ECC4-4A2E-B5AD-0D873C31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&gt;&gt;&gt; names[0]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‘Ben'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&gt;&gt;&gt; names[1]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‘Chen'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&gt;&gt;&gt; names[2]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‘</a:t>
            </a:r>
            <a:r>
              <a:rPr lang="en-US" altLang="ko-KR" sz="2000" dirty="0" err="1">
                <a:ea typeface="굴림" panose="020B0600000101010101" pitchFamily="50" charset="-127"/>
              </a:rPr>
              <a:t>Yaqin</a:t>
            </a:r>
            <a:r>
              <a:rPr lang="en-US" altLang="ko-KR" sz="2000" dirty="0">
                <a:ea typeface="굴림" panose="020B0600000101010101" pitchFamily="50" charset="-127"/>
              </a:rPr>
              <a:t>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&gt;&gt;&gt; names[3]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File "&lt;stdin&gt;",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IndexError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: list index out of range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&gt;&gt;&gt; names[-1]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‘</a:t>
            </a:r>
            <a:r>
              <a:rPr lang="en-US" altLang="ko-KR" sz="2000" dirty="0" err="1">
                <a:ea typeface="굴림" panose="020B0600000101010101" pitchFamily="50" charset="-127"/>
              </a:rPr>
              <a:t>Yaqin</a:t>
            </a:r>
            <a:r>
              <a:rPr lang="en-US" altLang="ko-KR" sz="2000" dirty="0">
                <a:ea typeface="굴림" panose="020B0600000101010101" pitchFamily="50" charset="-127"/>
              </a:rPr>
              <a:t>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&gt;&gt;&gt; names[-2]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‘Chen'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&gt;&gt;&gt; names[-3]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‘Ben'</a:t>
            </a:r>
          </a:p>
          <a:p>
            <a:pPr marL="7620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FE4F9-46F6-42AE-81EB-A2F76A1C44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FCB0BF-1712-4629-B8FA-6751C120803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150A4EB-48FD-4F93-9C94-6660B5B66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133600"/>
            <a:ext cx="33528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[0] is the first item.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[1] is the second item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...</a:t>
            </a:r>
          </a:p>
          <a:p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Out of range values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raise an exception</a:t>
            </a:r>
          </a:p>
          <a:p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Negative values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go backwards from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the last element.</a:t>
            </a:r>
          </a:p>
        </p:txBody>
      </p:sp>
    </p:spTree>
    <p:extLst>
      <p:ext uri="{BB962C8B-B14F-4D97-AF65-F5344CB8AC3E}">
        <p14:creationId xmlns:p14="http://schemas.microsoft.com/office/powerpoint/2010/main" val="241344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3E8B7-4485-48C4-A9D6-10AEBBBA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a typeface="굴림" panose="020B0600000101010101" pitchFamily="50" charset="-127"/>
              </a:rPr>
              <a:t>Strings share many features with lists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21B6C-1B15-4D95-851F-FC498D0B7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smiles = "C(=N)(N)N.C(=O)(O)O"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smiles[0]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'C'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smiles[1]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'('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smiles[-1]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'O'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smiles[1:5]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'(=N)'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smiles[10:-4]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'C(=O)'</a:t>
            </a:r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7553F1-959F-4113-9CAA-75820307D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AF56D5-AD9E-49DC-B607-1850E53CD9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CE2658-F134-4A98-8FD7-CC293A6046D0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4724400" y="3284538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Use “slice” notation to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anose="020B0600000101010101" pitchFamily="50" charset="-127"/>
              </a:rPr>
              <a:t>get a substring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E76287F-865B-43B9-88CD-D32F69A2C1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663950"/>
            <a:ext cx="1524000" cy="228600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2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95598-056D-49E9-92D8-5EA259EC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String Methods: find, split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C52BC-0225-4526-BAF1-BAFB08D04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ko-KR" sz="2000" dirty="0"/>
              <a:t>smiles = "C(=N)(N)N.C(=O)(O)O"</a:t>
            </a:r>
          </a:p>
          <a:p>
            <a:pPr marL="76200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smiles.find</a:t>
            </a:r>
            <a:r>
              <a:rPr lang="en-US" altLang="ko-KR" sz="2000" dirty="0"/>
              <a:t>("(O)")</a:t>
            </a:r>
          </a:p>
          <a:p>
            <a:pPr marL="76200" indent="0">
              <a:buNone/>
            </a:pPr>
            <a:r>
              <a:rPr lang="en-US" altLang="ko-KR" sz="2000" dirty="0"/>
              <a:t>15</a:t>
            </a:r>
          </a:p>
          <a:p>
            <a:pPr marL="76200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smiles.find</a:t>
            </a:r>
            <a:r>
              <a:rPr lang="en-US" altLang="ko-KR" sz="2000" dirty="0"/>
              <a:t>(".")</a:t>
            </a:r>
          </a:p>
          <a:p>
            <a:pPr marL="76200" indent="0">
              <a:buNone/>
            </a:pPr>
            <a:r>
              <a:rPr lang="en-US" altLang="ko-KR" sz="2000" dirty="0"/>
              <a:t>9</a:t>
            </a:r>
          </a:p>
          <a:p>
            <a:pPr marL="76200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smiles.find</a:t>
            </a:r>
            <a:r>
              <a:rPr lang="en-US" altLang="ko-KR" sz="2000" dirty="0"/>
              <a:t>(".", 10)</a:t>
            </a:r>
          </a:p>
          <a:p>
            <a:pPr marL="76200" indent="0">
              <a:buNone/>
            </a:pPr>
            <a:r>
              <a:rPr lang="en-US" altLang="ko-KR" sz="2000" dirty="0"/>
              <a:t>-1</a:t>
            </a:r>
          </a:p>
          <a:p>
            <a:pPr marL="76200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smiles.split</a:t>
            </a:r>
            <a:r>
              <a:rPr lang="en-US" altLang="ko-KR" sz="2000" dirty="0"/>
              <a:t>(".")</a:t>
            </a:r>
          </a:p>
          <a:p>
            <a:pPr marL="76200" indent="0">
              <a:buNone/>
            </a:pPr>
            <a:r>
              <a:rPr lang="en-US" altLang="ko-KR" sz="2000" dirty="0"/>
              <a:t>['C(=N)(N)N', 'C(=O)(O)O']</a:t>
            </a:r>
          </a:p>
          <a:p>
            <a:pPr marL="76200" indent="0">
              <a:buNone/>
            </a:pPr>
            <a:r>
              <a:rPr lang="en-US" altLang="ko-KR" sz="2000" dirty="0"/>
              <a:t>&gt;&gt;&gt;</a:t>
            </a:r>
          </a:p>
          <a:p>
            <a:pPr marL="76200" indent="0">
              <a:buNone/>
            </a:pPr>
            <a:endParaRPr lang="en-US" altLang="ko-KR" sz="2000" dirty="0"/>
          </a:p>
          <a:p>
            <a:pPr marL="7620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21650C-CCBB-4DDE-97C8-80B8D69ACC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14CA91-9C2D-49F1-9F7F-093087B314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A42CBDC-F9EE-4516-B80B-C33278048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743200"/>
            <a:ext cx="23439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Use “find” to find the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start of a substring.</a:t>
            </a:r>
          </a:p>
          <a:p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Start looking at position 10.</a:t>
            </a:r>
          </a:p>
          <a:p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Find returns -1 if it couldn’t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find a match.</a:t>
            </a:r>
          </a:p>
          <a:p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Split the string into parts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with “.” as the delimiter</a:t>
            </a:r>
          </a:p>
        </p:txBody>
      </p:sp>
    </p:spTree>
    <p:extLst>
      <p:ext uri="{BB962C8B-B14F-4D97-AF65-F5344CB8AC3E}">
        <p14:creationId xmlns:p14="http://schemas.microsoft.com/office/powerpoint/2010/main" val="373193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302F0-F360-4AF4-8E6D-960E60DA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String operators: in, not 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96BF8-580B-4AF5-B48D-45A63D270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ko-KR" dirty="0"/>
              <a:t>if "Br" in “Brother”:</a:t>
            </a:r>
          </a:p>
          <a:p>
            <a:pPr marL="76200" indent="0">
              <a:buNone/>
            </a:pPr>
            <a:r>
              <a:rPr lang="en-US" altLang="ko-KR" dirty="0"/>
              <a:t>	print ("contains brother")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r>
              <a:rPr lang="en-US" altLang="ko-KR" dirty="0" err="1"/>
              <a:t>email_address</a:t>
            </a:r>
            <a:r>
              <a:rPr lang="en-US" altLang="ko-KR" dirty="0"/>
              <a:t> = "clin"</a:t>
            </a:r>
          </a:p>
          <a:p>
            <a:pPr marL="76200" indent="0">
              <a:buNone/>
            </a:pPr>
            <a:r>
              <a:rPr lang="en-US" altLang="ko-KR" dirty="0"/>
              <a:t>if "@" not in </a:t>
            </a:r>
            <a:r>
              <a:rPr lang="en-US" altLang="ko-KR" dirty="0" err="1"/>
              <a:t>email_address</a:t>
            </a:r>
            <a:r>
              <a:rPr lang="en-US" altLang="ko-KR" dirty="0"/>
              <a:t>:</a:t>
            </a:r>
          </a:p>
          <a:p>
            <a:pPr marL="7620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email_address</a:t>
            </a:r>
            <a:r>
              <a:rPr lang="en-US" altLang="ko-KR" dirty="0"/>
              <a:t> += "@brandeis.edu“</a:t>
            </a:r>
          </a:p>
          <a:p>
            <a:pPr marL="76200" indent="0">
              <a:buNone/>
            </a:pPr>
            <a:endParaRPr lang="en-US" altLang="ko-KR" dirty="0"/>
          </a:p>
          <a:p>
            <a:pPr marL="7620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708-1DF8-40AC-BA6F-71980F7B5B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938FE1-BE08-4619-A961-3737BFBB21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B2B69-6C08-4AB4-BE89-50896363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>
                <a:ea typeface="굴림" panose="020B0600000101010101" pitchFamily="50" charset="-127"/>
              </a:rPr>
              <a:t>String Method: “strip”, “</a:t>
            </a:r>
            <a:r>
              <a:rPr lang="en-US" altLang="ko-KR" sz="3600" dirty="0" err="1">
                <a:ea typeface="굴림" panose="020B0600000101010101" pitchFamily="50" charset="-127"/>
              </a:rPr>
              <a:t>rstrip</a:t>
            </a:r>
            <a:r>
              <a:rPr lang="en-US" altLang="ko-KR" sz="3600" dirty="0">
                <a:ea typeface="굴림" panose="020B0600000101010101" pitchFamily="50" charset="-127"/>
              </a:rPr>
              <a:t>”, “</a:t>
            </a:r>
            <a:r>
              <a:rPr lang="en-US" altLang="ko-KR" sz="3600" dirty="0" err="1">
                <a:ea typeface="굴림" panose="020B0600000101010101" pitchFamily="50" charset="-127"/>
              </a:rPr>
              <a:t>lstrip</a:t>
            </a:r>
            <a:r>
              <a:rPr lang="en-US" altLang="ko-KR" sz="3600" dirty="0">
                <a:ea typeface="굴림" panose="020B0600000101010101" pitchFamily="50" charset="-127"/>
              </a:rPr>
              <a:t>” are ways to</a:t>
            </a:r>
            <a:br>
              <a:rPr lang="en-US" altLang="ko-KR" sz="3600" dirty="0">
                <a:ea typeface="굴림" panose="020B0600000101010101" pitchFamily="50" charset="-127"/>
              </a:rPr>
            </a:br>
            <a:r>
              <a:rPr lang="en-US" altLang="ko-KR" sz="3600" dirty="0">
                <a:ea typeface="굴림" panose="020B0600000101010101" pitchFamily="50" charset="-127"/>
              </a:rPr>
              <a:t>remove whitespace or selected characters</a:t>
            </a:r>
            <a:endParaRPr lang="ko-KR" altLang="en-US" sz="3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45A43-2DF6-4337-9778-9312EB114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line = " # This is a comment line \n"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</a:t>
            </a:r>
            <a:r>
              <a:rPr lang="en-US" altLang="ko-KR" dirty="0" err="1">
                <a:ea typeface="굴림" panose="020B0600000101010101" pitchFamily="50" charset="-127"/>
              </a:rPr>
              <a:t>line.strip</a:t>
            </a:r>
            <a:r>
              <a:rPr lang="en-US" altLang="ko-KR" dirty="0">
                <a:ea typeface="굴림" panose="020B0600000101010101" pitchFamily="50" charset="-127"/>
              </a:rPr>
              <a:t>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'#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</a:t>
            </a:r>
            <a:r>
              <a:rPr lang="en-US" altLang="ko-KR" dirty="0" err="1">
                <a:ea typeface="굴림" panose="020B0600000101010101" pitchFamily="50" charset="-127"/>
              </a:rPr>
              <a:t>line.rstrip</a:t>
            </a:r>
            <a:r>
              <a:rPr lang="en-US" altLang="ko-KR" dirty="0">
                <a:ea typeface="굴림" panose="020B0600000101010101" pitchFamily="50" charset="-127"/>
              </a:rPr>
              <a:t>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' 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 </a:t>
            </a:r>
            <a:r>
              <a:rPr lang="en-US" altLang="ko-KR" dirty="0" err="1">
                <a:ea typeface="굴림" panose="020B0600000101010101" pitchFamily="50" charset="-127"/>
              </a:rPr>
              <a:t>line.rstrip</a:t>
            </a:r>
            <a:r>
              <a:rPr lang="en-US" altLang="ko-KR" dirty="0">
                <a:ea typeface="굴림" panose="020B0600000101010101" pitchFamily="50" charset="-127"/>
              </a:rPr>
              <a:t>("\n")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' # This is a comment line 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&gt;&gt;&gt;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F03267-4BFA-4084-B24C-B3A2ED176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225464-BEF3-4B8B-B986-E119391E6EE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6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516AF-3C8D-40CF-89A7-75044051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More String methods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C6CE6-3C18-4058-BA76-C66BF9199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  <a:ea typeface="굴림" panose="020B0600000101010101" pitchFamily="50" charset="-127"/>
              </a:rPr>
              <a:t>email.startswith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(“c")   </a:t>
            </a:r>
            <a:r>
              <a:rPr lang="en-US" altLang="ko-KR" dirty="0" err="1">
                <a:solidFill>
                  <a:schemeClr val="tx1"/>
                </a:solidFill>
                <a:ea typeface="굴림" panose="020B0600000101010101" pitchFamily="50" charset="-127"/>
              </a:rPr>
              <a:t>endswith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(“u”)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True/False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&gt;&gt;&gt; "%s@brandeis.edu" % "clin"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'clin@brandeis.edu'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&gt;&gt;&gt; names = [“Ben", “Chen", “</a:t>
            </a:r>
            <a:r>
              <a:rPr lang="en-US" altLang="ko-KR" dirty="0" err="1">
                <a:solidFill>
                  <a:schemeClr val="tx1"/>
                </a:solidFill>
                <a:ea typeface="굴림" panose="020B0600000101010101" pitchFamily="50" charset="-127"/>
              </a:rPr>
              <a:t>Yaqin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&gt;&gt;&gt; ", ".join(names)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‘Ben, Chen,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Yaqin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&gt;&gt;&gt; “</a:t>
            </a:r>
            <a:r>
              <a:rPr lang="en-US" altLang="ko-KR" dirty="0" err="1">
                <a:solidFill>
                  <a:schemeClr val="tx1"/>
                </a:solidFill>
                <a:ea typeface="굴림" panose="020B0600000101010101" pitchFamily="50" charset="-127"/>
              </a:rPr>
              <a:t>chen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".upper()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rPr>
              <a:t>‘CHEN'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  <a:p>
            <a:pPr marL="7620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475F8-5449-434E-88C4-601AAD7D10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B98F75-087B-4038-9EBD-2AA6621B6EF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06_4">
      <a:dk1>
        <a:srgbClr val="000000"/>
      </a:dk1>
      <a:lt1>
        <a:srgbClr val="314672"/>
      </a:lt1>
      <a:dk2>
        <a:srgbClr val="FFFFFF"/>
      </a:dk2>
      <a:lt2>
        <a:srgbClr val="85898F"/>
      </a:lt2>
      <a:accent1>
        <a:srgbClr val="8365AB"/>
      </a:accent1>
      <a:accent2>
        <a:srgbClr val="FCB81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3204</Words>
  <Application>Microsoft Office PowerPoint</Application>
  <PresentationFormat>와이드스크린</PresentationFormat>
  <Paragraphs>573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Calibri</vt:lpstr>
      <vt:lpstr>Tahoma</vt:lpstr>
      <vt:lpstr>Wingdings</vt:lpstr>
      <vt:lpstr>Office Theme</vt:lpstr>
      <vt:lpstr>FastAPI Tutorial : 2023 Winter Programming Camp</vt:lpstr>
      <vt:lpstr>Notice</vt:lpstr>
      <vt:lpstr>List</vt:lpstr>
      <vt:lpstr>Use [ ] to index items in the list</vt:lpstr>
      <vt:lpstr>Strings share many features with lists</vt:lpstr>
      <vt:lpstr>String Methods: find, split</vt:lpstr>
      <vt:lpstr>String operators: in, not in</vt:lpstr>
      <vt:lpstr>String Method: “strip”, “rstrip”, “lstrip” are ways to remove whitespace or selected characters</vt:lpstr>
      <vt:lpstr>More String methods</vt:lpstr>
      <vt:lpstr>Lists are mutable - some useful methods</vt:lpstr>
      <vt:lpstr>Tuples: sort of an immutable list</vt:lpstr>
      <vt:lpstr>zipping lists together</vt:lpstr>
      <vt:lpstr>Dictionaries</vt:lpstr>
      <vt:lpstr>Keys can be any immutable value numbers, strings, tuples, frozenset,  not list, dictionary, set, ...</vt:lpstr>
      <vt:lpstr>Dictionary</vt:lpstr>
      <vt:lpstr>Some useful dictionary methods</vt:lpstr>
      <vt:lpstr>Reading files</vt:lpstr>
      <vt:lpstr>Using dictionaries to count occurrences</vt:lpstr>
      <vt:lpstr>File Output</vt:lpstr>
      <vt:lpstr>Modules</vt:lpstr>
      <vt:lpstr>import the math module</vt:lpstr>
      <vt:lpstr>Decorator</vt:lpstr>
      <vt:lpstr>First Class Objects</vt:lpstr>
      <vt:lpstr>Nested Function (1/2)</vt:lpstr>
      <vt:lpstr>Nested Function (2/2)</vt:lpstr>
      <vt:lpstr>Returning Functions From Functions</vt:lpstr>
      <vt:lpstr>Simple Decorators (1/2)</vt:lpstr>
      <vt:lpstr>Simple Decorators (2/2)</vt:lpstr>
      <vt:lpstr>Using Decorator</vt:lpstr>
      <vt:lpstr>Decorating Functions with Arguments</vt:lpstr>
      <vt:lpstr>Decorating Functions with Arguments</vt:lpstr>
      <vt:lpstr>Returning Values From Decorated Functions</vt:lpstr>
      <vt:lpstr>Information about the Function</vt:lpstr>
      <vt:lpstr>FastAPI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SIT32006 Web Service Planning &amp; Practicum</dc:title>
  <dc:creator>Changbeom Choi</dc:creator>
  <cp:lastModifiedBy>최창범</cp:lastModifiedBy>
  <cp:revision>34</cp:revision>
  <dcterms:modified xsi:type="dcterms:W3CDTF">2023-01-15T08:27:46Z</dcterms:modified>
</cp:coreProperties>
</file>