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EF06D5BF-1B1D-40D2-835B-67D9DE6AC946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25BBFA1-B73C-40D7-8BCB-44A948024D3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95160" y="3909960"/>
            <a:ext cx="1080108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9516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22980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347000" y="142920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998840" y="142920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95160" y="390996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4347000" y="390996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7998840" y="390996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95160" y="57240"/>
            <a:ext cx="10801080" cy="509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9516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22980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95160" y="3909960"/>
            <a:ext cx="1080108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95160" y="3909960"/>
            <a:ext cx="1080108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9516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622980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347000" y="142920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7998840" y="142920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695160" y="390996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347000" y="390996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7998840" y="3909960"/>
            <a:ext cx="347760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95160" y="57240"/>
            <a:ext cx="10801080" cy="509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9516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229800" y="390996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29800" y="1429200"/>
            <a:ext cx="527076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95160" y="3909960"/>
            <a:ext cx="10801080" cy="226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146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" hidden="1"/>
          <p:cNvSpPr/>
          <p:nvPr/>
        </p:nvSpPr>
        <p:spPr>
          <a:xfrm>
            <a:off x="0" y="0"/>
            <a:ext cx="11738160" cy="1160640"/>
          </a:xfrm>
          <a:custGeom>
            <a:avLst/>
            <a:gdLst/>
            <a:ahLst/>
            <a:rect l="l" t="t" r="r" b="b"/>
            <a:pathLst>
              <a:path w="11738620" h="1160833">
                <a:moveTo>
                  <a:pt x="0" y="0"/>
                </a:moveTo>
                <a:cubicBezTo>
                  <a:pt x="1423289" y="0"/>
                  <a:pt x="2579712" y="0"/>
                  <a:pt x="3519305" y="0"/>
                </a:cubicBezTo>
                <a:lnTo>
                  <a:pt x="3773767" y="0"/>
                </a:lnTo>
                <a:lnTo>
                  <a:pt x="4388476" y="0"/>
                </a:lnTo>
                <a:lnTo>
                  <a:pt x="5109954" y="0"/>
                </a:lnTo>
                <a:lnTo>
                  <a:pt x="5124212" y="0"/>
                </a:lnTo>
                <a:lnTo>
                  <a:pt x="5737635" y="0"/>
                </a:lnTo>
                <a:lnTo>
                  <a:pt x="6239864" y="0"/>
                </a:lnTo>
                <a:lnTo>
                  <a:pt x="6279350" y="0"/>
                </a:lnTo>
                <a:lnTo>
                  <a:pt x="6642017" y="0"/>
                </a:lnTo>
                <a:lnTo>
                  <a:pt x="6955215" y="0"/>
                </a:lnTo>
                <a:lnTo>
                  <a:pt x="7190577" y="0"/>
                </a:lnTo>
                <a:lnTo>
                  <a:pt x="7293073" y="0"/>
                </a:lnTo>
                <a:lnTo>
                  <a:pt x="7472269" y="0"/>
                </a:lnTo>
                <a:lnTo>
                  <a:pt x="7576051" y="0"/>
                </a:lnTo>
                <a:lnTo>
                  <a:pt x="7590877" y="0"/>
                </a:lnTo>
                <a:lnTo>
                  <a:pt x="8162243" y="0"/>
                </a:lnTo>
                <a:cubicBezTo>
                  <a:pt x="11364644" y="0"/>
                  <a:pt x="11364644" y="0"/>
                  <a:pt x="11364644" y="0"/>
                </a:cubicBezTo>
                <a:cubicBezTo>
                  <a:pt x="11364644" y="660827"/>
                  <a:pt x="11364644" y="660827"/>
                  <a:pt x="11364644" y="660827"/>
                </a:cubicBezTo>
                <a:cubicBezTo>
                  <a:pt x="11694936" y="991240"/>
                  <a:pt x="11694936" y="991240"/>
                  <a:pt x="11694936" y="991240"/>
                </a:cubicBezTo>
                <a:cubicBezTo>
                  <a:pt x="11732934" y="1014632"/>
                  <a:pt x="11744626" y="1055569"/>
                  <a:pt x="11735857" y="1093581"/>
                </a:cubicBezTo>
                <a:cubicBezTo>
                  <a:pt x="11735857" y="1096505"/>
                  <a:pt x="11735857" y="1096505"/>
                  <a:pt x="11735857" y="1096505"/>
                </a:cubicBezTo>
                <a:cubicBezTo>
                  <a:pt x="11724166" y="1131593"/>
                  <a:pt x="11694936" y="1160833"/>
                  <a:pt x="11648169" y="1160833"/>
                </a:cubicBezTo>
                <a:cubicBezTo>
                  <a:pt x="10171719" y="1160833"/>
                  <a:pt x="8972103" y="1160833"/>
                  <a:pt x="7997415" y="1160833"/>
                </a:cubicBezTo>
                <a:lnTo>
                  <a:pt x="7874402" y="1160833"/>
                </a:lnTo>
                <a:lnTo>
                  <a:pt x="7095781" y="1160833"/>
                </a:lnTo>
                <a:lnTo>
                  <a:pt x="6488308" y="1160833"/>
                </a:lnTo>
                <a:lnTo>
                  <a:pt x="6332564" y="1160833"/>
                </a:lnTo>
                <a:cubicBezTo>
                  <a:pt x="6099946" y="1160833"/>
                  <a:pt x="5888475" y="1160833"/>
                  <a:pt x="5696229" y="1160833"/>
                </a:cubicBezTo>
                <a:lnTo>
                  <a:pt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3"/>
                  <a:pt x="4433172" y="1160833"/>
                </a:cubicBezTo>
                <a:lnTo>
                  <a:pt x="4223648" y="1160833"/>
                </a:lnTo>
                <a:lnTo>
                  <a:pt x="4189019" y="1160833"/>
                </a:lnTo>
                <a:cubicBezTo>
                  <a:pt x="3773767" y="1160833"/>
                  <a:pt x="3773767" y="1160833"/>
                  <a:pt x="3773767" y="1160833"/>
                </a:cubicBezTo>
                <a:lnTo>
                  <a:pt x="3322013" y="1160833"/>
                </a:lnTo>
                <a:cubicBezTo>
                  <a:pt x="0" y="1160833"/>
                  <a:pt x="0" y="1160833"/>
                  <a:pt x="0" y="116083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" hidden="1"/>
          <p:cNvSpPr/>
          <p:nvPr/>
        </p:nvSpPr>
        <p:spPr>
          <a:xfrm>
            <a:off x="10890720" y="356760"/>
            <a:ext cx="943920" cy="736560"/>
          </a:xfrm>
          <a:custGeom>
            <a:avLst/>
            <a:gdLst/>
            <a:ahLst/>
            <a:rect l="l" t="t" r="r" b="b"/>
            <a:pathLst>
              <a:path w="323" h="252">
                <a:moveTo>
                  <a:pt x="18" y="69"/>
                </a:moveTo>
                <a:cubicBezTo>
                  <a:pt x="29" y="75"/>
                  <a:pt x="29" y="75"/>
                  <a:pt x="29" y="75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88" y="225"/>
                  <a:pt x="292" y="239"/>
                  <a:pt x="289" y="252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321" y="135"/>
                  <a:pt x="321" y="135"/>
                  <a:pt x="321" y="135"/>
                </a:cubicBezTo>
                <a:cubicBezTo>
                  <a:pt x="322" y="131"/>
                  <a:pt x="322" y="126"/>
                  <a:pt x="322" y="122"/>
                </a:cubicBezTo>
                <a:cubicBezTo>
                  <a:pt x="323" y="103"/>
                  <a:pt x="313" y="85"/>
                  <a:pt x="296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18" y="6"/>
                  <a:pt x="7" y="22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47"/>
                  <a:pt x="5" y="61"/>
                  <a:pt x="18" y="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1" hidden="1"/>
          <p:cNvSpPr/>
          <p:nvPr/>
        </p:nvSpPr>
        <p:spPr>
          <a:xfrm>
            <a:off x="10902600" y="0"/>
            <a:ext cx="1289160" cy="455760"/>
          </a:xfrm>
          <a:custGeom>
            <a:avLst/>
            <a:gdLst/>
            <a:ahLst/>
            <a:rect l="l" t="t" r="r" b="b"/>
            <a:pathLst>
              <a:path w="441" h="156">
                <a:moveTo>
                  <a:pt x="0" y="156"/>
                </a:moveTo>
                <a:cubicBezTo>
                  <a:pt x="3" y="144"/>
                  <a:pt x="14" y="133"/>
                  <a:pt x="29" y="133"/>
                </a:cubicBezTo>
                <a:cubicBezTo>
                  <a:pt x="441" y="133"/>
                  <a:pt x="441" y="133"/>
                  <a:pt x="441" y="133"/>
                </a:cubicBezTo>
                <a:cubicBezTo>
                  <a:pt x="441" y="0"/>
                  <a:pt x="441" y="0"/>
                  <a:pt x="44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8" y="0"/>
                  <a:pt x="37" y="16"/>
                  <a:pt x="31" y="39"/>
                </a:cubicBezTo>
                <a:cubicBezTo>
                  <a:pt x="6" y="133"/>
                  <a:pt x="6" y="133"/>
                  <a:pt x="6" y="133"/>
                </a:cubicBezTo>
                <a:lnTo>
                  <a:pt x="0" y="15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1" hidden="1"/>
          <p:cNvSpPr/>
          <p:nvPr/>
        </p:nvSpPr>
        <p:spPr>
          <a:xfrm>
            <a:off x="11311920" y="771840"/>
            <a:ext cx="432360" cy="388440"/>
          </a:xfrm>
          <a:custGeom>
            <a:avLst/>
            <a:gdLst/>
            <a:ahLst/>
            <a:rect l="l" t="t" r="r" b="b"/>
            <a:pathLst>
              <a:path w="148" h="133">
                <a:moveTo>
                  <a:pt x="0" y="0"/>
                </a:moveTo>
                <a:cubicBezTo>
                  <a:pt x="0" y="133"/>
                  <a:pt x="0" y="133"/>
                  <a:pt x="0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31" y="133"/>
                  <a:pt x="141" y="123"/>
                  <a:pt x="145" y="111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8" y="97"/>
                  <a:pt x="144" y="83"/>
                  <a:pt x="131" y="75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4;p1" hidden="1"/>
          <p:cNvSpPr/>
          <p:nvPr/>
        </p:nvSpPr>
        <p:spPr>
          <a:xfrm>
            <a:off x="10533960" y="771840"/>
            <a:ext cx="1210320" cy="321120"/>
          </a:xfrm>
          <a:custGeom>
            <a:avLst/>
            <a:gdLst/>
            <a:ahLst/>
            <a:rect l="l" t="t" r="r" b="b"/>
            <a:pathLst>
              <a:path w="414" h="110">
                <a:moveTo>
                  <a:pt x="0" y="0"/>
                </a:moveTo>
                <a:cubicBezTo>
                  <a:pt x="411" y="110"/>
                  <a:pt x="411" y="110"/>
                  <a:pt x="411" y="110"/>
                </a:cubicBezTo>
                <a:cubicBezTo>
                  <a:pt x="414" y="97"/>
                  <a:pt x="410" y="83"/>
                  <a:pt x="397" y="75"/>
                </a:cubicBezTo>
                <a:cubicBezTo>
                  <a:pt x="266" y="0"/>
                  <a:pt x="266" y="0"/>
                  <a:pt x="266" y="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10196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5;p1" hidden="1"/>
          <p:cNvSpPr/>
          <p:nvPr/>
        </p:nvSpPr>
        <p:spPr>
          <a:xfrm>
            <a:off x="10899720" y="388800"/>
            <a:ext cx="932400" cy="318240"/>
          </a:xfrm>
          <a:custGeom>
            <a:avLst/>
            <a:gdLst/>
            <a:ahLst/>
            <a:rect l="l" t="t" r="r" b="b"/>
            <a:pathLst>
              <a:path w="319" h="109">
                <a:moveTo>
                  <a:pt x="0" y="24"/>
                </a:moveTo>
                <a:cubicBezTo>
                  <a:pt x="319" y="109"/>
                  <a:pt x="319" y="109"/>
                  <a:pt x="319" y="109"/>
                </a:cubicBezTo>
                <a:cubicBezTo>
                  <a:pt x="319" y="91"/>
                  <a:pt x="309" y="74"/>
                  <a:pt x="293" y="64"/>
                </a:cubicBezTo>
                <a:cubicBezTo>
                  <a:pt x="182" y="0"/>
                  <a:pt x="182" y="0"/>
                  <a:pt x="18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4" y="11"/>
                  <a:pt x="1" y="23"/>
                </a:cubicBezTo>
                <a:lnTo>
                  <a:pt x="0" y="24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10196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6;p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Google Shape;21;p1" descr=""/>
          <p:cNvPicPr/>
          <p:nvPr/>
        </p:nvPicPr>
        <p:blipFill>
          <a:blip r:embed="rId2"/>
          <a:stretch/>
        </p:blipFill>
        <p:spPr>
          <a:xfrm>
            <a:off x="207000" y="6390000"/>
            <a:ext cx="3202560" cy="388440"/>
          </a:xfrm>
          <a:prstGeom prst="rect">
            <a:avLst/>
          </a:prstGeom>
          <a:ln w="0">
            <a:noFill/>
          </a:ln>
        </p:spPr>
      </p:pic>
      <p:sp>
        <p:nvSpPr>
          <p:cNvPr id="8" name="Google Shape;74;p5" hidden="1"/>
          <p:cNvSpPr/>
          <p:nvPr/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Be Diligent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9" name="Google Shape;23;p2"/>
          <p:cNvSpPr/>
          <p:nvPr/>
        </p:nvSpPr>
        <p:spPr>
          <a:xfrm>
            <a:off x="744840" y="3219120"/>
            <a:ext cx="11446920" cy="815760"/>
          </a:xfrm>
          <a:custGeom>
            <a:avLst/>
            <a:gdLst/>
            <a:ahLst/>
            <a:rect l="l" t="t" r="r" b="b"/>
            <a:pathLst>
              <a:path w="11447121" h="815975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 rotWithShape="0">
            <a:gsLst>
              <a:gs pos="20000">
                <a:srgbClr val="314672"/>
              </a:gs>
              <a:gs pos="100000">
                <a:srgbClr val="425c90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Google Shape;24;p2"/>
          <p:cNvSpPr/>
          <p:nvPr/>
        </p:nvSpPr>
        <p:spPr>
          <a:xfrm>
            <a:off x="731880" y="3219120"/>
            <a:ext cx="907560" cy="815760"/>
          </a:xfrm>
          <a:custGeom>
            <a:avLst/>
            <a:gdLst/>
            <a:ahLst/>
            <a:rect l="l" t="t" r="r" b="b"/>
            <a:pathLst>
              <a:path w="286" h="257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5;p2"/>
          <p:cNvSpPr/>
          <p:nvPr/>
        </p:nvSpPr>
        <p:spPr>
          <a:xfrm>
            <a:off x="731880" y="3219120"/>
            <a:ext cx="2525400" cy="672840"/>
          </a:xfrm>
          <a:custGeom>
            <a:avLst/>
            <a:gdLst/>
            <a:ahLst/>
            <a:rect l="l" t="t" r="r" b="b"/>
            <a:pathLst>
              <a:path w="796" h="212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10196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6;p2"/>
          <p:cNvSpPr/>
          <p:nvPr/>
        </p:nvSpPr>
        <p:spPr>
          <a:xfrm>
            <a:off x="547560" y="2425320"/>
            <a:ext cx="1966680" cy="1466640"/>
          </a:xfrm>
          <a:custGeom>
            <a:avLst/>
            <a:gdLst/>
            <a:ahLst/>
            <a:rect l="l" t="t" r="r" b="b"/>
            <a:pathLst>
              <a:path w="620" h="462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7;p2"/>
          <p:cNvSpPr/>
          <p:nvPr/>
        </p:nvSpPr>
        <p:spPr>
          <a:xfrm>
            <a:off x="1440" y="1609200"/>
            <a:ext cx="2490480" cy="952200"/>
          </a:xfrm>
          <a:custGeom>
            <a:avLst/>
            <a:gdLst/>
            <a:ahLst/>
            <a:rect l="l" t="t" r="r" b="b"/>
            <a:pathLst>
              <a:path w="785" h="30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Google Shape;28;p2"/>
          <p:cNvSpPr/>
          <p:nvPr/>
        </p:nvSpPr>
        <p:spPr>
          <a:xfrm>
            <a:off x="1608120" y="2425320"/>
            <a:ext cx="906120" cy="812520"/>
          </a:xfrm>
          <a:custGeom>
            <a:avLst/>
            <a:gdLst/>
            <a:ahLst/>
            <a:rect l="l" t="t" r="r" b="b"/>
            <a:pathLst>
              <a:path w="286" h="256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Google Shape;29;p2"/>
          <p:cNvSpPr/>
          <p:nvPr/>
        </p:nvSpPr>
        <p:spPr>
          <a:xfrm>
            <a:off x="547560" y="2425320"/>
            <a:ext cx="1947600" cy="663120"/>
          </a:xfrm>
          <a:custGeom>
            <a:avLst/>
            <a:gdLst/>
            <a:ahLst/>
            <a:rect l="l" t="t" r="r" b="b"/>
            <a:pathLst>
              <a:path w="614" h="209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10196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Google Shape;30;p2"/>
          <p:cNvSpPr/>
          <p:nvPr/>
        </p:nvSpPr>
        <p:spPr>
          <a:xfrm>
            <a:off x="1846440" y="3627000"/>
            <a:ext cx="952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>
                <a:alpha val="29803"/>
              </a:srgbClr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Google Shape;31;p2"/>
          <p:cNvSpPr/>
          <p:nvPr/>
        </p:nvSpPr>
        <p:spPr>
          <a:xfrm rot="5400000">
            <a:off x="11384640" y="3574800"/>
            <a:ext cx="120240" cy="103680"/>
          </a:xfrm>
          <a:prstGeom prst="triangle">
            <a:avLst>
              <a:gd name="adj" fmla="val 50000"/>
            </a:avLst>
          </a:prstGeom>
          <a:solidFill>
            <a:schemeClr val="dk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808000" y="1124280"/>
            <a:ext cx="868824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ko-KR" sz="40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ftr"/>
          </p:nvPr>
        </p:nvSpPr>
        <p:spPr>
          <a:xfrm>
            <a:off x="1199880" y="5981400"/>
            <a:ext cx="3736440" cy="4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pic>
        <p:nvPicPr>
          <p:cNvPr id="20" name="Google Shape;35;p2" descr=""/>
          <p:cNvPicPr/>
          <p:nvPr/>
        </p:nvPicPr>
        <p:blipFill>
          <a:blip r:embed="rId3"/>
          <a:stretch/>
        </p:blipFill>
        <p:spPr>
          <a:xfrm>
            <a:off x="8693280" y="360360"/>
            <a:ext cx="3202560" cy="38844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개요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텍스트의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서식을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편집하려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면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클릭하십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시오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번째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개요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수준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째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개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요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수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번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째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개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요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수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</a:rPr>
              <a:t>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개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요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수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개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요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수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째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개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요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수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0;p1"/>
          <p:cNvSpPr/>
          <p:nvPr/>
        </p:nvSpPr>
        <p:spPr>
          <a:xfrm>
            <a:off x="0" y="0"/>
            <a:ext cx="11738160" cy="1160640"/>
          </a:xfrm>
          <a:custGeom>
            <a:avLst/>
            <a:gdLst/>
            <a:ahLst/>
            <a:rect l="l" t="t" r="r" b="b"/>
            <a:pathLst>
              <a:path w="11738620" h="1160833">
                <a:moveTo>
                  <a:pt x="0" y="0"/>
                </a:moveTo>
                <a:cubicBezTo>
                  <a:pt x="1423289" y="0"/>
                  <a:pt x="2579712" y="0"/>
                  <a:pt x="3519305" y="0"/>
                </a:cubicBezTo>
                <a:lnTo>
                  <a:pt x="3773767" y="0"/>
                </a:lnTo>
                <a:lnTo>
                  <a:pt x="4388476" y="0"/>
                </a:lnTo>
                <a:lnTo>
                  <a:pt x="5109954" y="0"/>
                </a:lnTo>
                <a:lnTo>
                  <a:pt x="5124212" y="0"/>
                </a:lnTo>
                <a:lnTo>
                  <a:pt x="5737635" y="0"/>
                </a:lnTo>
                <a:lnTo>
                  <a:pt x="6239864" y="0"/>
                </a:lnTo>
                <a:lnTo>
                  <a:pt x="6279350" y="0"/>
                </a:lnTo>
                <a:lnTo>
                  <a:pt x="6642017" y="0"/>
                </a:lnTo>
                <a:lnTo>
                  <a:pt x="6955215" y="0"/>
                </a:lnTo>
                <a:lnTo>
                  <a:pt x="7190577" y="0"/>
                </a:lnTo>
                <a:lnTo>
                  <a:pt x="7293073" y="0"/>
                </a:lnTo>
                <a:lnTo>
                  <a:pt x="7472269" y="0"/>
                </a:lnTo>
                <a:lnTo>
                  <a:pt x="7576051" y="0"/>
                </a:lnTo>
                <a:lnTo>
                  <a:pt x="7590877" y="0"/>
                </a:lnTo>
                <a:lnTo>
                  <a:pt x="8162243" y="0"/>
                </a:lnTo>
                <a:cubicBezTo>
                  <a:pt x="11364644" y="0"/>
                  <a:pt x="11364644" y="0"/>
                  <a:pt x="11364644" y="0"/>
                </a:cubicBezTo>
                <a:cubicBezTo>
                  <a:pt x="11364644" y="660827"/>
                  <a:pt x="11364644" y="660827"/>
                  <a:pt x="11364644" y="660827"/>
                </a:cubicBezTo>
                <a:cubicBezTo>
                  <a:pt x="11694936" y="991240"/>
                  <a:pt x="11694936" y="991240"/>
                  <a:pt x="11694936" y="991240"/>
                </a:cubicBezTo>
                <a:cubicBezTo>
                  <a:pt x="11732934" y="1014632"/>
                  <a:pt x="11744626" y="1055569"/>
                  <a:pt x="11735857" y="1093581"/>
                </a:cubicBezTo>
                <a:cubicBezTo>
                  <a:pt x="11735857" y="1096505"/>
                  <a:pt x="11735857" y="1096505"/>
                  <a:pt x="11735857" y="1096505"/>
                </a:cubicBezTo>
                <a:cubicBezTo>
                  <a:pt x="11724166" y="1131593"/>
                  <a:pt x="11694936" y="1160833"/>
                  <a:pt x="11648169" y="1160833"/>
                </a:cubicBezTo>
                <a:cubicBezTo>
                  <a:pt x="10171719" y="1160833"/>
                  <a:pt x="8972103" y="1160833"/>
                  <a:pt x="7997415" y="1160833"/>
                </a:cubicBezTo>
                <a:lnTo>
                  <a:pt x="7874402" y="1160833"/>
                </a:lnTo>
                <a:lnTo>
                  <a:pt x="7095781" y="1160833"/>
                </a:lnTo>
                <a:lnTo>
                  <a:pt x="6488308" y="1160833"/>
                </a:lnTo>
                <a:lnTo>
                  <a:pt x="6332564" y="1160833"/>
                </a:lnTo>
                <a:cubicBezTo>
                  <a:pt x="6099946" y="1160833"/>
                  <a:pt x="5888475" y="1160833"/>
                  <a:pt x="5696229" y="1160833"/>
                </a:cubicBezTo>
                <a:lnTo>
                  <a:pt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3"/>
                  <a:pt x="4433172" y="1160833"/>
                </a:cubicBezTo>
                <a:lnTo>
                  <a:pt x="4223648" y="1160833"/>
                </a:lnTo>
                <a:lnTo>
                  <a:pt x="4189019" y="1160833"/>
                </a:lnTo>
                <a:cubicBezTo>
                  <a:pt x="3773767" y="1160833"/>
                  <a:pt x="3773767" y="1160833"/>
                  <a:pt x="3773767" y="1160833"/>
                </a:cubicBezTo>
                <a:lnTo>
                  <a:pt x="3322013" y="1160833"/>
                </a:lnTo>
                <a:cubicBezTo>
                  <a:pt x="0" y="1160833"/>
                  <a:pt x="0" y="1160833"/>
                  <a:pt x="0" y="116083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11;p1"/>
          <p:cNvSpPr/>
          <p:nvPr/>
        </p:nvSpPr>
        <p:spPr>
          <a:xfrm>
            <a:off x="10890720" y="356760"/>
            <a:ext cx="943920" cy="736560"/>
          </a:xfrm>
          <a:custGeom>
            <a:avLst/>
            <a:gdLst/>
            <a:ahLst/>
            <a:rect l="l" t="t" r="r" b="b"/>
            <a:pathLst>
              <a:path w="323" h="252">
                <a:moveTo>
                  <a:pt x="18" y="69"/>
                </a:moveTo>
                <a:cubicBezTo>
                  <a:pt x="29" y="75"/>
                  <a:pt x="29" y="75"/>
                  <a:pt x="29" y="75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88" y="225"/>
                  <a:pt x="292" y="239"/>
                  <a:pt x="289" y="252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321" y="135"/>
                  <a:pt x="321" y="135"/>
                  <a:pt x="321" y="135"/>
                </a:cubicBezTo>
                <a:cubicBezTo>
                  <a:pt x="322" y="131"/>
                  <a:pt x="322" y="126"/>
                  <a:pt x="322" y="122"/>
                </a:cubicBezTo>
                <a:cubicBezTo>
                  <a:pt x="323" y="103"/>
                  <a:pt x="313" y="85"/>
                  <a:pt x="296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18" y="6"/>
                  <a:pt x="7" y="22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47"/>
                  <a:pt x="5" y="61"/>
                  <a:pt x="18" y="6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12;p1"/>
          <p:cNvSpPr/>
          <p:nvPr/>
        </p:nvSpPr>
        <p:spPr>
          <a:xfrm>
            <a:off x="10902600" y="0"/>
            <a:ext cx="1289160" cy="455760"/>
          </a:xfrm>
          <a:custGeom>
            <a:avLst/>
            <a:gdLst/>
            <a:ahLst/>
            <a:rect l="l" t="t" r="r" b="b"/>
            <a:pathLst>
              <a:path w="441" h="156">
                <a:moveTo>
                  <a:pt x="0" y="156"/>
                </a:moveTo>
                <a:cubicBezTo>
                  <a:pt x="3" y="144"/>
                  <a:pt x="14" y="133"/>
                  <a:pt x="29" y="133"/>
                </a:cubicBezTo>
                <a:cubicBezTo>
                  <a:pt x="441" y="133"/>
                  <a:pt x="441" y="133"/>
                  <a:pt x="441" y="133"/>
                </a:cubicBezTo>
                <a:cubicBezTo>
                  <a:pt x="441" y="0"/>
                  <a:pt x="441" y="0"/>
                  <a:pt x="44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8" y="0"/>
                  <a:pt x="37" y="16"/>
                  <a:pt x="31" y="39"/>
                </a:cubicBezTo>
                <a:cubicBezTo>
                  <a:pt x="6" y="133"/>
                  <a:pt x="6" y="133"/>
                  <a:pt x="6" y="133"/>
                </a:cubicBezTo>
                <a:lnTo>
                  <a:pt x="0" y="15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13;p1"/>
          <p:cNvSpPr/>
          <p:nvPr/>
        </p:nvSpPr>
        <p:spPr>
          <a:xfrm>
            <a:off x="11311920" y="771840"/>
            <a:ext cx="432360" cy="388440"/>
          </a:xfrm>
          <a:custGeom>
            <a:avLst/>
            <a:gdLst/>
            <a:ahLst/>
            <a:rect l="l" t="t" r="r" b="b"/>
            <a:pathLst>
              <a:path w="148" h="133">
                <a:moveTo>
                  <a:pt x="0" y="0"/>
                </a:moveTo>
                <a:cubicBezTo>
                  <a:pt x="0" y="133"/>
                  <a:pt x="0" y="133"/>
                  <a:pt x="0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31" y="133"/>
                  <a:pt x="141" y="123"/>
                  <a:pt x="145" y="111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8" y="97"/>
                  <a:pt x="144" y="83"/>
                  <a:pt x="131" y="75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14;p1"/>
          <p:cNvSpPr/>
          <p:nvPr/>
        </p:nvSpPr>
        <p:spPr>
          <a:xfrm>
            <a:off x="10533960" y="771840"/>
            <a:ext cx="1210320" cy="321120"/>
          </a:xfrm>
          <a:custGeom>
            <a:avLst/>
            <a:gdLst/>
            <a:ahLst/>
            <a:rect l="l" t="t" r="r" b="b"/>
            <a:pathLst>
              <a:path w="414" h="110">
                <a:moveTo>
                  <a:pt x="0" y="0"/>
                </a:moveTo>
                <a:cubicBezTo>
                  <a:pt x="411" y="110"/>
                  <a:pt x="411" y="110"/>
                  <a:pt x="411" y="110"/>
                </a:cubicBezTo>
                <a:cubicBezTo>
                  <a:pt x="414" y="97"/>
                  <a:pt x="410" y="83"/>
                  <a:pt x="397" y="75"/>
                </a:cubicBezTo>
                <a:cubicBezTo>
                  <a:pt x="266" y="0"/>
                  <a:pt x="266" y="0"/>
                  <a:pt x="266" y="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10196"/>
                </a:srgbClr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15;p1"/>
          <p:cNvSpPr/>
          <p:nvPr/>
        </p:nvSpPr>
        <p:spPr>
          <a:xfrm>
            <a:off x="10899720" y="388800"/>
            <a:ext cx="932400" cy="318240"/>
          </a:xfrm>
          <a:custGeom>
            <a:avLst/>
            <a:gdLst/>
            <a:ahLst/>
            <a:rect l="l" t="t" r="r" b="b"/>
            <a:pathLst>
              <a:path w="319" h="109">
                <a:moveTo>
                  <a:pt x="0" y="24"/>
                </a:moveTo>
                <a:cubicBezTo>
                  <a:pt x="319" y="109"/>
                  <a:pt x="319" y="109"/>
                  <a:pt x="319" y="109"/>
                </a:cubicBezTo>
                <a:cubicBezTo>
                  <a:pt x="319" y="91"/>
                  <a:pt x="309" y="74"/>
                  <a:pt x="293" y="64"/>
                </a:cubicBezTo>
                <a:cubicBezTo>
                  <a:pt x="182" y="0"/>
                  <a:pt x="182" y="0"/>
                  <a:pt x="18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4" y="11"/>
                  <a:pt x="1" y="23"/>
                </a:cubicBezTo>
                <a:lnTo>
                  <a:pt x="0" y="24"/>
                </a:lnTo>
                <a:close/>
              </a:path>
            </a:pathLst>
          </a:custGeom>
          <a:gradFill rotWithShape="0">
            <a:gsLst>
              <a:gs pos="0">
                <a:srgbClr val="000000">
                  <a:alpha val="10196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Google Shape;16;p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" name="Google Shape;21;p1" descr=""/>
          <p:cNvPicPr/>
          <p:nvPr/>
        </p:nvPicPr>
        <p:blipFill>
          <a:blip r:embed="rId2"/>
          <a:stretch/>
        </p:blipFill>
        <p:spPr>
          <a:xfrm>
            <a:off x="207000" y="6390000"/>
            <a:ext cx="3202560" cy="38844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74;p5"/>
          <p:cNvSpPr/>
          <p:nvPr/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Be Diligent</a:t>
            </a:r>
            <a:endParaRPr b="0" lang="en-US" sz="900" spc="-1" strike="noStrike">
              <a:latin typeface="Noto Sans CJK KR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37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4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ftr"/>
          </p:nvPr>
        </p:nvSpPr>
        <p:spPr>
          <a:xfrm>
            <a:off x="695160" y="6513120"/>
            <a:ext cx="47826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2400" spc="-1" strike="noStrike">
              <a:latin typeface="Noto Serif CJK KR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FDB07C5-00BA-4C19-80C3-A70ED323395A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572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latin typeface="Arial"/>
                <a:ea typeface="Arial"/>
              </a:rPr>
              <a:t>Be Diligent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atabase" TargetMode="External"/><Relationship Id="rId2" Type="http://schemas.openxmlformats.org/officeDocument/2006/relationships/hyperlink" Target="https://en.wikipedia.org/wiki/Database_transaction" TargetMode="External"/><Relationship Id="rId3" Type="http://schemas.openxmlformats.org/officeDocument/2006/relationships/hyperlink" Target="https://en.wikipedia.org/wiki/ACID" TargetMode="External"/><Relationship Id="rId4" Type="http://schemas.openxmlformats.org/officeDocument/2006/relationships/hyperlink" Target="https://www.studytonight.com/mongodb/what-is-nosql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808000" y="1124280"/>
            <a:ext cx="868824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i="1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2019 Fall SIT32006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i="1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Web Service Planning &amp; Practicum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2808000" y="4313880"/>
            <a:ext cx="8688240" cy="13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41000"/>
              </a:lnSpc>
              <a:buNone/>
              <a:tabLst>
                <a:tab algn="l" pos="0"/>
              </a:tabLst>
            </a:pPr>
            <a:r>
              <a:rPr b="0" i="1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06. Lecture09</a:t>
            </a:r>
            <a:endParaRPr b="0" lang="en-US" sz="2900" spc="-1" strike="noStrike">
              <a:latin typeface="Noto Sans CJK KR"/>
            </a:endParaRPr>
          </a:p>
          <a:p>
            <a:pPr>
              <a:lnSpc>
                <a:spcPct val="141000"/>
              </a:lnSpc>
              <a:buNone/>
              <a:tabLst>
                <a:tab algn="l" pos="0"/>
              </a:tabLst>
            </a:pPr>
            <a:r>
              <a:rPr b="0" i="1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Changbeom Choi</a:t>
            </a:r>
            <a:endParaRPr b="0" lang="en-US" sz="2900" spc="-1" strike="noStrike">
              <a:latin typeface="Noto Sans CJK KR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Data Modeling in MongoDB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Any document within the same collection is not mandatory to have same set of fields or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(Recommendation) Documents in a collection of MongoDB will always share the same data structure for best performance, not mandatory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Data Modeling to enhance performance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Reference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Embedded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AEDF0F-C68E-4928-8C08-54196F633E22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Referenced Documents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8BE681-7C17-4BE7-BE81-3BA071067FDC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직사각형 5"/>
          <p:cNvSpPr/>
          <p:nvPr/>
        </p:nvSpPr>
        <p:spPr>
          <a:xfrm>
            <a:off x="785520" y="1353960"/>
            <a:ext cx="6095520" cy="456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title: "Java in action",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author: "author1",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language: "English",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publisher: 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name: "My publications",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founded:1990,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location: "SF"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title: "Hibernate in action",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author: "author2",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language: "English",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publisher: 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name: "My publications",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founded:1990,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location: "SF"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6" name="직사각형 7"/>
          <p:cNvSpPr/>
          <p:nvPr/>
        </p:nvSpPr>
        <p:spPr>
          <a:xfrm>
            <a:off x="6957000" y="1636920"/>
            <a:ext cx="3816000" cy="43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name: "My Publciations",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founded:1980,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location: "CA",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books: [111222333,444555666, ..]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_id:111222333,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title: "Java in action",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author: "author1",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language: "English"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_id:444555666,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title: "Hibernate in action",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author: "author2",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language: "English"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57" name="화살표: 오른쪽 8"/>
          <p:cNvSpPr/>
          <p:nvPr/>
        </p:nvSpPr>
        <p:spPr>
          <a:xfrm>
            <a:off x="5225760" y="3497400"/>
            <a:ext cx="56196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365ab"/>
          </a:solidFill>
          <a:ln>
            <a:solidFill>
              <a:srgbClr val="604a7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Embedded Documents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1E6644-A56A-4CFE-AD8B-A739275AEE07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직사각형 5"/>
          <p:cNvSpPr/>
          <p:nvPr/>
        </p:nvSpPr>
        <p:spPr>
          <a:xfrm>
            <a:off x="744840" y="1698480"/>
            <a:ext cx="2092320" cy="39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_id:123,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name: "Student1"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_studentId:123,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street: "123 Street",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city: "Bangalore",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state: "KA"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_studentId:123,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street: "456 Street",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city: "Punjab",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state: "HR"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</p:txBody>
      </p:sp>
      <p:sp>
        <p:nvSpPr>
          <p:cNvPr id="162" name="직사각형 6"/>
          <p:cNvSpPr/>
          <p:nvPr/>
        </p:nvSpPr>
        <p:spPr>
          <a:xfrm>
            <a:off x="4989960" y="1998000"/>
            <a:ext cx="6095520" cy="371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_id:123,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name: "Student1"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addresses: [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street: "123 Street",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city: "Bangalore",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state: "KA"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street: "456 Street",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city: "Punjab",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state: "HR"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Installing MongoDB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Configure Repository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sudo vi /etc/yum.repos.d/mongodb.repo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Add following contents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Install 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sudo dnf install mongodb-org mongodb-org-server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Start 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sudo systemctl enable mongod.service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sudo systemctl start mongod.service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9989939-8E2F-472E-8D80-A7BD7B1B6CAA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7"/>
          <p:cNvSpPr/>
          <p:nvPr/>
        </p:nvSpPr>
        <p:spPr>
          <a:xfrm>
            <a:off x="1523160" y="2650680"/>
            <a:ext cx="610884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[Mongodb]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name=MongoDB Repository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baseurl=https://repo.mongodb.org/yum/redhat/8/mongodb-org/4.4/x86_64/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gpgcheck=1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enabled=1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gpgkey=https://www.mongodb.org/static/pgp/server-4.4.asc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MongoDB setup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Chec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$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(Opti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onal)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admi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(Optiona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l) sudo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vi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/etc/mon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god.conf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Arial"/>
              </a:rPr>
              <a:t>키보드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 :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Arial"/>
              </a:rPr>
              <a:t>입력모드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EB0DB71-BA06-4403-B03B-95761856472D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그림 16" descr=""/>
          <p:cNvPicPr/>
          <p:nvPr/>
        </p:nvPicPr>
        <p:blipFill>
          <a:blip r:embed="rId1"/>
          <a:stretch/>
        </p:blipFill>
        <p:spPr>
          <a:xfrm>
            <a:off x="1260000" y="4277160"/>
            <a:ext cx="3589560" cy="762840"/>
          </a:xfrm>
          <a:prstGeom prst="rect">
            <a:avLst/>
          </a:prstGeom>
          <a:ln w="0">
            <a:noFill/>
          </a:ln>
        </p:spPr>
      </p:pic>
      <p:sp>
        <p:nvSpPr>
          <p:cNvPr id="173" name="TextBox 1"/>
          <p:cNvSpPr/>
          <p:nvPr/>
        </p:nvSpPr>
        <p:spPr>
          <a:xfrm>
            <a:off x="1260000" y="3017160"/>
            <a:ext cx="864000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Menlo"/>
                <a:ea typeface="Arial"/>
              </a:rPr>
              <a:t>$ mongo -u root -p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Menlo"/>
                <a:ea typeface="Arial"/>
              </a:rPr>
              <a:t>&gt; use admin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Menlo"/>
                <a:ea typeface="Arial"/>
              </a:rPr>
              <a:t>&gt; db.createUser({user:"mongo", pwd:"dbdb", roles:</a:t>
            </a:r>
            <a:r>
              <a:rPr b="0" lang="en-US" sz="1400" spc="-1" strike="noStrike">
                <a:solidFill>
                  <a:srgbClr val="000000"/>
                </a:solidFill>
                <a:latin typeface="Menlo"/>
                <a:ea typeface="Arial"/>
              </a:rPr>
              <a:t>["root"]})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MongoDB: Insertion &amp; Find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&gt; use simulverse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&gt; data = {name:'cbchoi', id:2190000}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&gt; db.example.insert(data)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&gt; shows dbs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&gt; db.example.find()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&gt; db.example.insert({name:’abcd’, id:2190001})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&gt; db.example.find({name:’cbchoi’})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9C18B95-EE3D-4FB2-AFFC-CB05F055022E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Reference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Database, </a:t>
            </a:r>
            <a:r>
              <a:rPr b="0" lang="en-US" sz="2400" spc="-1" strike="noStrike" u="sng">
                <a:solidFill>
                  <a:srgbClr val="b5b5b5"/>
                </a:solidFill>
                <a:uFillTx/>
                <a:latin typeface="Arial"/>
                <a:ea typeface="Arial"/>
                <a:hlinkClick r:id="rId1"/>
              </a:rPr>
              <a:t>https://en.wikipedia.org/wiki/Database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Database transaction, </a:t>
            </a:r>
            <a:r>
              <a:rPr b="0" lang="en-US" sz="2400" spc="-1" strike="noStrike" u="sng">
                <a:solidFill>
                  <a:srgbClr val="b5b5b5"/>
                </a:solidFill>
                <a:uFillTx/>
                <a:latin typeface="Arial"/>
                <a:ea typeface="Arial"/>
                <a:hlinkClick r:id="rId2"/>
              </a:rPr>
              <a:t>https://en.wikipedia.org/wiki/Database_transaction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ACID, </a:t>
            </a:r>
            <a:r>
              <a:rPr b="0" lang="en-US" sz="2400" spc="-1" strike="noStrike" u="sng">
                <a:solidFill>
                  <a:srgbClr val="b5b5b5"/>
                </a:solidFill>
                <a:uFillTx/>
                <a:latin typeface="Arial"/>
                <a:ea typeface="Arial"/>
                <a:hlinkClick r:id="rId3"/>
              </a:rPr>
              <a:t>https://en.wikipedia.org/wiki/ACID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NoSQL, </a:t>
            </a:r>
            <a:r>
              <a:rPr b="0" lang="en-US" sz="2400" spc="-1" strike="noStrike" u="sng">
                <a:solidFill>
                  <a:srgbClr val="b5b5b5"/>
                </a:solidFill>
                <a:uFillTx/>
                <a:latin typeface="Arial"/>
                <a:ea typeface="Arial"/>
                <a:hlinkClick r:id="rId4"/>
              </a:rPr>
              <a:t>https://www.studytonight.com/mongodb/what-is-nosql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EC5D68D-4EC5-4D32-B558-199EDFE8EB48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Fundamentals of Database (1/2)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Definition of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Database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is an organized collection of data, stored and accessed from a computer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Database Management System (DBMS)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Software that interacts with end users, applications, and the database itself to capture and analyze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Structured Query Language (SQL)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definition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manipulation language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 Query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Fundamentals of Database (2/2)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Transactions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Symbolizes a unit of work performed within a DBMS against a database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Treated in a coherent and reliable way independent of other transactions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 provide reliable units of work that allow correct recovery from failures and keep a database consistent even in cases of system failure, when execution stops and many operations upon a database remain uncompleted, with unclear status.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To provide isolation between programs accessing a database concurrently. If this isolation is not provided, the programs' outcomes are possibly erroneous.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ACID: Atomic, Consistent, Isolated, Durable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Atomicity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Indivisible and irreducible series of database operations such that either all occur, or nothing occurs.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Consistency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 given database transaction must change affected data only in allowed ways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Any data written to the database must be valid according to all defined rules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Isolation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Defines how/when the changes made by one operation become visible to other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Durability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Guarantees that transactions that have committed will survive permanently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B9A9C4-34F1-43FC-8949-7A2760058972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3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NoSQL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Non-SQL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database used to manage huge sets of unstructured data, where in the data is not stored in tabular relations like relational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Existing Relational Databases have failed in solving some of the complex modern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Continuously changing nature of data - structured, semi-structured, unstructured and polymorphic 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Applications now serve millions of users in different geo-locations, in different time zones and have to be up and running all the time, with data integrity maintained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Applications are becoming more distributed with many moving towards cloud computing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NoSQL database is designed to overcome the Performance, Scalability, Data Modelling and Distribution limitations that are seen in the Relational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2683701-E923-4735-9B80-3FD5FE7A8BEE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3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Structured Data vs Unstructured Data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Structured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Text files, with defined column titles and data in rows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Visualized in form of chart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Unstructured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Video file, image file, PDF, Emails 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Structured Information can be extracted from unstructured data, but the process is 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Modern data is unstructured, there was a need to have something to store such data for growing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7A68DA-3597-41AE-800D-D7C8AD99E8D2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3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NoSQL Database Types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Document Databases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Key is paired with a complex data structure called as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stores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This type of database is usually used to store networked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can relate data based on some existing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Key-Value stores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These are the simplest NoSQL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Each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key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is associated with only one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in a collection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Wide-column stores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Used to store large data sets(store columns of data together)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It uses tables, rows, and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, but unlike a relational database, the names and format of the 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columns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 can vary from row to row in the same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472C36A-1FD2-45BC-B8DD-6CD8613093CA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Reason for NoSQL Database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57200" indent="-380880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Dynamic Schemas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NoSQL does not require schema definition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Sharding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Large databases are partitioned into small, faster and easily manageable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Classic Relational Database may handle data in a single server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1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■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 order to preserve data integrity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NoSQL Database automatically spread the data across the servers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Auto data replication is also supported in NoSQL databases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Integrated Caching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NoSQL databases have support for Integrated Caching, where in the frequently demanded data is stored in cache to make the queries faster</a:t>
            </a:r>
            <a:br/>
            <a:br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E06583A-6E59-46DB-8C6C-43D12044A9B9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NoSQL Database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NoSQL database written in C++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Document oriented database where it stores data in collections instead of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Stores the data in form of key-value pairs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Key Features of 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High performance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Support CRUD operations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Auto Replication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Sharding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0ADB28-4F8C-4CA3-BE2D-1CBC01133E4C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5160" y="57240"/>
            <a:ext cx="10801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700" spc="-1" strike="noStrike">
                <a:solidFill>
                  <a:srgbClr val="ffffff"/>
                </a:solidFill>
                <a:latin typeface="Arial"/>
                <a:ea typeface="Arial"/>
              </a:rPr>
              <a:t>Document based Storage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95160" y="1429200"/>
            <a:ext cx="10801080" cy="474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Database in 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Container for collections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Collections in 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Set of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way of storing related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 algn="just">
              <a:lnSpc>
                <a:spcPct val="133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Document in MongoDB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data structure with name-value pairs like in JavaScript Object Notation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33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/>
          </p:nvPr>
        </p:nvSpPr>
        <p:spPr>
          <a:xfrm>
            <a:off x="10923840" y="6519240"/>
            <a:ext cx="572400" cy="2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4B6ADF-DD2B-4516-A0BC-ECDA4AB2C917}" type="slidenum">
              <a:rPr b="0" lang="en-US" sz="900" spc="-1" strike="noStrike">
                <a:solidFill>
                  <a:srgbClr val="a5a5a5"/>
                </a:solidFill>
                <a:latin typeface="Arial"/>
                <a:ea typeface="Arial"/>
              </a:rPr>
              <a:t>&lt;숫자&gt;</a:t>
            </a:fld>
            <a:endParaRPr b="0" lang="en-US" sz="900" spc="-1" strike="noStrike">
              <a:latin typeface="Noto Serif CJK KR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10966320" y="0"/>
            <a:ext cx="122544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직사각형 5"/>
          <p:cNvSpPr/>
          <p:nvPr/>
        </p:nvSpPr>
        <p:spPr>
          <a:xfrm>
            <a:off x="1584360" y="5179320"/>
            <a:ext cx="6095520" cy="11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name : "Studytonight",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rollno : 1,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subjects : ["C Language", "C++", "Core Java"]</a:t>
            </a:r>
            <a:endParaRPr b="0" lang="en-US" sz="1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n-US" sz="14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85898f"/>
      </a:lt2>
      <a:accent1>
        <a:srgbClr val="8365ab"/>
      </a:accent1>
      <a:accent2>
        <a:srgbClr val="fcb81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85898f"/>
      </a:lt2>
      <a:accent1>
        <a:srgbClr val="8365ab"/>
      </a:accent1>
      <a:accent2>
        <a:srgbClr val="fcb81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85898f"/>
      </a:lt2>
      <a:accent1>
        <a:srgbClr val="8365ab"/>
      </a:accent1>
      <a:accent2>
        <a:srgbClr val="fcb81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8822</TotalTime>
  <Application>LibreOffice/7.2.7.2$Linux_X86_64 LibreOffice_project/20$Build-2</Application>
  <AppVersion>15.0000</AppVersion>
  <Words>1404</Words>
  <Paragraphs>253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Changbeom Choi</dc:creator>
  <dc:description/>
  <dc:language>ko-KR</dc:language>
  <cp:lastModifiedBy/>
  <dcterms:modified xsi:type="dcterms:W3CDTF">2023-01-18T12:14:28Z</dcterms:modified>
  <cp:revision>149</cp:revision>
  <dc:subject/>
  <dc:title>2018 Fall SIT32006 Web Service Planning &amp; Practicum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와이드스크린</vt:lpwstr>
  </property>
  <property fmtid="{D5CDD505-2E9C-101B-9397-08002B2CF9AE}" pid="4" name="Slides">
    <vt:i4>16</vt:i4>
  </property>
</Properties>
</file>