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9" r:id="rId1"/>
  </p:sldMasterIdLst>
  <p:notesMasterIdLst>
    <p:notesMasterId r:id="rId17"/>
  </p:notesMasterIdLst>
  <p:sldIdLst>
    <p:sldId id="257" r:id="rId2"/>
    <p:sldId id="259" r:id="rId3"/>
    <p:sldId id="271" r:id="rId4"/>
    <p:sldId id="277" r:id="rId5"/>
    <p:sldId id="272" r:id="rId6"/>
    <p:sldId id="279" r:id="rId7"/>
    <p:sldId id="278" r:id="rId8"/>
    <p:sldId id="281" r:id="rId9"/>
    <p:sldId id="273" r:id="rId10"/>
    <p:sldId id="280" r:id="rId11"/>
    <p:sldId id="282" r:id="rId12"/>
    <p:sldId id="283" r:id="rId13"/>
    <p:sldId id="275" r:id="rId14"/>
    <p:sldId id="276" r:id="rId15"/>
    <p:sldId id="267" r:id="rId16"/>
  </p:sldIdLst>
  <p:sldSz cx="12192000" cy="6858000"/>
  <p:notesSz cx="6858000" cy="9144000"/>
  <p:embeddedFontLst>
    <p:embeddedFont>
      <p:font typeface="Abadi" panose="020B0604020104020204" pitchFamily="34" charset="0"/>
      <p:regular r:id="rId18"/>
    </p:embeddedFont>
    <p:embeddedFont>
      <p:font typeface="HY헤드라인M" panose="0203060000010101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휴먼명조" panose="02010504000101010101" pitchFamily="2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CC"/>
    <a:srgbClr val="0070C0"/>
    <a:srgbClr val="CD4837"/>
    <a:srgbClr val="DA796C"/>
    <a:srgbClr val="404040"/>
    <a:srgbClr val="BDC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" autoAdjust="0"/>
    <p:restoredTop sz="69939" autoAdjust="0"/>
  </p:normalViewPr>
  <p:slideViewPr>
    <p:cSldViewPr snapToGrid="0">
      <p:cViewPr varScale="1">
        <p:scale>
          <a:sx n="41" d="100"/>
          <a:sy n="41" d="100"/>
        </p:scale>
        <p:origin x="61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B258C-AC28-4A51-86BC-FD9A62A27AEE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D0234-DBF6-4F61-94B2-99B2D6114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032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D0234-DBF6-4F61-94B2-99B2D6114A5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224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맑은 고딕" panose="020B0503020000020004" pitchFamily="50" charset="-127"/>
              </a:rPr>
              <a:t>현재까지 구현한 프로젝트를 바탕으로 공학설계입문 강의에서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맑은 고딕" panose="020B0503020000020004" pitchFamily="50" charset="-127"/>
              </a:rPr>
              <a:t>3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맑은 고딕" panose="020B0503020000020004" pitchFamily="50" charset="-127"/>
              </a:rPr>
              <a:t>주간 알파테스트를 진행하였습니다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맑은 고딕" panose="020B0503020000020004" pitchFamily="50" charset="-127"/>
              </a:rPr>
              <a:t>동일한 질문을 가지고 프로그램 진행 전과 후에 설문조사를 진행한 결과 학생들은 블록 프로그래밍과 텍스트프로그래밍 에 대한 관심도가 각각 증가했음을 확인할 수 있었습니다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D0234-DBF6-4F61-94B2-99B2D6114A5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334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맑은 고딕" panose="020B0503020000020004" pitchFamily="50" charset="-127"/>
              </a:rPr>
              <a:t>드론에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맑은 고딕" panose="020B0503020000020004" pitchFamily="50" charset="-127"/>
              </a:rPr>
              <a:t> 대한 관심도와 프로그래밍 실력 또한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맑은 고딕" panose="020B0503020000020004" pitchFamily="50" charset="-127"/>
              </a:rPr>
              <a:t>향상하엿음을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맑은 고딕" panose="020B0503020000020004" pitchFamily="50" charset="-127"/>
              </a:rPr>
              <a:t> 확인하였습니다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맑은 고딕" panose="020B0503020000020004" pitchFamily="50" charset="-127"/>
              </a:rPr>
              <a:t>.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맑은 고딕" panose="020B0503020000020004" pitchFamily="50" charset="-127"/>
              </a:rPr>
              <a:t>프로그램이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맑은 고딕" panose="020B0503020000020004" pitchFamily="50" charset="-127"/>
              </a:rPr>
              <a:t>3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맑은 고딕" panose="020B0503020000020004" pitchFamily="50" charset="-127"/>
              </a:rPr>
              <a:t>주동안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맑은 고딕" panose="020B0503020000020004" pitchFamily="50" charset="-127"/>
              </a:rPr>
              <a:t>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맑은 고딕" panose="020B0503020000020004" pitchFamily="50" charset="-127"/>
              </a:rPr>
              <a:t>진행되엇기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맑은 고딕" panose="020B0503020000020004" pitchFamily="50" charset="-127"/>
              </a:rPr>
              <a:t> 때문에 그 시간동안 학생들이 코딩을 학습했다는 점을 감안하더라도 긍정적인 학습 효과가 있었다고 보입니다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맑은 고딕" panose="020B0503020000020004" pitchFamily="50" charset="-127"/>
              </a:rPr>
              <a:t>.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맑은 고딕" panose="020B0503020000020004" pitchFamily="50" charset="-127"/>
              </a:rPr>
              <a:t>저희 팀은 이 설문조사 결과를 바탕으로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맑은 고딕" panose="020B0503020000020004" pitchFamily="50" charset="-127"/>
              </a:rPr>
              <a:t>드론과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맑은 고딕" panose="020B0503020000020004" pitchFamily="50" charset="-127"/>
              </a:rPr>
              <a:t> 블록 프로그래밍을 결합한 교육용 프레임워크를 개발하는 것으로 설정하였으며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맑은 고딕" panose="020B0503020000020004" pitchFamily="50" charset="-127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맑은 고딕" panose="020B0503020000020004" pitchFamily="50" charset="-127"/>
              </a:rPr>
              <a:t>문제 해결을 위해 카테고리별 문제를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맑은 고딕" panose="020B0503020000020004" pitchFamily="50" charset="-127"/>
              </a:rPr>
              <a:t>추가하는등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맑은 고딕" panose="020B0503020000020004" pitchFamily="50" charset="-127"/>
              </a:rPr>
              <a:t> 앞으로의 방향성도 확보했습니다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맑은 고딕" panose="020B0503020000020004" pitchFamily="50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0" spc="0" dirty="0">
              <a:solidFill>
                <a:srgbClr val="000000"/>
              </a:solidFill>
              <a:effectLst/>
              <a:latin typeface="휴먼명조" panose="02010504000101010101" pitchFamily="2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맑은 고딕" panose="020B0503020000020004" pitchFamily="50" charset="-127"/>
              </a:rPr>
              <a:t>매주 프로그램을 진행하며 해결한 문제에 대해 실습보고서를 작성하게 하여 프로젝트의 문제점 및 개선방안에 대한 의견을 얻었습니다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D0234-DBF6-4F61-94B2-99B2D6114A5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260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맑은 고딕" panose="020B0503020000020004" pitchFamily="50" charset="-127"/>
              </a:rPr>
              <a:t>해당 의견을 바탕으로 에러를 수정하였고 프로그램의 마지막인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맑은 고딕" panose="020B0503020000020004" pitchFamily="50" charset="-127"/>
              </a:rPr>
              <a:t>7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맑은 고딕" panose="020B0503020000020004" pitchFamily="50" charset="-127"/>
              </a:rPr>
              <a:t>주차 수업에서는 학생들의 의견을 수렴해 태스크의 난이도를 향상시켜서 진행하였습니다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맑은 고딕" panose="020B0503020000020004" pitchFamily="50" charset="-127"/>
              </a:rPr>
              <a:t>.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맑은 고딕" panose="020B0503020000020004" pitchFamily="50" charset="-127"/>
              </a:rPr>
              <a:t>그 결과 난이도에 관한 설문조사도 너무 쉽다는 의견이 많았으나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맑은 고딕" panose="020B0503020000020004" pitchFamily="50" charset="-127"/>
              </a:rPr>
              <a:t>7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맑은 고딕" panose="020B0503020000020004" pitchFamily="50" charset="-127"/>
              </a:rPr>
              <a:t>주차 문제의 난이도에서는 적절하거나 살짝 어렵다고 응답한 의견이 많았습니다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맑은 고딕" panose="020B0503020000020004" pitchFamily="50" charset="-127"/>
              </a:rPr>
              <a:t>저희는 알파테스트를 진행하면서 사용자의 프로그래밍 실력에 따라 태스크가 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맑은 고딕" panose="020B0503020000020004" pitchFamily="50" charset="-127"/>
              </a:rPr>
              <a:t>달라져야겠다는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맑은 고딕" panose="020B0503020000020004" pitchFamily="50" charset="-127"/>
              </a:rPr>
              <a:t> 것을 느꼈습니다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맑은 고딕" panose="020B0503020000020004" pitchFamily="50" charset="-127"/>
              </a:rPr>
              <a:t>.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맑은 고딕" panose="020B0503020000020004" pitchFamily="50" charset="-127"/>
              </a:rPr>
              <a:t>해당 내용을 바탕으로 앞으로의 구현 계획에 대해 말씀드리겠습니다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D0234-DBF6-4F61-94B2-99B2D6114A5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072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교육용 프레임워크라는 목적을 달성하기 위해서는 사용자의 프로그래밍 실력에 따른 태스크의 난이도가 </a:t>
            </a:r>
            <a:r>
              <a:rPr lang="ko-KR" altLang="en-US" dirty="0" err="1"/>
              <a:t>조절되어야합니다</a:t>
            </a:r>
            <a:r>
              <a:rPr lang="en-US" altLang="ko-KR" dirty="0"/>
              <a:t>. </a:t>
            </a:r>
            <a:r>
              <a:rPr lang="ko-KR" altLang="en-US" dirty="0"/>
              <a:t>그래서 저희는 태스크를 카테고리별로 세분화하기로 결정하였습니다</a:t>
            </a:r>
            <a:r>
              <a:rPr lang="en-US" altLang="ko-KR" dirty="0"/>
              <a:t>. </a:t>
            </a:r>
            <a:r>
              <a:rPr lang="ko-KR" altLang="en-US" dirty="0"/>
              <a:t>카테고리는 각각 프로그래밍</a:t>
            </a:r>
            <a:r>
              <a:rPr lang="en-US" altLang="ko-KR" dirty="0"/>
              <a:t>, </a:t>
            </a:r>
            <a:r>
              <a:rPr lang="ko-KR" altLang="en-US" dirty="0"/>
              <a:t>자료구조</a:t>
            </a:r>
            <a:r>
              <a:rPr lang="en-US" altLang="ko-KR" dirty="0"/>
              <a:t>, </a:t>
            </a:r>
            <a:r>
              <a:rPr lang="ko-KR" altLang="en-US" dirty="0"/>
              <a:t>알고리즘 으로 </a:t>
            </a:r>
            <a:r>
              <a:rPr lang="ko-KR" altLang="en-US" dirty="0" err="1"/>
              <a:t>이루어져있으며</a:t>
            </a:r>
            <a:r>
              <a:rPr lang="ko-KR" altLang="en-US" dirty="0"/>
              <a:t> 프로그래밍 관련해서는 반복문과 조건문 그리고 변수와 함수의 사용을 익히는 것을 목표로 합니다</a:t>
            </a:r>
            <a:r>
              <a:rPr lang="en-US" altLang="ko-KR" dirty="0"/>
              <a:t>. </a:t>
            </a:r>
            <a:r>
              <a:rPr lang="ko-KR" altLang="en-US" dirty="0"/>
              <a:t>문제별로 보여지는 블록의 종류나 개수가 달라지며</a:t>
            </a:r>
            <a:r>
              <a:rPr lang="en-US" altLang="ko-KR" dirty="0"/>
              <a:t>, </a:t>
            </a:r>
            <a:r>
              <a:rPr lang="ko-KR" altLang="en-US" dirty="0"/>
              <a:t>블록의 중간을 </a:t>
            </a:r>
            <a:r>
              <a:rPr lang="ko-KR" altLang="en-US" dirty="0" err="1"/>
              <a:t>비워두고</a:t>
            </a:r>
            <a:r>
              <a:rPr lang="ko-KR" altLang="en-US" dirty="0"/>
              <a:t> 비워진 부분만 코딩하는 형식으로 프로그래밍에 입문하는 사용자의 부담을 줄였습니다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인터페이스의 제일 왼쪽에서는 카테고리에 해당하는 문제가 보이고</a:t>
            </a:r>
            <a:r>
              <a:rPr lang="en-US" altLang="ko-KR" dirty="0"/>
              <a:t>, </a:t>
            </a:r>
            <a:r>
              <a:rPr lang="ko-KR" altLang="en-US" dirty="0"/>
              <a:t>사용자는 가운데 워크스페이스 공간에서 코딩을 합니다</a:t>
            </a:r>
            <a:r>
              <a:rPr lang="en-US" altLang="ko-KR" dirty="0"/>
              <a:t>. </a:t>
            </a:r>
            <a:r>
              <a:rPr lang="ko-KR" altLang="en-US" dirty="0"/>
              <a:t>블록 코딩을 하면 맨 오른쪽 공간에서는 텍스트형식으로 전환된 코드가 바로 보여지며 이를 통해 </a:t>
            </a:r>
            <a:r>
              <a:rPr lang="ko-KR" altLang="en-US" dirty="0" err="1"/>
              <a:t>블록형코딩에서</a:t>
            </a:r>
            <a:r>
              <a:rPr lang="ko-KR" altLang="en-US" dirty="0"/>
              <a:t> </a:t>
            </a:r>
            <a:r>
              <a:rPr lang="ko-KR" altLang="en-US" dirty="0" err="1"/>
              <a:t>텍스트형코딩으로</a:t>
            </a:r>
            <a:r>
              <a:rPr lang="ko-KR" altLang="en-US" dirty="0"/>
              <a:t> 자연스럽게 넘어갈 수 있는 발판을 마련할 계획입니다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D0234-DBF6-4F61-94B2-99B2D6114A5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109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앞으로의 일정은 다음과 같습니다</a:t>
            </a:r>
            <a:r>
              <a:rPr lang="en-US" altLang="ko-KR" dirty="0"/>
              <a:t>. </a:t>
            </a:r>
            <a:r>
              <a:rPr lang="ko-KR" altLang="en-US" dirty="0"/>
              <a:t>알파테스트를 기준으로 그 전까지 </a:t>
            </a:r>
            <a:r>
              <a:rPr lang="en-US" altLang="ko-KR" dirty="0" err="1"/>
              <a:t>ui</a:t>
            </a:r>
            <a:r>
              <a:rPr lang="ko-KR" altLang="en-US" dirty="0"/>
              <a:t>와 카테고리별 문제를 구현할 예정입니다</a:t>
            </a:r>
            <a:r>
              <a:rPr lang="en-US" altLang="ko-KR" dirty="0"/>
              <a:t>. </a:t>
            </a:r>
            <a:r>
              <a:rPr lang="ko-KR" altLang="en-US" dirty="0"/>
              <a:t>알파테스트의 결과를 바탕으로 디버깅을 진행하고 추가적으로 문제를 구현해서 문제의 다양함을 확보할 계획입니다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D0234-DBF6-4F61-94B2-99B2D6114A5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036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순서는 다음과 같습니다</a:t>
            </a:r>
            <a:r>
              <a:rPr lang="en-US" altLang="ko-KR" dirty="0"/>
              <a:t>. </a:t>
            </a:r>
            <a:r>
              <a:rPr lang="ko-KR" altLang="en-US" dirty="0"/>
              <a:t>먼저 수정된 프로젝트 주제와 전체적인 시스템 구성도에 대해 말씀드리겠습니다</a:t>
            </a:r>
            <a:r>
              <a:rPr lang="en-US" altLang="ko-KR" dirty="0"/>
              <a:t>. </a:t>
            </a:r>
            <a:r>
              <a:rPr lang="ko-KR" altLang="en-US" dirty="0"/>
              <a:t>그 다음으로는</a:t>
            </a:r>
            <a:r>
              <a:rPr lang="en-US" altLang="ko-KR" dirty="0"/>
              <a:t> </a:t>
            </a:r>
            <a:r>
              <a:rPr lang="ko-KR" altLang="en-US" dirty="0"/>
              <a:t>현재까지의 진행 상황과 알파테스트 결과</a:t>
            </a:r>
            <a:r>
              <a:rPr lang="en-US" altLang="ko-KR" dirty="0"/>
              <a:t>, </a:t>
            </a:r>
            <a:r>
              <a:rPr lang="ko-KR" altLang="en-US" dirty="0"/>
              <a:t>그리고 앞으로의 구현 계획과 일정 순으로 발표하겠습니다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D0234-DBF6-4F61-94B2-99B2D6114A5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697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팀은 계획 발표에서 블록코딩을 활용한 하드웨어를 제어하는 프레임워크를 개발하기로 </a:t>
            </a:r>
            <a:r>
              <a:rPr lang="ko-KR" altLang="en-US" dirty="0" err="1"/>
              <a:t>했었으나</a:t>
            </a:r>
            <a:r>
              <a:rPr lang="ko-KR" altLang="en-US" dirty="0"/>
              <a:t> 교육 목적의 프레임워크를 개발하는 것으로 방향을 수정하였습니다</a:t>
            </a:r>
            <a:r>
              <a:rPr lang="en-US" altLang="ko-KR" dirty="0"/>
              <a:t>. </a:t>
            </a:r>
            <a:r>
              <a:rPr lang="ko-KR" altLang="en-US" dirty="0"/>
              <a:t>프로젝트의 방향을 수정한 원인으로는 두 가지가 있는데</a:t>
            </a:r>
            <a:r>
              <a:rPr lang="en-US" altLang="ko-KR" dirty="0"/>
              <a:t>, </a:t>
            </a:r>
            <a:r>
              <a:rPr lang="ko-KR" altLang="en-US" dirty="0"/>
              <a:t>첫번째로는 계획 발표 당시에 제어할 수 있는 하드웨어의 종류가 명확하지 않다고 교수님들께 피드백을 받았기 때문입니다</a:t>
            </a:r>
            <a:r>
              <a:rPr lang="en-US" altLang="ko-KR" dirty="0"/>
              <a:t>. </a:t>
            </a:r>
            <a:r>
              <a:rPr lang="ko-KR" altLang="en-US" dirty="0"/>
              <a:t>블록 코딩으로 하드웨어를 제어함으로써 사물인터넷화 하는 것을 목표로 하였으나</a:t>
            </a:r>
            <a:r>
              <a:rPr lang="en-US" altLang="ko-KR" dirty="0"/>
              <a:t>, </a:t>
            </a:r>
            <a:r>
              <a:rPr lang="ko-KR" altLang="en-US" dirty="0"/>
              <a:t>하드웨어의 종류에 따라 개발 방법이 달라지기에 하드웨어를 </a:t>
            </a:r>
            <a:r>
              <a:rPr lang="ko-KR" altLang="en-US" dirty="0" err="1"/>
              <a:t>드론으로</a:t>
            </a:r>
            <a:r>
              <a:rPr lang="ko-KR" altLang="en-US" dirty="0"/>
              <a:t> 고정하기로 결정했습니다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 이유로는 공학설계입문 수업에서 알파테스트를 진행했던 결과 교육용 목적으로의 효과가 클 것이라고 예상됐기 때문입니다</a:t>
            </a:r>
            <a:r>
              <a:rPr lang="en-US" altLang="ko-KR" dirty="0"/>
              <a:t>. </a:t>
            </a:r>
            <a:r>
              <a:rPr lang="ko-KR" altLang="en-US" dirty="0"/>
              <a:t>그래서 저희 팀은 교육용 프레임워크를 개발하는 것으로 주제의 방향성을 재설정하게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D0234-DBF6-4F61-94B2-99B2D6114A5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593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ea typeface="바탕" panose="02030600000101010101" pitchFamily="18" charset="-127"/>
              </a:rPr>
              <a:t>프로그래밍 교육이 보편화되고 중요성이 대두된 현 상황에서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ea typeface="바탕" panose="02030600000101010101" pitchFamily="18" charset="-127"/>
              </a:rPr>
              <a:t>저희팀은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바탕" panose="02030600000101010101" pitchFamily="18" charset="-127"/>
              </a:rPr>
              <a:t> 해당 프레임워크 개발을 통해 입문용 프로그래밍 교육 폭이 넓어지도록 하는 것이 목표입니다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바탕" panose="02030600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r>
              <a:rPr lang="ko-KR" altLang="en-US" dirty="0"/>
              <a:t>사용자는 </a:t>
            </a:r>
            <a:r>
              <a:rPr lang="ko-KR" altLang="en-US" dirty="0" err="1"/>
              <a:t>드론을</a:t>
            </a:r>
            <a:r>
              <a:rPr lang="ko-KR" altLang="en-US" dirty="0"/>
              <a:t> 통해 프로그래밍의 실행 결과를  단순 텍스트가 아닌 현실공간에서 시각적으로 확인하면서 흥미를 유발하고</a:t>
            </a:r>
            <a:r>
              <a:rPr lang="en-US" altLang="ko-KR" dirty="0"/>
              <a:t>, </a:t>
            </a:r>
            <a:r>
              <a:rPr lang="ko-KR" altLang="en-US" dirty="0" err="1"/>
              <a:t>드론을</a:t>
            </a:r>
            <a:r>
              <a:rPr lang="ko-KR" altLang="en-US" dirty="0"/>
              <a:t> 제어하면서 공간지각 능력을 향상시킵니다</a:t>
            </a:r>
            <a:r>
              <a:rPr lang="en-US" altLang="ko-KR" dirty="0"/>
              <a:t>. </a:t>
            </a:r>
            <a:r>
              <a:rPr lang="ko-KR" altLang="en-US" dirty="0"/>
              <a:t>더 나아가서 공학적인 문제 해결이 가능하게 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드론을</a:t>
            </a:r>
            <a:r>
              <a:rPr lang="ko-KR" altLang="en-US" dirty="0"/>
              <a:t> 제어하는 문제가 주어지며 사용자는 자료구조와 알고리즘과 같은 컴퓨터 과학의 기초 이론에 대한 교육까지 가능하도록 하는 것이 목표입니다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D0234-DBF6-4F61-94B2-99B2D6114A5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35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전체적인 시스템 구성도는 클라이언트</a:t>
            </a:r>
            <a:r>
              <a:rPr lang="en-US" altLang="ko-KR" dirty="0"/>
              <a:t>, </a:t>
            </a: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그리고 하드웨어인 </a:t>
            </a:r>
            <a:r>
              <a:rPr lang="ko-KR" altLang="en-US" dirty="0" err="1"/>
              <a:t>드론으로</a:t>
            </a:r>
            <a:r>
              <a:rPr lang="ko-KR" altLang="en-US" dirty="0"/>
              <a:t> 구성되어 있습니다</a:t>
            </a:r>
            <a:r>
              <a:rPr lang="en-US" altLang="ko-KR" dirty="0"/>
              <a:t>. </a:t>
            </a:r>
            <a:r>
              <a:rPr lang="ko-KR" altLang="en-US" dirty="0" err="1"/>
              <a:t>클라이언트쪽에서</a:t>
            </a:r>
            <a:r>
              <a:rPr lang="ko-KR" altLang="en-US" dirty="0"/>
              <a:t> 프로그래밍 시스템에는 기본적인 프로그래밍 기능 뿐만 아니라 교육용 프레임워크라는 목적을 고려하여 프로그래밍 문제를 카테고리별로 세분화합니다</a:t>
            </a:r>
            <a:r>
              <a:rPr lang="en-US" altLang="ko-KR" dirty="0"/>
              <a:t>. </a:t>
            </a:r>
            <a:r>
              <a:rPr lang="ko-KR" altLang="en-US" dirty="0"/>
              <a:t>사용자가 웹 페이지에 접속해서 </a:t>
            </a:r>
            <a:r>
              <a:rPr lang="ko-KR" altLang="en-US" dirty="0" err="1"/>
              <a:t>드론을</a:t>
            </a:r>
            <a:r>
              <a:rPr lang="ko-KR" altLang="en-US" dirty="0"/>
              <a:t> 연결한 후에 블록코딩을 하면 블록 기반 로직이 서버에 넘어가게 됩니다</a:t>
            </a:r>
            <a:r>
              <a:rPr lang="en-US" altLang="ko-KR" dirty="0"/>
              <a:t>. </a:t>
            </a:r>
            <a:r>
              <a:rPr lang="ko-KR" altLang="en-US" dirty="0" err="1"/>
              <a:t>서버쪽에서는</a:t>
            </a:r>
            <a:r>
              <a:rPr lang="ko-KR" altLang="en-US" dirty="0"/>
              <a:t> 클라이언트에서 받은 블록 기반의 로직을 텍스트 코딩의 형태로 </a:t>
            </a:r>
            <a:r>
              <a:rPr lang="ko-KR" altLang="en-US" dirty="0" err="1"/>
              <a:t>바꾸어주고</a:t>
            </a:r>
            <a:r>
              <a:rPr lang="ko-KR" altLang="en-US" dirty="0"/>
              <a:t> 해당 명령을 </a:t>
            </a:r>
            <a:r>
              <a:rPr lang="ko-KR" altLang="en-US" dirty="0" err="1"/>
              <a:t>드론에게</a:t>
            </a:r>
            <a:r>
              <a:rPr lang="ko-KR" altLang="en-US" dirty="0"/>
              <a:t> 전달하는 식으로 시스템이 구성됩니다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D0234-DBF6-4F61-94B2-99B2D6114A5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234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클라이언트 기능 요구사항입니다</a:t>
            </a:r>
            <a:r>
              <a:rPr lang="en-US" altLang="ko-KR" dirty="0"/>
              <a:t>. </a:t>
            </a:r>
            <a:r>
              <a:rPr lang="ko-KR" altLang="en-US" dirty="0"/>
              <a:t>사용자는 작업공간과 </a:t>
            </a:r>
            <a:r>
              <a:rPr lang="ko-KR" altLang="en-US" dirty="0" err="1"/>
              <a:t>툴박스</a:t>
            </a:r>
            <a:r>
              <a:rPr lang="ko-KR" altLang="en-US" dirty="0"/>
              <a:t> 기능으로 블록 프로그래밍이 가능합니다</a:t>
            </a:r>
            <a:r>
              <a:rPr lang="en-US" altLang="ko-KR" dirty="0"/>
              <a:t>. </a:t>
            </a:r>
            <a:r>
              <a:rPr lang="ko-KR" altLang="en-US" dirty="0"/>
              <a:t>또한 프로그래밍 로직을 로컬에 저장하고 불러오는 기능이 있어서 편리성이 증대됩니다</a:t>
            </a:r>
            <a:r>
              <a:rPr lang="en-US" altLang="ko-KR" dirty="0"/>
              <a:t>. </a:t>
            </a:r>
            <a:r>
              <a:rPr lang="ko-KR" altLang="en-US" dirty="0"/>
              <a:t>현재 작업 공간에 있는 블록을 저장하고 </a:t>
            </a:r>
            <a:r>
              <a:rPr lang="ko-KR" altLang="en-US" dirty="0" err="1"/>
              <a:t>싶을땐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값을 입력 받아 저장하고</a:t>
            </a:r>
            <a:r>
              <a:rPr lang="en-US" altLang="ko-KR" dirty="0"/>
              <a:t>, </a:t>
            </a:r>
            <a:r>
              <a:rPr lang="ko-KR" altLang="en-US" dirty="0"/>
              <a:t>블록을 불러오고 싶을 땐 해당 </a:t>
            </a:r>
            <a:r>
              <a:rPr lang="en-US" altLang="ko-KR" dirty="0"/>
              <a:t>key</a:t>
            </a:r>
            <a:r>
              <a:rPr lang="ko-KR" altLang="en-US" dirty="0"/>
              <a:t>값을 입력해서 저장했던 블록을 작업공간에 불러옵니다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프로그래밍 문제는 카테고리별로 분류되며 일정  횟수 이상 문제를 틀린 경우에는 힌트를 제공하는 기능이 있습니다</a:t>
            </a:r>
            <a:r>
              <a:rPr lang="en-US" altLang="ko-KR" dirty="0"/>
              <a:t>. </a:t>
            </a:r>
            <a:r>
              <a:rPr lang="ko-KR" altLang="en-US" dirty="0"/>
              <a:t>또한 사용자가 태스크의 문제를 풀었을 때 그것이 정답인지의 여부를 판단하는 기능도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D0234-DBF6-4F61-94B2-99B2D6114A5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75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서버쪽</a:t>
            </a:r>
            <a:r>
              <a:rPr lang="ko-KR" altLang="en-US" dirty="0"/>
              <a:t> 기능 요구사항입니다</a:t>
            </a:r>
            <a:r>
              <a:rPr lang="en-US" altLang="ko-KR" dirty="0"/>
              <a:t>. </a:t>
            </a:r>
            <a:r>
              <a:rPr lang="ko-KR" altLang="en-US" dirty="0"/>
              <a:t>서버에서는 </a:t>
            </a:r>
            <a:r>
              <a:rPr lang="ko-KR" altLang="en-US" dirty="0" err="1"/>
              <a:t>드론을</a:t>
            </a:r>
            <a:r>
              <a:rPr lang="ko-KR" altLang="en-US" dirty="0"/>
              <a:t> 연결하는 기능이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드론은</a:t>
            </a:r>
            <a:r>
              <a:rPr lang="ko-KR" altLang="en-US" dirty="0"/>
              <a:t> </a:t>
            </a:r>
            <a:r>
              <a:rPr lang="en-US" altLang="ko-KR" dirty="0" err="1"/>
              <a:t>tello</a:t>
            </a:r>
            <a:r>
              <a:rPr lang="ko-KR" altLang="en-US" dirty="0" err="1"/>
              <a:t>드론과</a:t>
            </a:r>
            <a:r>
              <a:rPr lang="ko-KR" altLang="en-US" dirty="0"/>
              <a:t> </a:t>
            </a:r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ko-KR" altLang="en-US" dirty="0" err="1"/>
              <a:t>드론이</a:t>
            </a:r>
            <a:r>
              <a:rPr lang="ko-KR" altLang="en-US" dirty="0"/>
              <a:t> 있으며 각각 </a:t>
            </a:r>
            <a:r>
              <a:rPr lang="en-US" altLang="ko-KR" dirty="0" err="1"/>
              <a:t>udp</a:t>
            </a:r>
            <a:r>
              <a:rPr lang="en-US" altLang="ko-KR" dirty="0"/>
              <a:t>, </a:t>
            </a:r>
            <a:r>
              <a:rPr lang="ko-KR" altLang="en-US" dirty="0"/>
              <a:t>블루투스로 연결을 하게 됩니다</a:t>
            </a:r>
            <a:r>
              <a:rPr lang="en-US" altLang="ko-KR" dirty="0"/>
              <a:t>. </a:t>
            </a:r>
            <a:r>
              <a:rPr lang="ko-KR" altLang="en-US" dirty="0" err="1"/>
              <a:t>프론트엔드에서</a:t>
            </a:r>
            <a:r>
              <a:rPr lang="ko-KR" altLang="en-US" dirty="0"/>
              <a:t> 받아온 블록 프로그래밍 로직을 </a:t>
            </a:r>
            <a:r>
              <a:rPr lang="ko-KR" altLang="en-US" dirty="0" err="1"/>
              <a:t>파싱해서</a:t>
            </a:r>
            <a:r>
              <a:rPr lang="ko-KR" altLang="en-US" dirty="0"/>
              <a:t> </a:t>
            </a:r>
            <a:r>
              <a:rPr lang="ko-KR" altLang="en-US" dirty="0" err="1"/>
              <a:t>드론으로</a:t>
            </a:r>
            <a:r>
              <a:rPr lang="ko-KR" altLang="en-US" dirty="0"/>
              <a:t> 명령을 전달하는 기능도 있습니다</a:t>
            </a:r>
            <a:r>
              <a:rPr lang="en-US" altLang="ko-KR" dirty="0"/>
              <a:t>. </a:t>
            </a:r>
            <a:r>
              <a:rPr lang="ko-KR" altLang="en-US" dirty="0"/>
              <a:t>또 사용자별 로그인 기능을 추가해서 현재까지의 태스크 수행현황과 코드 데이터를 저장하는 데이터베이스 시스템 기능도 존재합니다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D0234-DBF6-4F61-94B2-99B2D6114A5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15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명조" panose="02010504000101010101" pitchFamily="2" charset="-127"/>
              </a:rPr>
              <a:t>서버를 구현하는 데 있어서 필요한 클래스 다이어그램입니다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휴먼명조" panose="02010504000101010101" pitchFamily="2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명조" panose="02010504000101010101" pitchFamily="2" charset="-127"/>
              </a:rPr>
              <a:t>서버는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휴먼명조" panose="02010504000101010101" pitchFamily="2" charset="-127"/>
              </a:rPr>
              <a:t>tello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ea typeface="휴먼명조" panose="02010504000101010101" pitchFamily="2" charset="-127"/>
              </a:rPr>
              <a:t>드론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명조" panose="02010504000101010101" pitchFamily="2" charset="-127"/>
              </a:rPr>
              <a:t> 클래스인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</a:rPr>
              <a:t>Tello,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명조" panose="02010504000101010101" pitchFamily="2" charset="-127"/>
              </a:rPr>
              <a:t>블록 파싱 클래스인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휴먼명조" panose="02010504000101010101" pitchFamily="2" charset="-127"/>
              </a:rPr>
              <a:t>BlockParser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명조" panose="02010504000101010101" pitchFamily="2" charset="-127"/>
              </a:rPr>
              <a:t>데이터베이스 관리 클래스인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휴먼명조" panose="02010504000101010101" pitchFamily="2" charset="-127"/>
              </a:rPr>
              <a:t>DBSystem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명조" panose="02010504000101010101" pitchFamily="2" charset="-127"/>
              </a:rPr>
              <a:t>로그인 및 회원가입을 위한 클래스인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휴먼명조" panose="02010504000101010101" pitchFamily="2" charset="-127"/>
              </a:rPr>
              <a:t>UserSystem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명조" panose="02010504000101010101" pitchFamily="2" charset="-127"/>
              </a:rPr>
              <a:t>의 객체를 생성하여 각각의 기능을 수행합니다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휴먼명조" panose="02010504000101010101" pitchFamily="2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D0234-DBF6-4F61-94B2-99B2D6114A5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95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명조" panose="02010504000101010101" pitchFamily="2" charset="-127"/>
              </a:rPr>
              <a:t>현재 구현한 인터페이스는 다음과 같습니다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휴먼명조" panose="02010504000101010101" pitchFamily="2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명조" panose="02010504000101010101" pitchFamily="2" charset="-127"/>
              </a:rPr>
              <a:t>로컬 웹 페이지에서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ea typeface="휴먼명조" panose="02010504000101010101" pitchFamily="2" charset="-127"/>
              </a:rPr>
              <a:t>드론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명조" panose="02010504000101010101" pitchFamily="2" charset="-127"/>
              </a:rPr>
              <a:t> 연결 후 블록 코딩을 하고 실행 버튼을 누르면 블록 데이터가 서버로 전달됩니다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휴먼명조" panose="02010504000101010101" pitchFamily="2" charset="-127"/>
              </a:rPr>
              <a:t>,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명조" panose="02010504000101010101" pitchFamily="2" charset="-127"/>
              </a:rPr>
              <a:t> 서버에서 하드웨어로 명령을 보내면 하드웨어는 명령에 따라 동작하는 것까지 구현하였습니다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 panose="02010504000101010101" pitchFamily="2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명조" panose="02010504000101010101" pitchFamily="2" charset="-127"/>
              </a:rPr>
              <a:t>웹 페이지에서 프로그래밍 한 블록 코드는 로컬에 저장하고 불러오는 기능을 추가해서 블록의 재사용성을 높이고 사용자의 편의를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ea typeface="휴먼명조" panose="02010504000101010101" pitchFamily="2" charset="-127"/>
              </a:rPr>
              <a:t>증대시켰습니다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휴먼명조" panose="02010504000101010101" pitchFamily="2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명조" panose="02010504000101010101" pitchFamily="2" charset="-127"/>
              </a:rPr>
              <a:t>또 사용자가 실행 버튼을 누를 때마다 작업공간에 있는 블록 코드를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휴먼명조" panose="02010504000101010101" pitchFamily="2" charset="-127"/>
              </a:rPr>
              <a:t>txt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명조" panose="02010504000101010101" pitchFamily="2" charset="-127"/>
              </a:rPr>
              <a:t> 파일로 저장하게 구현했습니다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휴먼명조" panose="02010504000101010101" pitchFamily="2" charset="-127"/>
              </a:rPr>
              <a:t>.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명조" panose="02010504000101010101" pitchFamily="2" charset="-127"/>
              </a:rPr>
              <a:t>파일명은 실행버튼을 눌렀던 시간으로 설정하였습니다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휴먼명조" panose="02010504000101010101" pitchFamily="2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D0234-DBF6-4F61-94B2-99B2D6114A5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571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38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4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319314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19314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74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872728" y="2898739"/>
            <a:ext cx="8506624" cy="99084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 </a:t>
            </a:r>
            <a:r>
              <a:rPr lang="ko-KR" altLang="en-US" sz="2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캡스톤디자인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중간발표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블록코딩 및 </a:t>
            </a:r>
            <a:r>
              <a:rPr lang="ko-KR" altLang="en-US" sz="28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드론을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활용한 교육용 프레임워크 개발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711A59-D5F2-44AD-B089-559D5F1F6A71}"/>
              </a:ext>
            </a:extLst>
          </p:cNvPr>
          <p:cNvSpPr txBox="1"/>
          <p:nvPr/>
        </p:nvSpPr>
        <p:spPr>
          <a:xfrm>
            <a:off x="9288483" y="5624309"/>
            <a:ext cx="2284600" cy="3770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이민주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백아름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송민지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649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414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 상황 및 테스트 결과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11627" y="609794"/>
            <a:ext cx="74090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58408" y="609794"/>
            <a:ext cx="51969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Third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20300" y="609794"/>
            <a:ext cx="48442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560534-B8D8-4F3E-BF76-409CC26E46BD}"/>
              </a:ext>
            </a:extLst>
          </p:cNvPr>
          <p:cNvSpPr txBox="1"/>
          <p:nvPr/>
        </p:nvSpPr>
        <p:spPr>
          <a:xfrm>
            <a:off x="1241201" y="1007962"/>
            <a:ext cx="9588804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알파테스트 진행 전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 설문조사 결과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C287D25-392D-4E11-B124-176723959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35" y="21671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7" name="_x286588520">
            <a:extLst>
              <a:ext uri="{FF2B5EF4-FFF2-40B4-BE49-F238E27FC236}">
                <a16:creationId xmlns:a16="http://schemas.microsoft.com/office/drawing/2014/main" id="{DA3FF874-8447-43F5-85EC-C63073148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18" y="2821529"/>
            <a:ext cx="2358552" cy="229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F55881-F0C0-43B3-BE41-6B61D1701E54}"/>
              </a:ext>
            </a:extLst>
          </p:cNvPr>
          <p:cNvSpPr txBox="1"/>
          <p:nvPr/>
        </p:nvSpPr>
        <p:spPr>
          <a:xfrm>
            <a:off x="3533202" y="1735716"/>
            <a:ext cx="5627266" cy="3770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블록형 프로그래밍 관심도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E92D16-2228-4585-85D7-6E9B0D0DD2B0}"/>
              </a:ext>
            </a:extLst>
          </p:cNvPr>
          <p:cNvSpPr txBox="1"/>
          <p:nvPr/>
        </p:nvSpPr>
        <p:spPr>
          <a:xfrm>
            <a:off x="3591259" y="4330174"/>
            <a:ext cx="5627266" cy="3770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b.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텍스트형 프로그래밍 관심도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Picture 2" descr="양식 응답 차트. 질문 제목: 텍스트형 프로그래밍에 대한 관심도는 어떠한가? (Java, Python 등). 응답 수: 응답 73개.">
            <a:extLst>
              <a:ext uri="{FF2B5EF4-FFF2-40B4-BE49-F238E27FC236}">
                <a16:creationId xmlns:a16="http://schemas.microsoft.com/office/drawing/2014/main" id="{5A8C923B-9016-4C3A-854A-20EDAE132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021" y="4707265"/>
            <a:ext cx="3315169" cy="1576000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양식 응답 차트. 질문 제목: 텍스트형 프로그래밍에 대한 관심도는 어떠한가?. 응답 수: 응답 71개.">
            <a:extLst>
              <a:ext uri="{FF2B5EF4-FFF2-40B4-BE49-F238E27FC236}">
                <a16:creationId xmlns:a16="http://schemas.microsoft.com/office/drawing/2014/main" id="{9728C963-7211-42F3-95E5-BDC4C00B8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260" y="4789618"/>
            <a:ext cx="3122542" cy="1484427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양식 응답 차트. 질문 제목: 블록형 프로그래밍에 대한 관심도는 어떠한가? (스크래치, 엔트리 등). 응답 수: 응답 73개.">
            <a:extLst>
              <a:ext uri="{FF2B5EF4-FFF2-40B4-BE49-F238E27FC236}">
                <a16:creationId xmlns:a16="http://schemas.microsoft.com/office/drawing/2014/main" id="{910200A0-7D9C-4FFC-9AC9-85B1B1C3B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400" y="2213415"/>
            <a:ext cx="3300790" cy="1509653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양식 응답 차트. 질문 제목: 블록형 프로그래밍에 대한 관심도는 어떠한가?. 응답 수: 응답 71개.">
            <a:extLst>
              <a:ext uri="{FF2B5EF4-FFF2-40B4-BE49-F238E27FC236}">
                <a16:creationId xmlns:a16="http://schemas.microsoft.com/office/drawing/2014/main" id="{31132682-4A96-4AFE-BBA4-C44397CE7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259" y="2235122"/>
            <a:ext cx="3122543" cy="1484428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48375CC-C7A0-41A2-A8ED-318D8431FB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4104" y="1819622"/>
            <a:ext cx="2451229" cy="334361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A650316-120B-46C0-8E60-A6DF77376CB8}"/>
              </a:ext>
            </a:extLst>
          </p:cNvPr>
          <p:cNvSpPr/>
          <p:nvPr/>
        </p:nvSpPr>
        <p:spPr>
          <a:xfrm>
            <a:off x="6926174" y="2821529"/>
            <a:ext cx="484428" cy="46075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1286D5CA-BAFF-48AE-9C64-1827254ABFEB}"/>
              </a:ext>
            </a:extLst>
          </p:cNvPr>
          <p:cNvSpPr/>
          <p:nvPr/>
        </p:nvSpPr>
        <p:spPr>
          <a:xfrm>
            <a:off x="6956901" y="5387382"/>
            <a:ext cx="484428" cy="46075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B4FCD827-F35D-4476-A5DA-C078ED6505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4105" y="4351539"/>
            <a:ext cx="2451229" cy="334361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5849E2FB-226A-41E9-A766-F025A4AB5649}"/>
              </a:ext>
            </a:extLst>
          </p:cNvPr>
          <p:cNvSpPr/>
          <p:nvPr/>
        </p:nvSpPr>
        <p:spPr>
          <a:xfrm>
            <a:off x="4872532" y="5121318"/>
            <a:ext cx="685305" cy="633833"/>
          </a:xfrm>
          <a:prstGeom prst="ellipse">
            <a:avLst/>
          </a:prstGeom>
          <a:noFill/>
          <a:ln w="38100">
            <a:solidFill>
              <a:srgbClr val="006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567A894-A715-464F-AF36-FE88AE9C04C4}"/>
              </a:ext>
            </a:extLst>
          </p:cNvPr>
          <p:cNvSpPr/>
          <p:nvPr/>
        </p:nvSpPr>
        <p:spPr>
          <a:xfrm>
            <a:off x="9047275" y="5335736"/>
            <a:ext cx="685305" cy="633833"/>
          </a:xfrm>
          <a:prstGeom prst="ellipse">
            <a:avLst/>
          </a:prstGeom>
          <a:noFill/>
          <a:ln w="38100">
            <a:solidFill>
              <a:srgbClr val="006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337E537-7660-4A61-9DC9-4208CF1937A8}"/>
              </a:ext>
            </a:extLst>
          </p:cNvPr>
          <p:cNvSpPr/>
          <p:nvPr/>
        </p:nvSpPr>
        <p:spPr>
          <a:xfrm>
            <a:off x="4005836" y="2833040"/>
            <a:ext cx="685305" cy="633833"/>
          </a:xfrm>
          <a:prstGeom prst="ellipse">
            <a:avLst/>
          </a:prstGeom>
          <a:noFill/>
          <a:ln w="38100">
            <a:solidFill>
              <a:srgbClr val="006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5DE59AF-9A06-48F3-BF71-C88366CC6985}"/>
              </a:ext>
            </a:extLst>
          </p:cNvPr>
          <p:cNvSpPr/>
          <p:nvPr/>
        </p:nvSpPr>
        <p:spPr>
          <a:xfrm>
            <a:off x="8282081" y="2908691"/>
            <a:ext cx="685305" cy="633833"/>
          </a:xfrm>
          <a:prstGeom prst="ellipse">
            <a:avLst/>
          </a:prstGeom>
          <a:noFill/>
          <a:ln w="38100">
            <a:solidFill>
              <a:srgbClr val="006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873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양식 응답 차트. 질문 제목: 드론에 대한 관심도는 어떠한가?. 응답 수: 응답 73개.">
            <a:extLst>
              <a:ext uri="{FF2B5EF4-FFF2-40B4-BE49-F238E27FC236}">
                <a16:creationId xmlns:a16="http://schemas.microsoft.com/office/drawing/2014/main" id="{A1860A70-EFE2-478F-90D7-745F21C0E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63" y="2192119"/>
            <a:ext cx="3567167" cy="1695798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양식 응답 차트. 질문 제목: 드론에 대한 관심도는 어떠한가?. 응답 수: 응답 71개.">
            <a:extLst>
              <a:ext uri="{FF2B5EF4-FFF2-40B4-BE49-F238E27FC236}">
                <a16:creationId xmlns:a16="http://schemas.microsoft.com/office/drawing/2014/main" id="{8A22A8F7-B2FE-4FD0-B19C-0ED305E46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802" y="2206116"/>
            <a:ext cx="3591522" cy="1707376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9943" y="629558"/>
            <a:ext cx="3414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 상황 및 테스트 결과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11627" y="609794"/>
            <a:ext cx="74090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58408" y="609794"/>
            <a:ext cx="51969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Third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20300" y="609794"/>
            <a:ext cx="48442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560534-B8D8-4F3E-BF76-409CC26E46BD}"/>
              </a:ext>
            </a:extLst>
          </p:cNvPr>
          <p:cNvSpPr txBox="1"/>
          <p:nvPr/>
        </p:nvSpPr>
        <p:spPr>
          <a:xfrm>
            <a:off x="1241201" y="1007962"/>
            <a:ext cx="9588804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알파테스트 진행 전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 설문조사 결과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C287D25-392D-4E11-B124-176723959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35" y="21671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F55881-F0C0-43B3-BE41-6B61D1701E54}"/>
              </a:ext>
            </a:extLst>
          </p:cNvPr>
          <p:cNvSpPr txBox="1"/>
          <p:nvPr/>
        </p:nvSpPr>
        <p:spPr>
          <a:xfrm>
            <a:off x="1877462" y="1749878"/>
            <a:ext cx="5627266" cy="3770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c. </a:t>
            </a:r>
            <a:r>
              <a:rPr lang="ko-KR" altLang="en-US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드론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관심도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E92D16-2228-4585-85D7-6E9B0D0DD2B0}"/>
              </a:ext>
            </a:extLst>
          </p:cNvPr>
          <p:cNvSpPr txBox="1"/>
          <p:nvPr/>
        </p:nvSpPr>
        <p:spPr>
          <a:xfrm>
            <a:off x="1877462" y="4206726"/>
            <a:ext cx="5627266" cy="3770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d.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 실력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48375CC-C7A0-41A2-A8ED-318D8431F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4201" y="1857758"/>
            <a:ext cx="2451229" cy="334361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A650316-120B-46C0-8E60-A6DF77376CB8}"/>
              </a:ext>
            </a:extLst>
          </p:cNvPr>
          <p:cNvSpPr/>
          <p:nvPr/>
        </p:nvSpPr>
        <p:spPr>
          <a:xfrm>
            <a:off x="5726357" y="2848088"/>
            <a:ext cx="484428" cy="46075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1286D5CA-BAFF-48AE-9C64-1827254ABFEB}"/>
              </a:ext>
            </a:extLst>
          </p:cNvPr>
          <p:cNvSpPr/>
          <p:nvPr/>
        </p:nvSpPr>
        <p:spPr>
          <a:xfrm>
            <a:off x="5726357" y="5273800"/>
            <a:ext cx="484428" cy="46075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337E537-7660-4A61-9DC9-4208CF1937A8}"/>
              </a:ext>
            </a:extLst>
          </p:cNvPr>
          <p:cNvSpPr/>
          <p:nvPr/>
        </p:nvSpPr>
        <p:spPr>
          <a:xfrm>
            <a:off x="3423531" y="2523977"/>
            <a:ext cx="685305" cy="633833"/>
          </a:xfrm>
          <a:prstGeom prst="ellipse">
            <a:avLst/>
          </a:prstGeom>
          <a:noFill/>
          <a:ln w="38100">
            <a:solidFill>
              <a:srgbClr val="006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5DE59AF-9A06-48F3-BF71-C88366CC6985}"/>
              </a:ext>
            </a:extLst>
          </p:cNvPr>
          <p:cNvSpPr/>
          <p:nvPr/>
        </p:nvSpPr>
        <p:spPr>
          <a:xfrm>
            <a:off x="8798454" y="2582642"/>
            <a:ext cx="685305" cy="633833"/>
          </a:xfrm>
          <a:prstGeom prst="ellipse">
            <a:avLst/>
          </a:prstGeom>
          <a:noFill/>
          <a:ln w="38100">
            <a:solidFill>
              <a:srgbClr val="006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2" descr="양식 응답 차트. 질문 제목: 프로그래밍의 실력은 어떠한가?. 응답 수: 응답 73개.">
            <a:extLst>
              <a:ext uri="{FF2B5EF4-FFF2-40B4-BE49-F238E27FC236}">
                <a16:creationId xmlns:a16="http://schemas.microsoft.com/office/drawing/2014/main" id="{79051C0D-0771-439B-925F-6F046690E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033" y="4614621"/>
            <a:ext cx="3556397" cy="1690678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양식 응답 차트. 질문 제목: 프로그래밍의 실력은 어떠한가?. 응답 수: 응답 71개.">
            <a:extLst>
              <a:ext uri="{FF2B5EF4-FFF2-40B4-BE49-F238E27FC236}">
                <a16:creationId xmlns:a16="http://schemas.microsoft.com/office/drawing/2014/main" id="{F2741C5A-E792-4D59-9DED-B53DA52CE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802" y="4583817"/>
            <a:ext cx="3621194" cy="1721482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3B716718-5C9A-437D-89AA-1D28D502B1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9071" y="4258890"/>
            <a:ext cx="2198673" cy="355731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5849E2FB-226A-41E9-A766-F025A4AB5649}"/>
              </a:ext>
            </a:extLst>
          </p:cNvPr>
          <p:cNvSpPr/>
          <p:nvPr/>
        </p:nvSpPr>
        <p:spPr>
          <a:xfrm>
            <a:off x="2470765" y="4892203"/>
            <a:ext cx="685305" cy="633833"/>
          </a:xfrm>
          <a:prstGeom prst="ellipse">
            <a:avLst/>
          </a:prstGeom>
          <a:noFill/>
          <a:ln w="38100">
            <a:solidFill>
              <a:srgbClr val="006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567A894-A715-464F-AF36-FE88AE9C04C4}"/>
              </a:ext>
            </a:extLst>
          </p:cNvPr>
          <p:cNvSpPr/>
          <p:nvPr/>
        </p:nvSpPr>
        <p:spPr>
          <a:xfrm>
            <a:off x="8153052" y="4904255"/>
            <a:ext cx="685305" cy="633833"/>
          </a:xfrm>
          <a:prstGeom prst="ellipse">
            <a:avLst/>
          </a:prstGeom>
          <a:noFill/>
          <a:ln w="38100">
            <a:solidFill>
              <a:srgbClr val="006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124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양식 응답 차트. 질문 제목: 5~6 주차 문제의 난이도는 적절하였는가?. 응답 수: 응답 73개.">
            <a:extLst>
              <a:ext uri="{FF2B5EF4-FFF2-40B4-BE49-F238E27FC236}">
                <a16:creationId xmlns:a16="http://schemas.microsoft.com/office/drawing/2014/main" id="{4BE17D70-CE77-465D-A8FB-05DB10CA9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634" y="2899558"/>
            <a:ext cx="4184621" cy="1989329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양식 응답 차트. 질문 제목: 7 주차 문제의 난이도는 적절하였는가?. 응답 수: 응답 73개.">
            <a:extLst>
              <a:ext uri="{FF2B5EF4-FFF2-40B4-BE49-F238E27FC236}">
                <a16:creationId xmlns:a16="http://schemas.microsoft.com/office/drawing/2014/main" id="{EE7A3E81-CA47-4CAB-B456-0FBD06E8E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275" y="2891082"/>
            <a:ext cx="4326357" cy="1997805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9943" y="629558"/>
            <a:ext cx="3414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 상황 및 테스트 결과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11627" y="609794"/>
            <a:ext cx="74090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58408" y="609794"/>
            <a:ext cx="51969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Third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20300" y="609794"/>
            <a:ext cx="48442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560534-B8D8-4F3E-BF76-409CC26E46BD}"/>
              </a:ext>
            </a:extLst>
          </p:cNvPr>
          <p:cNvSpPr txBox="1"/>
          <p:nvPr/>
        </p:nvSpPr>
        <p:spPr>
          <a:xfrm>
            <a:off x="1241201" y="1007962"/>
            <a:ext cx="9588804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알파테스트 진행 전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 설문조사 결과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C287D25-392D-4E11-B124-176723959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35" y="21671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F55881-F0C0-43B3-BE41-6B61D1701E54}"/>
              </a:ext>
            </a:extLst>
          </p:cNvPr>
          <p:cNvSpPr txBox="1"/>
          <p:nvPr/>
        </p:nvSpPr>
        <p:spPr>
          <a:xfrm>
            <a:off x="1393034" y="2302843"/>
            <a:ext cx="5627266" cy="3770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e.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태스크 난이도에 대한 설문조사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A650316-120B-46C0-8E60-A6DF77376CB8}"/>
              </a:ext>
            </a:extLst>
          </p:cNvPr>
          <p:cNvSpPr/>
          <p:nvPr/>
        </p:nvSpPr>
        <p:spPr>
          <a:xfrm>
            <a:off x="5944551" y="3572316"/>
            <a:ext cx="484428" cy="46075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337E537-7660-4A61-9DC9-4208CF1937A8}"/>
              </a:ext>
            </a:extLst>
          </p:cNvPr>
          <p:cNvSpPr/>
          <p:nvPr/>
        </p:nvSpPr>
        <p:spPr>
          <a:xfrm>
            <a:off x="2380543" y="3760452"/>
            <a:ext cx="685305" cy="633833"/>
          </a:xfrm>
          <a:prstGeom prst="ellipse">
            <a:avLst/>
          </a:prstGeom>
          <a:noFill/>
          <a:ln w="38100">
            <a:solidFill>
              <a:srgbClr val="006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5DE59AF-9A06-48F3-BF71-C88366CC6985}"/>
              </a:ext>
            </a:extLst>
          </p:cNvPr>
          <p:cNvSpPr/>
          <p:nvPr/>
        </p:nvSpPr>
        <p:spPr>
          <a:xfrm>
            <a:off x="7504728" y="3886588"/>
            <a:ext cx="685305" cy="633833"/>
          </a:xfrm>
          <a:prstGeom prst="ellipse">
            <a:avLst/>
          </a:prstGeom>
          <a:noFill/>
          <a:ln w="38100">
            <a:solidFill>
              <a:srgbClr val="006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7263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계획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11627" y="609794"/>
            <a:ext cx="74090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2760" y="609794"/>
            <a:ext cx="57099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022413" y="609794"/>
            <a:ext cx="61747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Fourth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86831" y="609794"/>
            <a:ext cx="47801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20300" y="609794"/>
            <a:ext cx="48442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57A7D7-B7A4-47B5-A1C5-155014A576EE}"/>
              </a:ext>
            </a:extLst>
          </p:cNvPr>
          <p:cNvSpPr txBox="1"/>
          <p:nvPr/>
        </p:nvSpPr>
        <p:spPr>
          <a:xfrm>
            <a:off x="7200675" y="2385685"/>
            <a:ext cx="4624149" cy="23530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카테고리별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세분화된 태스크 정의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자료구조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블록 데이터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블록코드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텍스트코드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전환 기능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1997EC-7E07-4561-973B-76F50415F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38" y="1807103"/>
            <a:ext cx="6252764" cy="339142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D54D4B1-02D7-43A7-BA14-330E6FA7C6F0}"/>
              </a:ext>
            </a:extLst>
          </p:cNvPr>
          <p:cNvSpPr txBox="1"/>
          <p:nvPr/>
        </p:nvSpPr>
        <p:spPr>
          <a:xfrm>
            <a:off x="1241201" y="1007962"/>
            <a:ext cx="9588804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 프로토타입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817BB7A-5502-4B3B-B4D3-816DA7A07094}"/>
              </a:ext>
            </a:extLst>
          </p:cNvPr>
          <p:cNvSpPr/>
          <p:nvPr/>
        </p:nvSpPr>
        <p:spPr>
          <a:xfrm>
            <a:off x="6895689" y="1896113"/>
            <a:ext cx="4516498" cy="3302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3630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추진 일정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11627" y="609794"/>
            <a:ext cx="74090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2760" y="609794"/>
            <a:ext cx="57099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86831" y="609794"/>
            <a:ext cx="47801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Fifth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20300" y="609794"/>
            <a:ext cx="48442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89DF731-9D44-4500-B3AC-8103B39FC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668698"/>
              </p:ext>
            </p:extLst>
          </p:nvPr>
        </p:nvGraphicFramePr>
        <p:xfrm>
          <a:off x="2056473" y="1520042"/>
          <a:ext cx="8093111" cy="437844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54258">
                  <a:extLst>
                    <a:ext uri="{9D8B030D-6E8A-4147-A177-3AD203B41FA5}">
                      <a16:colId xmlns:a16="http://schemas.microsoft.com/office/drawing/2014/main" val="2329468096"/>
                    </a:ext>
                  </a:extLst>
                </a:gridCol>
                <a:gridCol w="2485435">
                  <a:extLst>
                    <a:ext uri="{9D8B030D-6E8A-4147-A177-3AD203B41FA5}">
                      <a16:colId xmlns:a16="http://schemas.microsoft.com/office/drawing/2014/main" val="1451182272"/>
                    </a:ext>
                  </a:extLst>
                </a:gridCol>
                <a:gridCol w="808903">
                  <a:extLst>
                    <a:ext uri="{9D8B030D-6E8A-4147-A177-3AD203B41FA5}">
                      <a16:colId xmlns:a16="http://schemas.microsoft.com/office/drawing/2014/main" val="2887738138"/>
                    </a:ext>
                  </a:extLst>
                </a:gridCol>
                <a:gridCol w="808903">
                  <a:extLst>
                    <a:ext uri="{9D8B030D-6E8A-4147-A177-3AD203B41FA5}">
                      <a16:colId xmlns:a16="http://schemas.microsoft.com/office/drawing/2014/main" val="1214117289"/>
                    </a:ext>
                  </a:extLst>
                </a:gridCol>
                <a:gridCol w="808903">
                  <a:extLst>
                    <a:ext uri="{9D8B030D-6E8A-4147-A177-3AD203B41FA5}">
                      <a16:colId xmlns:a16="http://schemas.microsoft.com/office/drawing/2014/main" val="2259921796"/>
                    </a:ext>
                  </a:extLst>
                </a:gridCol>
                <a:gridCol w="808903">
                  <a:extLst>
                    <a:ext uri="{9D8B030D-6E8A-4147-A177-3AD203B41FA5}">
                      <a16:colId xmlns:a16="http://schemas.microsoft.com/office/drawing/2014/main" val="98091673"/>
                    </a:ext>
                  </a:extLst>
                </a:gridCol>
                <a:gridCol w="808903">
                  <a:extLst>
                    <a:ext uri="{9D8B030D-6E8A-4147-A177-3AD203B41FA5}">
                      <a16:colId xmlns:a16="http://schemas.microsoft.com/office/drawing/2014/main" val="3723299119"/>
                    </a:ext>
                  </a:extLst>
                </a:gridCol>
                <a:gridCol w="808903">
                  <a:extLst>
                    <a:ext uri="{9D8B030D-6E8A-4147-A177-3AD203B41FA5}">
                      <a16:colId xmlns:a16="http://schemas.microsoft.com/office/drawing/2014/main" val="4232748841"/>
                    </a:ext>
                  </a:extLst>
                </a:gridCol>
              </a:tblGrid>
              <a:tr h="23312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61044" marR="61044" marT="16877" marB="16877" anchor="ctr"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1044" marR="61044" marT="16877" marB="16877" anchor="ctr"/>
                </a:tc>
                <a:tc grid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546033"/>
                  </a:ext>
                </a:extLst>
              </a:tr>
              <a:tr h="3456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altLang="ko-KR" sz="11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/>
                </a:tc>
                <a:extLst>
                  <a:ext uri="{0D108BD9-81ED-4DB2-BD59-A6C34878D82A}">
                    <a16:rowId xmlns:a16="http://schemas.microsoft.com/office/drawing/2014/main" val="3811645870"/>
                  </a:ext>
                </a:extLst>
              </a:tr>
              <a:tr h="5518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1044" marR="61044" marT="16877" marB="16877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100" b="1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</a:t>
                      </a:r>
                      <a:r>
                        <a:rPr lang="en-US" altLang="ko-KR" sz="1100" b="1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en-US" altLang="ko-KR" sz="1100" b="1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/>
                </a:tc>
                <a:extLst>
                  <a:ext uri="{0D108BD9-81ED-4DB2-BD59-A6C34878D82A}">
                    <a16:rowId xmlns:a16="http://schemas.microsoft.com/office/drawing/2014/main" val="944255714"/>
                  </a:ext>
                </a:extLst>
              </a:tr>
              <a:tr h="54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1044" marR="61044" marT="16877" marB="16877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100" b="1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카테고리별 문제 구현</a:t>
                      </a:r>
                      <a:endParaRPr lang="en-US" altLang="ko-KR" sz="1100" b="1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/>
                </a:tc>
                <a:extLst>
                  <a:ext uri="{0D108BD9-81ED-4DB2-BD59-A6C34878D82A}">
                    <a16:rowId xmlns:a16="http://schemas.microsoft.com/office/drawing/2014/main" val="2527178467"/>
                  </a:ext>
                </a:extLst>
              </a:tr>
              <a:tr h="4888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1044" marR="61044" marT="16877" marB="1687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알파테스트 진행 및 디버깅</a:t>
                      </a:r>
                    </a:p>
                  </a:txBody>
                  <a:tcPr marL="61044" marR="61044" marT="16877" marB="1687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/>
                </a:tc>
                <a:extLst>
                  <a:ext uri="{0D108BD9-81ED-4DB2-BD59-A6C34878D82A}">
                    <a16:rowId xmlns:a16="http://schemas.microsoft.com/office/drawing/2014/main" val="1972237299"/>
                  </a:ext>
                </a:extLst>
              </a:tr>
              <a:tr h="5518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1044" marR="61044" marT="16877" marB="1687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및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연동</a:t>
                      </a:r>
                    </a:p>
                  </a:txBody>
                  <a:tcPr marL="61044" marR="61044" marT="16877" marB="1687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/>
                </a:tc>
                <a:extLst>
                  <a:ext uri="{0D108BD9-81ED-4DB2-BD59-A6C34878D82A}">
                    <a16:rowId xmlns:a16="http://schemas.microsoft.com/office/drawing/2014/main" val="1663028532"/>
                  </a:ext>
                </a:extLst>
              </a:tr>
              <a:tr h="5518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1044" marR="61044" marT="16877" marB="1687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블록 파싱</a:t>
                      </a:r>
                    </a:p>
                  </a:txBody>
                  <a:tcPr marL="61044" marR="61044" marT="16877" marB="1687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/>
                </a:tc>
                <a:extLst>
                  <a:ext uri="{0D108BD9-81ED-4DB2-BD59-A6C34878D82A}">
                    <a16:rowId xmlns:a16="http://schemas.microsoft.com/office/drawing/2014/main" val="3286063118"/>
                  </a:ext>
                </a:extLst>
              </a:tr>
              <a:tr h="5518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1044" marR="61044" marT="16877" marB="1687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 문제 구현</a:t>
                      </a:r>
                    </a:p>
                  </a:txBody>
                  <a:tcPr marL="61044" marR="61044" marT="16877" marB="1687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/>
                </a:tc>
                <a:extLst>
                  <a:ext uri="{0D108BD9-81ED-4DB2-BD59-A6C34878D82A}">
                    <a16:rowId xmlns:a16="http://schemas.microsoft.com/office/drawing/2014/main" val="1730880322"/>
                  </a:ext>
                </a:extLst>
              </a:tr>
              <a:tr h="5518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1044" marR="61044" marT="16877" marB="1687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보고서 작성</a:t>
                      </a:r>
                    </a:p>
                  </a:txBody>
                  <a:tcPr marL="61044" marR="61044" marT="16877" marB="1687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044" marR="61044" marT="16877" marB="16877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551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905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5177154" y="2970444"/>
            <a:ext cx="1837692" cy="917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800" dirty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 &amp; A</a:t>
            </a:r>
            <a:endParaRPr lang="ko-KR" altLang="en-US" sz="4800" dirty="0">
              <a:solidFill>
                <a:srgbClr val="0070C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898516" y="2743288"/>
            <a:ext cx="394968" cy="72000"/>
            <a:chOff x="561638" y="1064986"/>
            <a:chExt cx="394968" cy="72000"/>
          </a:xfrm>
        </p:grpSpPr>
        <p:sp>
          <p:nvSpPr>
            <p:cNvPr id="15" name="타원 14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907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707075" y="1498598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20" name="타원 19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46FBFE2-B5E0-405A-8E11-9A3254E12B00}"/>
              </a:ext>
            </a:extLst>
          </p:cNvPr>
          <p:cNvSpPr txBox="1"/>
          <p:nvPr/>
        </p:nvSpPr>
        <p:spPr>
          <a:xfrm>
            <a:off x="4419900" y="2324420"/>
            <a:ext cx="3352200" cy="3246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Clr>
                <a:schemeClr val="bg2">
                  <a:lumMod val="25000"/>
                </a:schemeClr>
              </a:buClr>
              <a:buAutoNum type="arabicPeriod"/>
            </a:pPr>
            <a:r>
              <a:rPr lang="ko-KR" altLang="en-US" sz="17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주제 수정 및 목표</a:t>
            </a:r>
            <a:endParaRPr lang="en-US" altLang="ko-KR" sz="1700" b="1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250000"/>
              </a:lnSpc>
              <a:buAutoNum type="arabicPeriod"/>
            </a:pPr>
            <a:r>
              <a:rPr lang="ko-KR" altLang="en-US" sz="17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  <a:endParaRPr lang="en-US" altLang="ko-KR" sz="1700" b="1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250000"/>
              </a:lnSpc>
              <a:buAutoNum type="arabicPeriod"/>
            </a:pPr>
            <a:r>
              <a:rPr lang="ko-KR" altLang="en-US" sz="17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상황</a:t>
            </a:r>
            <a:r>
              <a:rPr lang="en-US" altLang="ko-KR" sz="17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7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테스트 결과</a:t>
            </a:r>
            <a:endParaRPr lang="en-US" altLang="ko-KR" sz="1700" b="1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250000"/>
              </a:lnSpc>
              <a:buAutoNum type="arabicPeriod"/>
            </a:pPr>
            <a:r>
              <a:rPr lang="ko-KR" altLang="en-US" sz="17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계획</a:t>
            </a:r>
            <a:endParaRPr lang="en-US" altLang="ko-KR" sz="1700" b="1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250000"/>
              </a:lnSpc>
              <a:buAutoNum type="arabicPeriod"/>
            </a:pPr>
            <a:r>
              <a:rPr lang="ko-KR" altLang="en-US" sz="1700" b="1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일정</a:t>
            </a:r>
            <a:endParaRPr lang="en-US" altLang="ko-KR" sz="1700" b="1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018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671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주제 및 수정 이유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11627" y="609794"/>
            <a:ext cx="74090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2760" y="609794"/>
            <a:ext cx="57099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20300" y="609794"/>
            <a:ext cx="48442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rgbClr val="404040"/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First</a:t>
            </a:r>
            <a:endParaRPr lang="ko-KR" altLang="en-US" sz="1200" dirty="0">
              <a:solidFill>
                <a:srgbClr val="404040"/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57A7D7-B7A4-47B5-A1C5-155014A576EE}"/>
              </a:ext>
            </a:extLst>
          </p:cNvPr>
          <p:cNvSpPr txBox="1"/>
          <p:nvPr/>
        </p:nvSpPr>
        <p:spPr>
          <a:xfrm>
            <a:off x="3486240" y="2553572"/>
            <a:ext cx="5813188" cy="6971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주제 수정 전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블록코딩을 활용한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하드웨어 제어 프레임워크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50E7A1-9ED0-4348-BAC0-7B22664B5C4C}"/>
              </a:ext>
            </a:extLst>
          </p:cNvPr>
          <p:cNvSpPr txBox="1"/>
          <p:nvPr/>
        </p:nvSpPr>
        <p:spPr>
          <a:xfrm>
            <a:off x="3486240" y="5133618"/>
            <a:ext cx="5813188" cy="6971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수정 후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블록코딩 및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드론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활용한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교육용 프레임워크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F56D5CF7-B3C5-40A1-B1FF-131DF3ECC94A}"/>
              </a:ext>
            </a:extLst>
          </p:cNvPr>
          <p:cNvSpPr/>
          <p:nvPr/>
        </p:nvSpPr>
        <p:spPr>
          <a:xfrm>
            <a:off x="5013802" y="3791526"/>
            <a:ext cx="278780" cy="772840"/>
          </a:xfrm>
          <a:prstGeom prst="down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7AE5B4-D2D3-4935-8A3A-5ACC2D47C213}"/>
              </a:ext>
            </a:extLst>
          </p:cNvPr>
          <p:cNvSpPr txBox="1"/>
          <p:nvPr/>
        </p:nvSpPr>
        <p:spPr>
          <a:xfrm>
            <a:off x="5578590" y="3760030"/>
            <a:ext cx="4982875" cy="772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하드웨어 종류의 불명확성 인지 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알파테스트 진행 결과 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1D4027-A4E6-4121-A972-4047B0D3EE4B}"/>
              </a:ext>
            </a:extLst>
          </p:cNvPr>
          <p:cNvSpPr/>
          <p:nvPr/>
        </p:nvSpPr>
        <p:spPr>
          <a:xfrm>
            <a:off x="3221349" y="2308650"/>
            <a:ext cx="5916186" cy="1187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AD73103-666A-43AD-9E5E-2E851D9A5B68}"/>
              </a:ext>
            </a:extLst>
          </p:cNvPr>
          <p:cNvSpPr/>
          <p:nvPr/>
        </p:nvSpPr>
        <p:spPr>
          <a:xfrm>
            <a:off x="3221349" y="4888696"/>
            <a:ext cx="5916186" cy="1187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860A73-787F-495A-8EDD-C82A232F1B02}"/>
              </a:ext>
            </a:extLst>
          </p:cNvPr>
          <p:cNvSpPr txBox="1"/>
          <p:nvPr/>
        </p:nvSpPr>
        <p:spPr>
          <a:xfrm>
            <a:off x="1241201" y="1007962"/>
            <a:ext cx="9588804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블록코딩 및 </a:t>
            </a:r>
            <a:r>
              <a:rPr lang="ko-KR" altLang="en-US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드론을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활용한 교육용 프레임워크 개발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579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068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주제 및 목표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11627" y="609794"/>
            <a:ext cx="74090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2760" y="609794"/>
            <a:ext cx="57099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20300" y="609794"/>
            <a:ext cx="48442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rgbClr val="404040"/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First</a:t>
            </a:r>
            <a:endParaRPr lang="ko-KR" altLang="en-US" sz="1200" dirty="0">
              <a:solidFill>
                <a:srgbClr val="404040"/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57A7D7-B7A4-47B5-A1C5-155014A576EE}"/>
              </a:ext>
            </a:extLst>
          </p:cNvPr>
          <p:cNvSpPr txBox="1"/>
          <p:nvPr/>
        </p:nvSpPr>
        <p:spPr>
          <a:xfrm>
            <a:off x="1737035" y="2079437"/>
            <a:ext cx="9588804" cy="3013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주제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블록코딩 및 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드론을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활용한 교육용 프레임워크 개발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30000"/>
              </a:lnSpc>
              <a:buAutoNum type="arabicParenR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입문용 프로그래밍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교육의 폭 확대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30000"/>
              </a:lnSpc>
              <a:buAutoNum type="arabicParenR"/>
            </a:pP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드론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제어를 통한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흥미 유발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공간지각능력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향상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30000"/>
              </a:lnSpc>
              <a:buClr>
                <a:schemeClr val="tx1"/>
              </a:buClr>
              <a:buAutoNum type="arabicParenR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자료구조 및 알고리즘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기초 학습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919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50099" y="609794"/>
            <a:ext cx="66396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Second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2760" y="609794"/>
            <a:ext cx="57099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20300" y="609794"/>
            <a:ext cx="48442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DB70B5-4DF3-4830-9422-C87CF7416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692" y="1740751"/>
            <a:ext cx="8292615" cy="394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83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50099" y="609794"/>
            <a:ext cx="66396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Second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2760" y="609794"/>
            <a:ext cx="57099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20300" y="609794"/>
            <a:ext cx="48442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41C81B-D3A5-4713-A3D1-775FA6D8F39A}"/>
              </a:ext>
            </a:extLst>
          </p:cNvPr>
          <p:cNvSpPr txBox="1"/>
          <p:nvPr/>
        </p:nvSpPr>
        <p:spPr>
          <a:xfrm>
            <a:off x="1241201" y="1007962"/>
            <a:ext cx="9588804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기능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09AD2E7-172D-435A-9D58-8C712B1E6B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592"/>
          <a:stretch/>
        </p:blipFill>
        <p:spPr>
          <a:xfrm>
            <a:off x="633637" y="1704105"/>
            <a:ext cx="3815517" cy="40889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A046D6-459C-4BDE-9986-0E9A9C0B01BB}"/>
              </a:ext>
            </a:extLst>
          </p:cNvPr>
          <p:cNvSpPr txBox="1"/>
          <p:nvPr/>
        </p:nvSpPr>
        <p:spPr>
          <a:xfrm>
            <a:off x="5996531" y="2534227"/>
            <a:ext cx="4381871" cy="27395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작성 기능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로컬에 블록 데이터 저장 기능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태스크 힌트 제공 기능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태스크 성공 여부를 확인하는 기능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D96E81-4722-45AE-A725-DA8343BBFF91}"/>
              </a:ext>
            </a:extLst>
          </p:cNvPr>
          <p:cNvSpPr/>
          <p:nvPr/>
        </p:nvSpPr>
        <p:spPr>
          <a:xfrm>
            <a:off x="5628904" y="2157371"/>
            <a:ext cx="4845132" cy="3493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5988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50099" y="609794"/>
            <a:ext cx="66396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Second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2760" y="609794"/>
            <a:ext cx="57099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20300" y="609794"/>
            <a:ext cx="48442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313FABB-C376-449E-86A4-B9F527AD23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790"/>
          <a:stretch/>
        </p:blipFill>
        <p:spPr>
          <a:xfrm>
            <a:off x="1409675" y="1682445"/>
            <a:ext cx="3719538" cy="419369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041C81B-D3A5-4713-A3D1-775FA6D8F39A}"/>
              </a:ext>
            </a:extLst>
          </p:cNvPr>
          <p:cNvSpPr txBox="1"/>
          <p:nvPr/>
        </p:nvSpPr>
        <p:spPr>
          <a:xfrm>
            <a:off x="1241201" y="1007962"/>
            <a:ext cx="9588804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기능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D405EE-C8DD-414C-AF22-AF78242F846E}"/>
              </a:ext>
            </a:extLst>
          </p:cNvPr>
          <p:cNvSpPr txBox="1"/>
          <p:nvPr/>
        </p:nvSpPr>
        <p:spPr>
          <a:xfrm>
            <a:off x="5853606" y="2534227"/>
            <a:ext cx="5209982" cy="27395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드론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연결 기능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블록 로직을 파싱 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드론에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명령 전달 기능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접근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코드 데이터 저장 기능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8E7F86-5284-4810-B233-084BCFD0C8D9}"/>
              </a:ext>
            </a:extLst>
          </p:cNvPr>
          <p:cNvSpPr/>
          <p:nvPr/>
        </p:nvSpPr>
        <p:spPr>
          <a:xfrm>
            <a:off x="5628904" y="2157371"/>
            <a:ext cx="5434684" cy="3493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03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50099" y="609794"/>
            <a:ext cx="66396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Second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2760" y="609794"/>
            <a:ext cx="57099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20300" y="609794"/>
            <a:ext cx="48442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pic>
        <p:nvPicPr>
          <p:cNvPr id="2051" name="_x143571160">
            <a:extLst>
              <a:ext uri="{FF2B5EF4-FFF2-40B4-BE49-F238E27FC236}">
                <a16:creationId xmlns:a16="http://schemas.microsoft.com/office/drawing/2014/main" id="{B0E07D8F-00C4-48F1-91CE-1CC43E8D0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061" y="1834461"/>
            <a:ext cx="6848075" cy="351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313FABB-C376-449E-86A4-B9F527AD23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790"/>
          <a:stretch/>
        </p:blipFill>
        <p:spPr>
          <a:xfrm>
            <a:off x="795122" y="1860169"/>
            <a:ext cx="3186808" cy="35930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041C81B-D3A5-4713-A3D1-775FA6D8F39A}"/>
              </a:ext>
            </a:extLst>
          </p:cNvPr>
          <p:cNvSpPr txBox="1"/>
          <p:nvPr/>
        </p:nvSpPr>
        <p:spPr>
          <a:xfrm>
            <a:off x="1241201" y="1007962"/>
            <a:ext cx="9588804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구성 클래스 다이어그램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42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414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 상황 및 테스트 결과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11627" y="609794"/>
            <a:ext cx="74090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58408" y="609794"/>
            <a:ext cx="51969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Third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20300" y="609794"/>
            <a:ext cx="48442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  <a:latin typeface="Abadi" panose="020B0604020202020204" pitchFamily="34" charset="0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404040"/>
              </a:solidFill>
              <a:latin typeface="Abadi" panose="020B0604020202020204" pitchFamily="34" charset="0"/>
              <a:ea typeface="나눔스퀘어 Bold" panose="020B0600000101010101" pitchFamily="50" charset="-127"/>
            </a:endParaRPr>
          </a:p>
        </p:txBody>
      </p:sp>
      <p:pic>
        <p:nvPicPr>
          <p:cNvPr id="3073" name="_x143571160">
            <a:extLst>
              <a:ext uri="{FF2B5EF4-FFF2-40B4-BE49-F238E27FC236}">
                <a16:creationId xmlns:a16="http://schemas.microsoft.com/office/drawing/2014/main" id="{A2C5266F-299E-412F-9C7A-E09D92B55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746" y="2227925"/>
            <a:ext cx="5177828" cy="311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286702520">
            <a:extLst>
              <a:ext uri="{FF2B5EF4-FFF2-40B4-BE49-F238E27FC236}">
                <a16:creationId xmlns:a16="http://schemas.microsoft.com/office/drawing/2014/main" id="{E31D879C-89F1-460D-B3CD-4794CBC89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420" y="2240920"/>
            <a:ext cx="2910018" cy="216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7560534-B8D8-4F3E-BF76-409CC26E46BD}"/>
              </a:ext>
            </a:extLst>
          </p:cNvPr>
          <p:cNvSpPr txBox="1"/>
          <p:nvPr/>
        </p:nvSpPr>
        <p:spPr>
          <a:xfrm>
            <a:off x="1241201" y="1007962"/>
            <a:ext cx="9588804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구현한 인터페이스 및 기능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694FB4-4FAF-4A46-BC1D-68EE0DCBA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800" y="4617080"/>
            <a:ext cx="3795470" cy="72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36118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1202</Words>
  <Application>Microsoft Office PowerPoint</Application>
  <PresentationFormat>와이드스크린</PresentationFormat>
  <Paragraphs>178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Abadi</vt:lpstr>
      <vt:lpstr>맑은 고딕</vt:lpstr>
      <vt:lpstr>휴먼명조</vt:lpstr>
      <vt:lpstr>HY헤드라인M</vt:lpstr>
      <vt:lpstr>Arial</vt:lpstr>
      <vt:lpstr>1_기본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민주 이</cp:lastModifiedBy>
  <cp:revision>71</cp:revision>
  <dcterms:created xsi:type="dcterms:W3CDTF">2017-11-24T11:22:27Z</dcterms:created>
  <dcterms:modified xsi:type="dcterms:W3CDTF">2022-05-02T10:28:17Z</dcterms:modified>
</cp:coreProperties>
</file>