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302" r:id="rId4"/>
    <p:sldId id="289" r:id="rId5"/>
    <p:sldId id="313" r:id="rId6"/>
    <p:sldId id="312" r:id="rId7"/>
    <p:sldId id="314" r:id="rId8"/>
    <p:sldId id="316" r:id="rId9"/>
    <p:sldId id="317" r:id="rId10"/>
    <p:sldId id="315" r:id="rId11"/>
    <p:sldId id="311" r:id="rId12"/>
  </p:sldIdLst>
  <p:sldSz cx="12192000" cy="6858000"/>
  <p:notesSz cx="6858000" cy="9144000"/>
  <p:embeddedFontLst>
    <p:embeddedFont>
      <p:font typeface="나눔고딕" pitchFamily="2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D5EC"/>
    <a:srgbClr val="C8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94809" autoAdjust="0"/>
  </p:normalViewPr>
  <p:slideViewPr>
    <p:cSldViewPr snapToGrid="0">
      <p:cViewPr varScale="1">
        <p:scale>
          <a:sx n="61" d="100"/>
          <a:sy n="61" d="100"/>
        </p:scale>
        <p:origin x="5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8C4FE754-9646-43A5-A52C-4B78C26AD4C3}" type="datetimeFigureOut">
              <a:rPr lang="ko-KR" altLang="en-US" smtClean="0"/>
              <a:pPr/>
              <a:t>2022-11-30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A822EB95-90D0-4FAE-9595-F8D4B3FF0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46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6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2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57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23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3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1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4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2EB95-90D0-4FAE-9595-F8D4B3FF08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0" y="3357562"/>
            <a:ext cx="12192000" cy="35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50000"/>
              </a:lnSpc>
              <a:defRPr/>
            </a:pPr>
            <a:endParaRPr lang="ko-KR" altLang="en-US" sz="1200" b="1" dirty="0">
              <a:solidFill>
                <a:srgbClr val="70D5EC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2A8B15-DA56-4E6C-9107-418529756162}"/>
              </a:ext>
            </a:extLst>
          </p:cNvPr>
          <p:cNvSpPr/>
          <p:nvPr/>
        </p:nvSpPr>
        <p:spPr>
          <a:xfrm rot="10800000" flipV="1">
            <a:off x="11658854" y="3583433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X</a:t>
            </a:r>
            <a:endParaRPr lang="ko-KR" altLang="en-US" sz="105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95719F-5149-471E-984D-09D556E4895C}"/>
              </a:ext>
            </a:extLst>
          </p:cNvPr>
          <p:cNvGrpSpPr/>
          <p:nvPr/>
        </p:nvGrpSpPr>
        <p:grpSpPr>
          <a:xfrm>
            <a:off x="11267207" y="3583433"/>
            <a:ext cx="252000" cy="252000"/>
            <a:chOff x="11053053" y="175752"/>
            <a:chExt cx="252000" cy="252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0A3868D-69D9-4D60-BE18-2184853101CB}"/>
                </a:ext>
              </a:extLst>
            </p:cNvPr>
            <p:cNvSpPr/>
            <p:nvPr/>
          </p:nvSpPr>
          <p:spPr>
            <a:xfrm rot="10800000" flipV="1">
              <a:off x="11053053" y="175752"/>
              <a:ext cx="252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2867" y="231488"/>
              <a:ext cx="132372" cy="140525"/>
              <a:chOff x="4594" y="900"/>
              <a:chExt cx="276" cy="29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D083AC8-1964-4443-B936-63754113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EEB598CB-04D3-444D-B57C-6E0F8C3F4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1571890" y="2419254"/>
            <a:ext cx="9306128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블록코딩 및 드론을 활용한 </a:t>
            </a:r>
            <a:endParaRPr lang="en-US" altLang="ko-KR" sz="4000" b="1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70D5E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자기주도 학습 서비스</a:t>
            </a:r>
            <a:endParaRPr lang="en-US" altLang="ko-KR" sz="4000" b="1" i="1" kern="0" dirty="0">
              <a:solidFill>
                <a:srgbClr val="70D5EC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94E21-ADFB-18DC-CA18-F5E90DEA924B}"/>
              </a:ext>
            </a:extLst>
          </p:cNvPr>
          <p:cNvSpPr txBox="1"/>
          <p:nvPr/>
        </p:nvSpPr>
        <p:spPr>
          <a:xfrm>
            <a:off x="9283601" y="4838885"/>
            <a:ext cx="2501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20191743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이민주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20191775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백아름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20191777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송민지</a:t>
            </a:r>
          </a:p>
        </p:txBody>
      </p: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추진 일정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39AF605-52B8-4830-82D4-76D46272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59336"/>
              </p:ext>
            </p:extLst>
          </p:nvPr>
        </p:nvGraphicFramePr>
        <p:xfrm>
          <a:off x="382668" y="1205098"/>
          <a:ext cx="11222592" cy="488074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62066">
                  <a:extLst>
                    <a:ext uri="{9D8B030D-6E8A-4147-A177-3AD203B41FA5}">
                      <a16:colId xmlns:a16="http://schemas.microsoft.com/office/drawing/2014/main" val="2329468096"/>
                    </a:ext>
                  </a:extLst>
                </a:gridCol>
                <a:gridCol w="3829246">
                  <a:extLst>
                    <a:ext uri="{9D8B030D-6E8A-4147-A177-3AD203B41FA5}">
                      <a16:colId xmlns:a16="http://schemas.microsoft.com/office/drawing/2014/main" val="1451182272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2887738138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1214117289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2259921796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3723299119"/>
                    </a:ext>
                  </a:extLst>
                </a:gridCol>
                <a:gridCol w="1246256">
                  <a:extLst>
                    <a:ext uri="{9D8B030D-6E8A-4147-A177-3AD203B41FA5}">
                      <a16:colId xmlns:a16="http://schemas.microsoft.com/office/drawing/2014/main" val="4232748841"/>
                    </a:ext>
                  </a:extLst>
                </a:gridCol>
              </a:tblGrid>
              <a:tr h="36413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내용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2022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46033"/>
                  </a:ext>
                </a:extLst>
              </a:tr>
              <a:tr h="515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  <a:endParaRPr lang="en-US" altLang="ko-KR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5870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학습 문제 구상</a:t>
                      </a:r>
                      <a:endParaRPr lang="en-US" altLang="ko-KR" sz="1600" b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55714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문제 구현 및 인터페이스 제작</a:t>
                      </a:r>
                      <a:endParaRPr lang="en-US" altLang="ko-KR" sz="1600" b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78467"/>
                  </a:ext>
                </a:extLst>
              </a:tr>
              <a:tr h="7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평가 시스템을 반영한 인터페이스 제작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237299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추가 문제 구현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28532"/>
                  </a:ext>
                </a:extLst>
              </a:tr>
              <a:tr h="8224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알파테스트 진행</a:t>
                      </a: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D5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61044" marR="61044" marT="16877" marB="1687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AACA8-D738-7961-D2CC-ABB720B9BFD5}"/>
              </a:ext>
            </a:extLst>
          </p:cNvPr>
          <p:cNvSpPr txBox="1"/>
          <p:nvPr/>
        </p:nvSpPr>
        <p:spPr>
          <a:xfrm>
            <a:off x="3505667" y="2105561"/>
            <a:ext cx="5180666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Q&amp;A</a:t>
            </a:r>
            <a:endParaRPr lang="ko-KR" altLang="en-US" sz="16600" b="1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8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0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8E949E-196D-A8A6-D17B-52824AA2E35B}"/>
              </a:ext>
            </a:extLst>
          </p:cNvPr>
          <p:cNvSpPr/>
          <p:nvPr/>
        </p:nvSpPr>
        <p:spPr>
          <a:xfrm>
            <a:off x="380399" y="1255245"/>
            <a:ext cx="6646298" cy="385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프로젝트 설명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단계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현황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내용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추진 방법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추진 일정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설명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A89B0-4346-3A38-C0EF-338785BE4A4D}"/>
              </a:ext>
            </a:extLst>
          </p:cNvPr>
          <p:cNvSpPr txBox="1"/>
          <p:nvPr/>
        </p:nvSpPr>
        <p:spPr>
          <a:xfrm>
            <a:off x="586942" y="1220934"/>
            <a:ext cx="1071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2018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년부터 소프트웨어 교육이 정규 교육 과정으로 편성이 되면서 소프트웨어 교육에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대한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중요성이 대두되었지만 다양한 활동을 하기에 아직 부족한 부분이 존재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 → 블록 코딩 방식과</a:t>
            </a: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하드웨어를 결합시킨 교육용 프로그램 개발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A9CFA-BF36-4FC1-FCAB-4F0D35015C80}"/>
              </a:ext>
            </a:extLst>
          </p:cNvPr>
          <p:cNvSpPr txBox="1"/>
          <p:nvPr/>
        </p:nvSpPr>
        <p:spPr>
          <a:xfrm>
            <a:off x="672051" y="2756342"/>
            <a:ext cx="9939403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✔ 교육용으로 많이 쓰이는 블록 코딩 방식과 산업적으로 많은 분야에 활용되는</a:t>
            </a:r>
            <a:r>
              <a:rPr lang="en-US" altLang="ko-KR" dirty="0"/>
              <a:t> </a:t>
            </a:r>
            <a:r>
              <a:rPr lang="ko-KR" altLang="en-US" dirty="0" err="1"/>
              <a:t>드론을</a:t>
            </a:r>
            <a:r>
              <a:rPr lang="ko-KR" altLang="en-US" dirty="0"/>
              <a:t> 이용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49B4A-7D50-92F0-C080-21CE536142F7}"/>
              </a:ext>
            </a:extLst>
          </p:cNvPr>
          <p:cNvSpPr txBox="1"/>
          <p:nvPr/>
        </p:nvSpPr>
        <p:spPr>
          <a:xfrm>
            <a:off x="304800" y="3687267"/>
            <a:ext cx="10673907" cy="1301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0000"/>
                </a:solidFill>
                <a:highlight>
                  <a:srgbClr val="C8EFF8"/>
                </a:highlight>
                <a:latin typeface="나눔고딕" pitchFamily="2" charset="-127"/>
                <a:ea typeface="나눔고딕" pitchFamily="2" charset="-127"/>
              </a:rPr>
              <a:t>블록 코딩과 드론을 활용하여 자기주도적 학습이 가능한 </a:t>
            </a:r>
            <a:endParaRPr lang="en-US" altLang="ko-KR" sz="2800" b="1" dirty="0">
              <a:solidFill>
                <a:srgbClr val="000000"/>
              </a:solidFill>
              <a:highlight>
                <a:srgbClr val="C8EFF8"/>
              </a:highlight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00000"/>
                </a:solidFill>
                <a:highlight>
                  <a:srgbClr val="C8EFF8"/>
                </a:highlight>
                <a:latin typeface="나눔고딕" pitchFamily="2" charset="-127"/>
                <a:ea typeface="나눔고딕" pitchFamily="2" charset="-127"/>
              </a:rPr>
              <a:t>서비스 개발</a:t>
            </a:r>
            <a:endParaRPr lang="en-US" altLang="ko-KR" sz="2800" b="1" i="0" dirty="0">
              <a:solidFill>
                <a:srgbClr val="000000"/>
              </a:solidFill>
              <a:effectLst/>
              <a:highlight>
                <a:srgbClr val="C8EFF8"/>
              </a:highlight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4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설명 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B203FB-0053-33E3-E046-A00E16FA5469}"/>
              </a:ext>
            </a:extLst>
          </p:cNvPr>
          <p:cNvSpPr txBox="1"/>
          <p:nvPr/>
        </p:nvSpPr>
        <p:spPr>
          <a:xfrm>
            <a:off x="234038" y="1182293"/>
            <a:ext cx="556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블록코딩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구글에서 오픈소스로 제공하는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                ‘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’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를 활용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사용자가 원하는 대로 커스텀이 가능하다는 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장점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955CCA6-C38E-99B3-6742-AB692A1E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3" y="2660936"/>
            <a:ext cx="5542471" cy="3095627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249B109-E510-FED2-9A6D-239484ECC4D8}"/>
              </a:ext>
            </a:extLst>
          </p:cNvPr>
          <p:cNvSpPr/>
          <p:nvPr/>
        </p:nvSpPr>
        <p:spPr>
          <a:xfrm rot="10800000" flipV="1">
            <a:off x="11444700" y="264652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X</a:t>
            </a:r>
            <a:endParaRPr lang="ko-KR" altLang="en-US" sz="1050" dirty="0">
              <a:solidFill>
                <a:prstClr val="white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00228-6641-485C-16A5-67D00240DFEA}"/>
              </a:ext>
            </a:extLst>
          </p:cNvPr>
          <p:cNvSpPr txBox="1"/>
          <p:nvPr/>
        </p:nvSpPr>
        <p:spPr>
          <a:xfrm>
            <a:off x="6587838" y="1182293"/>
            <a:ext cx="510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드론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Tello drone</a:t>
            </a:r>
          </a:p>
          <a:p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- 10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만원대의 저렴한 가격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3E5CDE-FFE7-E13E-0136-DB567E71EC20}"/>
              </a:ext>
            </a:extLst>
          </p:cNvPr>
          <p:cNvCxnSpPr/>
          <p:nvPr/>
        </p:nvCxnSpPr>
        <p:spPr>
          <a:xfrm>
            <a:off x="6039612" y="1182293"/>
            <a:ext cx="0" cy="482365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JI 텔로 TELLO">
            <a:extLst>
              <a:ext uri="{FF2B5EF4-FFF2-40B4-BE49-F238E27FC236}">
                <a16:creationId xmlns:a16="http://schemas.microsoft.com/office/drawing/2014/main" id="{E1B2DC22-FC11-DC2A-AEDC-D762CE708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5" b="15043"/>
          <a:stretch/>
        </p:blipFill>
        <p:spPr bwMode="auto">
          <a:xfrm>
            <a:off x="7014711" y="2740466"/>
            <a:ext cx="4082848" cy="271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개발 단계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6F4605-BE2D-EC93-6B20-6BFA4473FFAF}"/>
              </a:ext>
            </a:extLst>
          </p:cNvPr>
          <p:cNvSpPr txBox="1"/>
          <p:nvPr/>
        </p:nvSpPr>
        <p:spPr>
          <a:xfrm>
            <a:off x="471055" y="1292310"/>
            <a:ext cx="6191241" cy="1479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학습을 위한 동기 유발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학습 컨텐츠 제공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3)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자기주도적 학습이 가능한 평가시스템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3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개발 현황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93A3BE-6A64-9C79-8C99-8E28ADC81F50}"/>
              </a:ext>
            </a:extLst>
          </p:cNvPr>
          <p:cNvSpPr txBox="1"/>
          <p:nvPr/>
        </p:nvSpPr>
        <p:spPr>
          <a:xfrm>
            <a:off x="539785" y="1317995"/>
            <a:ext cx="10705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✔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학습을 위한 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동기 유발 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확인 완료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- 1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학기에 진행한 알파테스트 결과로 이 활동을 통해 학생들의 흥미가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생기는 것을 확인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✔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 </a:t>
            </a:r>
            <a:r>
              <a:rPr lang="en-US" altLang="ko-KR" sz="2400" b="1" dirty="0" err="1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 블록 코딩으로 </a:t>
            </a:r>
            <a:r>
              <a:rPr lang="ko-KR" altLang="en-US" sz="2400" b="1" dirty="0" err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드론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 제어</a:t>
            </a:r>
            <a:r>
              <a:rPr lang="ko-KR" altLang="en-US" sz="2400" b="1" dirty="0">
                <a:latin typeface="나눔고딕" pitchFamily="2" charset="-127"/>
                <a:ea typeface="나눔고딕" pitchFamily="2" charset="-127"/>
              </a:rPr>
              <a:t> 완료</a:t>
            </a:r>
            <a:endParaRPr lang="en-US" altLang="ko-KR" sz="2400" b="1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- </a:t>
            </a:r>
            <a:r>
              <a:rPr lang="en-US" altLang="ko-KR" sz="2400" dirty="0" err="1">
                <a:latin typeface="나눔고딕" pitchFamily="2" charset="-127"/>
                <a:ea typeface="나눔고딕" pitchFamily="2" charset="-127"/>
              </a:rPr>
              <a:t>tello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400" dirty="0" err="1">
                <a:latin typeface="나눔고딕" pitchFamily="2" charset="-127"/>
                <a:ea typeface="나눔고딕" pitchFamily="2" charset="-127"/>
              </a:rPr>
              <a:t>드론의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기본적인 움직임을 </a:t>
            </a:r>
            <a:r>
              <a:rPr lang="en-US" altLang="ko-KR" sz="2400" dirty="0" err="1">
                <a:latin typeface="나눔고딕" pitchFamily="2" charset="-127"/>
                <a:ea typeface="나눔고딕" pitchFamily="2" charset="-127"/>
              </a:rPr>
              <a:t>Blockly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웹 페이지에서 블록 코딩을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통해 제어 가능</a:t>
            </a:r>
          </a:p>
        </p:txBody>
      </p:sp>
    </p:spTree>
    <p:extLst>
      <p:ext uri="{BB962C8B-B14F-4D97-AF65-F5344CB8AC3E}">
        <p14:creationId xmlns:p14="http://schemas.microsoft.com/office/powerpoint/2010/main" val="350881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개발 내용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D01BB2-FCD9-8AAA-9EF1-09722E434D15}"/>
              </a:ext>
            </a:extLst>
          </p:cNvPr>
          <p:cNvSpPr txBox="1"/>
          <p:nvPr/>
        </p:nvSpPr>
        <p:spPr>
          <a:xfrm>
            <a:off x="593898" y="1269120"/>
            <a:ext cx="97138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학습 컨텐츠 제공 </a:t>
            </a:r>
            <a:endParaRPr lang="en-US" altLang="ko-KR" sz="2800" b="1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1)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 레벨 별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- 1~10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정도의 레벨을 구분하여 난이도를 높여가며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카테고리 별 문제 제공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도형 그리기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장애물 피하기 등 카테고리를 나누어 문제 제공</a:t>
            </a:r>
          </a:p>
        </p:txBody>
      </p:sp>
    </p:spTree>
    <p:extLst>
      <p:ext uri="{BB962C8B-B14F-4D97-AF65-F5344CB8AC3E}">
        <p14:creationId xmlns:p14="http://schemas.microsoft.com/office/powerpoint/2010/main" val="29017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개발 내용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D03FD94-D362-8800-9D45-909D1DABA4B7}"/>
              </a:ext>
            </a:extLst>
          </p:cNvPr>
          <p:cNvSpPr txBox="1"/>
          <p:nvPr/>
        </p:nvSpPr>
        <p:spPr>
          <a:xfrm>
            <a:off x="593898" y="1227557"/>
            <a:ext cx="10711155" cy="329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itchFamily="2" charset="-127"/>
                <a:ea typeface="나눔고딕" pitchFamily="2" charset="-127"/>
              </a:rPr>
              <a:t>자기주도적 학습이 가능한 평가시스템 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800" dirty="0">
                <a:latin typeface="나눔고딕" pitchFamily="2" charset="-127"/>
                <a:ea typeface="나눔고딕" pitchFamily="2" charset="-127"/>
              </a:rPr>
              <a:t>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각 문제에 맞는 답안의 경우의 수를 따져 입력하여 사용자 코드와 비교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사용자가 코드를 다양하게 짤 수 있기 때문에 각각의 경우를 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고려하는 것이 문제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방법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2)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정해진 답안의 일부를 제공하여 해당 위치에 알맞은 블록 넣기</a:t>
            </a:r>
            <a:endParaRPr lang="en-US" altLang="ko-KR" sz="24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       -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정해진 블록만 넣어야 하기 때문에 채점하기는 편리하지만</a:t>
            </a:r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,</a:t>
            </a:r>
          </a:p>
          <a:p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     	   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사용자가 처음부터 로직을 짜는 연습을 할 수 없는 것이 문제</a:t>
            </a:r>
          </a:p>
        </p:txBody>
      </p:sp>
    </p:spTree>
    <p:extLst>
      <p:ext uri="{BB962C8B-B14F-4D97-AF65-F5344CB8AC3E}">
        <p14:creationId xmlns:p14="http://schemas.microsoft.com/office/powerpoint/2010/main" val="40657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 noGrp="1" noUngrp="1" noRot="1" noMove="1" noResize="1"/>
          </p:cNvGrpSpPr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i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추진 방법</a:t>
              </a:r>
              <a:endParaRPr lang="en-US" altLang="ko-KR" sz="32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rPr>
                <a:t>X</a:t>
              </a:r>
              <a:endParaRPr lang="ko-KR" altLang="en-US" sz="1050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</p:grpSp>
        </p:grp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8E949E-196D-A8A6-D17B-52824AA2E35B}"/>
              </a:ext>
            </a:extLst>
          </p:cNvPr>
          <p:cNvSpPr/>
          <p:nvPr/>
        </p:nvSpPr>
        <p:spPr>
          <a:xfrm>
            <a:off x="556800" y="1248115"/>
            <a:ext cx="11139900" cy="387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개발을 진행하면서 중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고등학생을 대상으로 테스트 진행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총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번의 테스트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테스트 대상은 동일하게 진행하여 프로그램이 교육용으로 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효과적인지 확인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현재까지 개발한 부분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7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2)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학습 문제 제공 부분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8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 3) 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평가 시스템 도입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– 9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</a:rPr>
              <a:t>월 중 테스트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025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417</Words>
  <Application>Microsoft Office PowerPoint</Application>
  <PresentationFormat>와이드스크린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나눔고딕</vt:lpstr>
      <vt:lpstr>맑은 고딕</vt:lpstr>
      <vt:lpstr>Wingdings</vt:lpstr>
      <vt:lpstr>Tmon몬소리 Black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백아름</cp:lastModifiedBy>
  <cp:revision>119</cp:revision>
  <dcterms:created xsi:type="dcterms:W3CDTF">2022-04-20T15:27:56Z</dcterms:created>
  <dcterms:modified xsi:type="dcterms:W3CDTF">2022-11-30T13:54:31Z</dcterms:modified>
</cp:coreProperties>
</file>