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57" r:id="rId2"/>
    <p:sldId id="266" r:id="rId3"/>
    <p:sldId id="302" r:id="rId4"/>
    <p:sldId id="289" r:id="rId5"/>
    <p:sldId id="313" r:id="rId6"/>
    <p:sldId id="312" r:id="rId7"/>
    <p:sldId id="314" r:id="rId8"/>
    <p:sldId id="316" r:id="rId9"/>
    <p:sldId id="317" r:id="rId10"/>
    <p:sldId id="315" r:id="rId11"/>
    <p:sldId id="311" r:id="rId12"/>
  </p:sldIdLst>
  <p:sldSz cx="12192000" cy="6858000"/>
  <p:notesSz cx="6858000" cy="9144000"/>
  <p:embeddedFontLst>
    <p:embeddedFont>
      <p:font typeface="나눔고딕" pitchFamily="2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D5EC"/>
    <a:srgbClr val="C8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85027" autoAdjust="0"/>
  </p:normalViewPr>
  <p:slideViewPr>
    <p:cSldViewPr snapToGrid="0">
      <p:cViewPr varScale="1">
        <p:scale>
          <a:sx n="61" d="100"/>
          <a:sy n="61" d="100"/>
        </p:scale>
        <p:origin x="4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8C4FE754-9646-43A5-A52C-4B78C26AD4C3}" type="datetimeFigureOut">
              <a:rPr lang="ko-KR" altLang="en-US" smtClean="0"/>
              <a:pPr/>
              <a:t>2022-11-30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A822EB95-90D0-4FAE-9595-F8D4B3FF0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46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967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추진 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 문제 구상 및 인터페이스 제작은 </a:t>
            </a:r>
            <a:r>
              <a:rPr lang="en-US" altLang="ko-KR" dirty="0"/>
              <a:t>7</a:t>
            </a:r>
            <a:r>
              <a:rPr lang="ko-KR" altLang="en-US" dirty="0"/>
              <a:t>월 중으로</a:t>
            </a:r>
            <a:r>
              <a:rPr lang="en-US" altLang="ko-KR" dirty="0"/>
              <a:t>, </a:t>
            </a:r>
            <a:r>
              <a:rPr lang="ko-KR" altLang="en-US" dirty="0"/>
              <a:t>평가 시스템 구현은 </a:t>
            </a:r>
            <a:r>
              <a:rPr lang="en-US" altLang="ko-KR" dirty="0"/>
              <a:t>8</a:t>
            </a:r>
            <a:r>
              <a:rPr lang="ko-KR" altLang="en-US" dirty="0"/>
              <a:t>월에서 </a:t>
            </a:r>
            <a:r>
              <a:rPr lang="en-US" altLang="ko-KR" dirty="0"/>
              <a:t>9</a:t>
            </a:r>
            <a:r>
              <a:rPr lang="ko-KR" altLang="en-US" dirty="0"/>
              <a:t>월 초까지</a:t>
            </a:r>
            <a:r>
              <a:rPr lang="en-US" altLang="ko-KR" dirty="0"/>
              <a:t>, </a:t>
            </a:r>
            <a:r>
              <a:rPr lang="ko-KR" altLang="en-US" dirty="0"/>
              <a:t>그 외에 추가적인 문제는 </a:t>
            </a:r>
            <a:r>
              <a:rPr lang="en-US" altLang="ko-KR" dirty="0"/>
              <a:t>10</a:t>
            </a:r>
            <a:r>
              <a:rPr lang="ko-KR" altLang="en-US" dirty="0"/>
              <a:t>월까지 진행할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23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578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237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배경입니다</a:t>
            </a:r>
            <a:r>
              <a:rPr lang="en-US" altLang="ko-KR" dirty="0"/>
              <a:t>. 2018</a:t>
            </a:r>
            <a:r>
              <a:rPr lang="ko-KR" altLang="en-US" dirty="0"/>
              <a:t>년부터 </a:t>
            </a:r>
            <a:r>
              <a:rPr lang="ko-KR" altLang="en-US" dirty="0" err="1"/>
              <a:t>초중고등학교</a:t>
            </a:r>
            <a:r>
              <a:rPr lang="ko-KR" altLang="en-US" dirty="0"/>
              <a:t> 교육 과정에 소프트웨어 교육이 정규 교육 과정으로 편성이 된 후 지금까지도 교육이 이루어지고 있지만 다양한 활동을 하기에 부족한 부분이 존재하였습니다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이에 저희는 </a:t>
            </a:r>
            <a:r>
              <a:rPr lang="ko-KR" altLang="en-US" dirty="0" err="1"/>
              <a:t>코딩뿐만</a:t>
            </a:r>
            <a:r>
              <a:rPr lang="ko-KR" altLang="en-US" dirty="0"/>
              <a:t> 아니라 그 결과를 시각적으로 확인할 수 있는 하드웨어를 결합한 서비스를 만들고자 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블록 코딩과 </a:t>
            </a:r>
            <a:r>
              <a:rPr lang="ko-KR" altLang="en-US" dirty="0" err="1"/>
              <a:t>드론을</a:t>
            </a:r>
            <a:r>
              <a:rPr lang="ko-KR" altLang="en-US" dirty="0"/>
              <a:t> 이용하여 자기주도적 학습이 가능한 교육용 서비스를 개발하는 것을 주제로 삼게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36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프로젝트 내용입니다</a:t>
            </a:r>
            <a:r>
              <a:rPr lang="en-US" altLang="ko-KR" dirty="0"/>
              <a:t>. </a:t>
            </a:r>
            <a:r>
              <a:rPr lang="ko-KR" altLang="en-US" dirty="0"/>
              <a:t>블록 코딩 방식으로는 구글에서 오픈소스로 제공하는 </a:t>
            </a:r>
            <a:r>
              <a:rPr lang="en-US" altLang="ko-KR" dirty="0" err="1"/>
              <a:t>Blockly</a:t>
            </a:r>
            <a:r>
              <a:rPr lang="ko-KR" altLang="en-US" dirty="0"/>
              <a:t>를 사용하였으며</a:t>
            </a:r>
            <a:r>
              <a:rPr lang="en-US" altLang="ko-KR" dirty="0"/>
              <a:t>, </a:t>
            </a:r>
            <a:r>
              <a:rPr lang="ko-KR" altLang="en-US" dirty="0" err="1"/>
              <a:t>드론은</a:t>
            </a:r>
            <a:r>
              <a:rPr lang="ko-KR" altLang="en-US" dirty="0"/>
              <a:t> </a:t>
            </a:r>
            <a:r>
              <a:rPr lang="en-US" altLang="ko-KR" dirty="0"/>
              <a:t>Tello </a:t>
            </a:r>
            <a:r>
              <a:rPr lang="ko-KR" altLang="en-US" dirty="0" err="1"/>
              <a:t>드론을</a:t>
            </a:r>
            <a:r>
              <a:rPr lang="ko-KR" altLang="en-US" dirty="0"/>
              <a:t> 사용했습니다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85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계획에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  <a:r>
              <a:rPr lang="ko-KR" altLang="en-US" dirty="0"/>
              <a:t>저희는 크게 </a:t>
            </a:r>
            <a:r>
              <a:rPr lang="en-US" altLang="ko-KR" dirty="0"/>
              <a:t>3</a:t>
            </a:r>
            <a:r>
              <a:rPr lang="ko-KR" altLang="en-US" dirty="0"/>
              <a:t>단계로 나누어 진행했습니다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번째는 블록 코딩 및 </a:t>
            </a:r>
            <a:r>
              <a:rPr lang="ko-KR" altLang="en-US" dirty="0" err="1"/>
              <a:t>드론을</a:t>
            </a:r>
            <a:r>
              <a:rPr lang="ko-KR" altLang="en-US" dirty="0"/>
              <a:t> 제어하는 기능</a:t>
            </a:r>
            <a:r>
              <a:rPr lang="en-US" altLang="ko-KR" dirty="0"/>
              <a:t>, </a:t>
            </a:r>
            <a:r>
              <a:rPr lang="ko-KR" altLang="en-US" dirty="0"/>
              <a:t>두 번째는 학습 문제를 제공하는 기능</a:t>
            </a:r>
            <a:r>
              <a:rPr lang="en-US" altLang="ko-KR" dirty="0"/>
              <a:t>, </a:t>
            </a:r>
            <a:r>
              <a:rPr lang="ko-KR" altLang="en-US" dirty="0"/>
              <a:t>마지막으로 평가시스템 제작으로 나누었습니다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4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현재까지는 첫 번째 단계인 기본적인 기능 구현 및 동기 유발 확인을 완료하였습니다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919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앞으로의 구현 내용입니다</a:t>
            </a:r>
            <a:r>
              <a:rPr lang="en-US" altLang="ko-KR" dirty="0"/>
              <a:t>. </a:t>
            </a:r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학습 문제 제공과 관련해서는 </a:t>
            </a:r>
            <a:r>
              <a:rPr lang="en-US" altLang="ko-KR" dirty="0"/>
              <a:t>2</a:t>
            </a:r>
            <a:r>
              <a:rPr lang="ko-KR" altLang="en-US" dirty="0"/>
              <a:t>가지 방법을 생각했는데</a:t>
            </a:r>
            <a:endParaRPr lang="en-US" altLang="ko-KR" dirty="0"/>
          </a:p>
          <a:p>
            <a:r>
              <a:rPr lang="ko-KR" altLang="en-US" dirty="0"/>
              <a:t>하나는 레벨 별로 문제를 제공하는 방법</a:t>
            </a:r>
            <a:r>
              <a:rPr lang="en-US" altLang="ko-KR" dirty="0"/>
              <a:t>, </a:t>
            </a:r>
            <a:r>
              <a:rPr lang="ko-KR" altLang="en-US" dirty="0"/>
              <a:t>다른 하나는 카테고리를 나누어 난이도 상관없이 문제를 제공하는 방법입니다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3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평가시스템에 관한 내용입니다</a:t>
            </a:r>
            <a:r>
              <a:rPr lang="en-US" altLang="ko-KR" dirty="0"/>
              <a:t>. </a:t>
            </a:r>
            <a:r>
              <a:rPr lang="ko-KR" altLang="en-US" dirty="0"/>
              <a:t>평가시스템은 사용자 스스로가 정답을 확인하는 기능으로</a:t>
            </a:r>
            <a:r>
              <a:rPr lang="en-US" altLang="ko-KR" dirty="0"/>
              <a:t>, </a:t>
            </a:r>
            <a:r>
              <a:rPr lang="ko-KR" altLang="en-US" dirty="0"/>
              <a:t>코딩을 한 후 제출 버튼을 누르면 채점이 되는 방식으로 구현할 예정입니다</a:t>
            </a:r>
            <a:r>
              <a:rPr lang="en-US" altLang="ko-KR" dirty="0"/>
              <a:t>. </a:t>
            </a:r>
            <a:r>
              <a:rPr lang="ko-KR" altLang="en-US" dirty="0"/>
              <a:t>채점은 하는 기준에 대해서는 두 가지 방법을 생각해보았습니다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번째로는 해당 문제에 대한 여러 답안들을 미리 입력하여 사용자 코드와 비교하여 정답을 판단하는 방식입니다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ko-KR" altLang="en-US" dirty="0"/>
              <a:t>모든 정답 코드를 다 입력할 수는 없다는 단점이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번째로는 하나의 답안에서 일부 코드를 지우고 제공하여 사용자가 알맞은 코드를 넣게 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경우 정답 블록이 정해져 있어서 채점하기는 편리하지만 사용자가 처음부터 끝까지의 로직을 짤 수 없다는 것이 문제입니다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외에 더 방법들을 더 추가하거나 서로 보완하여 구현할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48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추진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개발을 진행하면서 중</a:t>
            </a:r>
            <a:r>
              <a:rPr lang="en-US" altLang="ko-KR" dirty="0"/>
              <a:t>,</a:t>
            </a:r>
            <a:r>
              <a:rPr lang="ko-KR" altLang="en-US" dirty="0"/>
              <a:t>고등학생을 대상으로 테스트 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테스트는 총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대상은 동일하게 하여 매 활동이 끝난 후 설문조사를 진행하여 프로그램이 교육용으로 효과적인지 확인하는 것이 목적입니다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테스트는 개발 단계에 맞추어 진행할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3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4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7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8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6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5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0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8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4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3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itchFamily="2" charset="-127"/>
          <a:ea typeface="나눔고딕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itchFamily="2" charset="-127"/>
          <a:ea typeface="나눔고딕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itchFamily="2" charset="-127"/>
          <a:ea typeface="나눔고딕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itchFamily="2" charset="-127"/>
          <a:ea typeface="나눔고딕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itchFamily="2" charset="-127"/>
          <a:ea typeface="나눔고딕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itchFamily="2" charset="-127"/>
          <a:ea typeface="나눔고딕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1A3A5A-9DE3-4FDC-B6DF-4B0D04D40DEF}"/>
              </a:ext>
            </a:extLst>
          </p:cNvPr>
          <p:cNvSpPr/>
          <p:nvPr/>
        </p:nvSpPr>
        <p:spPr>
          <a:xfrm>
            <a:off x="0" y="3357562"/>
            <a:ext cx="12192000" cy="35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50000"/>
              </a:lnSpc>
              <a:defRPr/>
            </a:pPr>
            <a:endParaRPr lang="ko-KR" altLang="en-US" sz="1200" b="1" dirty="0">
              <a:solidFill>
                <a:srgbClr val="70D5EC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52A8B15-DA56-4E6C-9107-418529756162}"/>
              </a:ext>
            </a:extLst>
          </p:cNvPr>
          <p:cNvSpPr/>
          <p:nvPr/>
        </p:nvSpPr>
        <p:spPr>
          <a:xfrm rot="10800000" flipV="1">
            <a:off x="11658854" y="3583433"/>
            <a:ext cx="252000" cy="252000"/>
          </a:xfrm>
          <a:prstGeom prst="roundRect">
            <a:avLst/>
          </a:prstGeom>
          <a:solidFill>
            <a:srgbClr val="70D5EC"/>
          </a:solidFill>
          <a:ln>
            <a:noFill/>
          </a:ln>
          <a:effectLst>
            <a:outerShdw blurRad="50800" dist="38100" dir="5400000" algn="t" rotWithShape="0">
              <a:srgbClr val="70D5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rPr>
              <a:t>X</a:t>
            </a:r>
            <a:endParaRPr lang="ko-KR" altLang="en-US" sz="1050" dirty="0">
              <a:solidFill>
                <a:prstClr val="white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195719F-5149-471E-984D-09D556E4895C}"/>
              </a:ext>
            </a:extLst>
          </p:cNvPr>
          <p:cNvGrpSpPr/>
          <p:nvPr/>
        </p:nvGrpSpPr>
        <p:grpSpPr>
          <a:xfrm>
            <a:off x="11267207" y="3583433"/>
            <a:ext cx="252000" cy="252000"/>
            <a:chOff x="11053053" y="175752"/>
            <a:chExt cx="252000" cy="25200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0A3868D-69D9-4D60-BE18-2184853101CB}"/>
                </a:ext>
              </a:extLst>
            </p:cNvPr>
            <p:cNvSpPr/>
            <p:nvPr/>
          </p:nvSpPr>
          <p:spPr>
            <a:xfrm rot="10800000" flipV="1">
              <a:off x="11053053" y="175752"/>
              <a:ext cx="252000" cy="252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AEBD1F02-B83C-4E35-94E5-8B919FF573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112867" y="231488"/>
              <a:ext cx="132372" cy="140525"/>
              <a:chOff x="4594" y="900"/>
              <a:chExt cx="276" cy="29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5D083AC8-1964-4443-B936-637541132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9D800F43-DF2D-4198-8E75-ACA0153BD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EEB598CB-04D3-444D-B57C-6E0F8C3F4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A6864296-1FB1-4323-ACB1-5E27CBEDA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1571890" y="2419254"/>
            <a:ext cx="9306128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rPr>
              <a:t>블록코딩 및 드론을 활용한 </a:t>
            </a:r>
            <a:endParaRPr lang="en-US" altLang="ko-KR" sz="4000" b="1" i="1" kern="0" dirty="0">
              <a:solidFill>
                <a:prstClr val="white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srgbClr val="70D5EC"/>
                </a:solidFill>
                <a:latin typeface="나눔고딕" pitchFamily="2" charset="-127"/>
                <a:ea typeface="나눔고딕" pitchFamily="2" charset="-127"/>
              </a:rPr>
              <a:t>자기주도 학습 서비스</a:t>
            </a:r>
            <a:endParaRPr lang="en-US" altLang="ko-KR" sz="4000" b="1" i="1" kern="0" dirty="0">
              <a:solidFill>
                <a:srgbClr val="70D5EC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594E21-ADFB-18DC-CA18-F5E90DEA924B}"/>
              </a:ext>
            </a:extLst>
          </p:cNvPr>
          <p:cNvSpPr txBox="1"/>
          <p:nvPr/>
        </p:nvSpPr>
        <p:spPr>
          <a:xfrm>
            <a:off x="9283601" y="4838885"/>
            <a:ext cx="2501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20191743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이민주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20191775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백아름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20191777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송민지</a:t>
            </a:r>
          </a:p>
        </p:txBody>
      </p:sp>
    </p:spTree>
    <p:extLst>
      <p:ext uri="{BB962C8B-B14F-4D97-AF65-F5344CB8AC3E}">
        <p14:creationId xmlns:p14="http://schemas.microsoft.com/office/powerpoint/2010/main" val="377189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itchFamily="2" charset="-127"/>
                  <a:ea typeface="나눔고딕" pitchFamily="2" charset="-127"/>
                </a:rPr>
                <a:t>6. </a:t>
              </a:r>
              <a:r>
                <a:rPr lang="ko-KR" altLang="en-US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itchFamily="2" charset="-127"/>
                  <a:ea typeface="나눔고딕" pitchFamily="2" charset="-127"/>
                </a:rPr>
                <a:t>추진 일정</a:t>
              </a:r>
              <a:endPara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rPr>
                <a:t>X</a:t>
              </a:r>
              <a:endParaRPr lang="ko-KR" altLang="en-US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</p:grpSp>
        </p:grp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39AF605-52B8-4830-82D4-76D46272D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88139"/>
              </p:ext>
            </p:extLst>
          </p:nvPr>
        </p:nvGraphicFramePr>
        <p:xfrm>
          <a:off x="829477" y="1227465"/>
          <a:ext cx="9976336" cy="488236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62066">
                  <a:extLst>
                    <a:ext uri="{9D8B030D-6E8A-4147-A177-3AD203B41FA5}">
                      <a16:colId xmlns:a16="http://schemas.microsoft.com/office/drawing/2014/main" val="2329468096"/>
                    </a:ext>
                  </a:extLst>
                </a:gridCol>
                <a:gridCol w="3829246">
                  <a:extLst>
                    <a:ext uri="{9D8B030D-6E8A-4147-A177-3AD203B41FA5}">
                      <a16:colId xmlns:a16="http://schemas.microsoft.com/office/drawing/2014/main" val="1451182272"/>
                    </a:ext>
                  </a:extLst>
                </a:gridCol>
                <a:gridCol w="1246256">
                  <a:extLst>
                    <a:ext uri="{9D8B030D-6E8A-4147-A177-3AD203B41FA5}">
                      <a16:colId xmlns:a16="http://schemas.microsoft.com/office/drawing/2014/main" val="1214117289"/>
                    </a:ext>
                  </a:extLst>
                </a:gridCol>
                <a:gridCol w="1246256">
                  <a:extLst>
                    <a:ext uri="{9D8B030D-6E8A-4147-A177-3AD203B41FA5}">
                      <a16:colId xmlns:a16="http://schemas.microsoft.com/office/drawing/2014/main" val="2259921796"/>
                    </a:ext>
                  </a:extLst>
                </a:gridCol>
                <a:gridCol w="1246256">
                  <a:extLst>
                    <a:ext uri="{9D8B030D-6E8A-4147-A177-3AD203B41FA5}">
                      <a16:colId xmlns:a16="http://schemas.microsoft.com/office/drawing/2014/main" val="3723299119"/>
                    </a:ext>
                  </a:extLst>
                </a:gridCol>
                <a:gridCol w="1246256">
                  <a:extLst>
                    <a:ext uri="{9D8B030D-6E8A-4147-A177-3AD203B41FA5}">
                      <a16:colId xmlns:a16="http://schemas.microsoft.com/office/drawing/2014/main" val="4232748841"/>
                    </a:ext>
                  </a:extLst>
                </a:gridCol>
              </a:tblGrid>
              <a:tr h="36413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No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내용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546033"/>
                  </a:ext>
                </a:extLst>
              </a:tr>
              <a:tr h="515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</a:t>
                      </a: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</a:t>
                      </a: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</a:t>
                      </a: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  <a:endParaRPr lang="en-US" altLang="ko-KR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</a:t>
                      </a: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  <a:endParaRPr lang="en-US" altLang="ko-KR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45870"/>
                  </a:ext>
                </a:extLst>
              </a:tr>
              <a:tr h="8224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600" b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학습 문제 구상</a:t>
                      </a:r>
                      <a:endParaRPr lang="en-US" altLang="ko-KR" sz="1600" b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D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255714"/>
                  </a:ext>
                </a:extLst>
              </a:tr>
              <a:tr h="8055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600" b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문제 구현 및 인터페이스 제작</a:t>
                      </a:r>
                      <a:endParaRPr lang="en-US" altLang="ko-KR" sz="1600" b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D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78467"/>
                  </a:ext>
                </a:extLst>
              </a:tr>
              <a:tr h="728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평가 시스템을 반영한 인터페이스 제작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D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D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237299"/>
                  </a:ext>
                </a:extLst>
              </a:tr>
              <a:tr h="8224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추가 문제 구현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D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D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28532"/>
                  </a:ext>
                </a:extLst>
              </a:tr>
              <a:tr h="8224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알파테스트 진행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D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D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D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06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91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1AACA8-D738-7961-D2CC-ABB720B9BFD5}"/>
              </a:ext>
            </a:extLst>
          </p:cNvPr>
          <p:cNvSpPr txBox="1"/>
          <p:nvPr/>
        </p:nvSpPr>
        <p:spPr>
          <a:xfrm>
            <a:off x="3505667" y="2105561"/>
            <a:ext cx="5180666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Q&amp;A</a:t>
            </a:r>
            <a:endParaRPr lang="ko-KR" altLang="en-US" sz="16600" b="1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89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0" y="0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itchFamily="2" charset="-127"/>
                  <a:ea typeface="나눔고딕" pitchFamily="2" charset="-127"/>
                </a:rPr>
                <a:t>목차</a:t>
              </a:r>
              <a:endPara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rPr>
                <a:t>X</a:t>
              </a:r>
              <a:endParaRPr lang="ko-KR" altLang="en-US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</p:grpSp>
        </p:grp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8E949E-196D-A8A6-D17B-52824AA2E35B}"/>
              </a:ext>
            </a:extLst>
          </p:cNvPr>
          <p:cNvSpPr/>
          <p:nvPr/>
        </p:nvSpPr>
        <p:spPr>
          <a:xfrm>
            <a:off x="442745" y="1255245"/>
            <a:ext cx="6646298" cy="3858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프로젝트 배경 및 내용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개발 계획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프로젝트 진행 상황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구현 예정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추진 방법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추진 일정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59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itchFamily="2" charset="-127"/>
                  <a:ea typeface="나눔고딕" pitchFamily="2" charset="-127"/>
                </a:rPr>
                <a:t>1. </a:t>
              </a:r>
              <a:r>
                <a:rPr lang="ko-KR" altLang="en-US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itchFamily="2" charset="-127"/>
                  <a:ea typeface="나눔고딕" pitchFamily="2" charset="-127"/>
                </a:rPr>
                <a:t>프로젝트 배경 및 내용</a:t>
              </a:r>
              <a:endPara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rPr>
                <a:t>X</a:t>
              </a:r>
              <a:endParaRPr lang="ko-KR" altLang="en-US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5CA89B0-4346-3A38-C0EF-338785BE4A4D}"/>
              </a:ext>
            </a:extLst>
          </p:cNvPr>
          <p:cNvSpPr txBox="1"/>
          <p:nvPr/>
        </p:nvSpPr>
        <p:spPr>
          <a:xfrm>
            <a:off x="913288" y="1314452"/>
            <a:ext cx="10713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2018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년부터 소프트웨어 교육이 정규 교육 과정으로 편성이 되면서 소프트웨어 교육에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대한 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   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중요성이 대두되었지만 다양한 활동을 하기에 아직 부족한 부분이 존재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2000" b="1" dirty="0">
                <a:latin typeface="나눔고딕" pitchFamily="2" charset="-127"/>
                <a:ea typeface="나눔고딕" pitchFamily="2" charset="-127"/>
              </a:rPr>
              <a:t> → 코딩 뿐만 아니라 시각적으로 확인할 수 있는 하드웨어를 결합시킨 교육용 프로그램 개발</a:t>
            </a:r>
            <a:endParaRPr lang="en-US" altLang="ko-KR" sz="2000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2A9CFA-BF36-4FC1-FCAB-4F0D35015C80}"/>
              </a:ext>
            </a:extLst>
          </p:cNvPr>
          <p:cNvSpPr txBox="1"/>
          <p:nvPr/>
        </p:nvSpPr>
        <p:spPr>
          <a:xfrm>
            <a:off x="998397" y="2849860"/>
            <a:ext cx="9939403" cy="492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✔ 교육용으로 많이 쓰이는 </a:t>
            </a:r>
            <a:r>
              <a:rPr lang="ko-KR" altLang="en-US" sz="2000" b="1" dirty="0">
                <a:latin typeface="나눔고딕" pitchFamily="2" charset="-127"/>
                <a:ea typeface="나눔고딕" pitchFamily="2" charset="-127"/>
              </a:rPr>
              <a:t>블록 코딩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방식과 산업적으로 많은 분야에 활용되는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000" b="1" dirty="0">
                <a:latin typeface="나눔고딕" pitchFamily="2" charset="-127"/>
                <a:ea typeface="나눔고딕" pitchFamily="2" charset="-127"/>
              </a:rPr>
              <a:t>드론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을 이용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49B4A-7D50-92F0-C080-21CE536142F7}"/>
              </a:ext>
            </a:extLst>
          </p:cNvPr>
          <p:cNvSpPr txBox="1"/>
          <p:nvPr/>
        </p:nvSpPr>
        <p:spPr>
          <a:xfrm>
            <a:off x="631146" y="3863912"/>
            <a:ext cx="10673907" cy="1301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000000"/>
                </a:solidFill>
                <a:highlight>
                  <a:srgbClr val="C8EFF8"/>
                </a:highlight>
                <a:latin typeface="나눔고딕" pitchFamily="2" charset="-127"/>
                <a:ea typeface="나눔고딕" pitchFamily="2" charset="-127"/>
              </a:rPr>
              <a:t>블록 코딩과 드론을 활용하여 자기주도적 학습이 가능한 </a:t>
            </a:r>
            <a:endParaRPr lang="en-US" altLang="ko-KR" sz="2800" b="1" dirty="0">
              <a:solidFill>
                <a:srgbClr val="000000"/>
              </a:solidFill>
              <a:highlight>
                <a:srgbClr val="C8EFF8"/>
              </a:highlight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000000"/>
                </a:solidFill>
                <a:highlight>
                  <a:srgbClr val="C8EFF8"/>
                </a:highlight>
                <a:latin typeface="나눔고딕" pitchFamily="2" charset="-127"/>
                <a:ea typeface="나눔고딕" pitchFamily="2" charset="-127"/>
              </a:rPr>
              <a:t>서비스 개발</a:t>
            </a:r>
            <a:endParaRPr lang="en-US" altLang="ko-KR" sz="2800" b="1" i="0" dirty="0">
              <a:solidFill>
                <a:srgbClr val="000000"/>
              </a:solidFill>
              <a:effectLst/>
              <a:highlight>
                <a:srgbClr val="C8EFF8"/>
              </a:highlight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41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itchFamily="2" charset="-127"/>
                  <a:ea typeface="나눔고딕" pitchFamily="2" charset="-127"/>
                </a:rPr>
                <a:t>1. </a:t>
              </a:r>
              <a:r>
                <a:rPr lang="ko-KR" altLang="en-US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itchFamily="2" charset="-127"/>
                  <a:ea typeface="나눔고딕" pitchFamily="2" charset="-127"/>
                </a:rPr>
                <a:t>프로젝트 배경 및 내용  </a:t>
              </a:r>
              <a:endPara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1B203FB-0053-33E3-E046-A00E16FA5469}"/>
              </a:ext>
            </a:extLst>
          </p:cNvPr>
          <p:cNvSpPr txBox="1"/>
          <p:nvPr/>
        </p:nvSpPr>
        <p:spPr>
          <a:xfrm>
            <a:off x="234038" y="1182293"/>
            <a:ext cx="5560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블록코딩 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: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구글에서 오픈소스로 제공하는 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                    ‘</a:t>
            </a:r>
            <a:r>
              <a:rPr lang="en-US" altLang="ko-KR" sz="2000" b="1" dirty="0">
                <a:latin typeface="나눔고딕" pitchFamily="2" charset="-127"/>
                <a:ea typeface="나눔고딕" pitchFamily="2" charset="-127"/>
              </a:rPr>
              <a:t>Blockly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’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를 활용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  -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사용자가 원하는 대로 커스텀이 가능하다는 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   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장점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955CCA6-C38E-99B3-6742-AB692A1E1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3" y="2660936"/>
            <a:ext cx="5542471" cy="3095627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249B109-E510-FED2-9A6D-239484ECC4D8}"/>
              </a:ext>
            </a:extLst>
          </p:cNvPr>
          <p:cNvSpPr/>
          <p:nvPr/>
        </p:nvSpPr>
        <p:spPr>
          <a:xfrm rot="10800000" flipV="1">
            <a:off x="11444700" y="264652"/>
            <a:ext cx="252000" cy="252000"/>
          </a:xfrm>
          <a:prstGeom prst="roundRect">
            <a:avLst/>
          </a:prstGeom>
          <a:solidFill>
            <a:srgbClr val="70D5EC"/>
          </a:solidFill>
          <a:ln>
            <a:noFill/>
          </a:ln>
          <a:effectLst>
            <a:outerShdw blurRad="50800" dist="38100" dir="5400000" algn="t" rotWithShape="0">
              <a:srgbClr val="70D5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rPr>
              <a:t>X</a:t>
            </a:r>
            <a:endParaRPr lang="ko-KR" altLang="en-US" sz="1050" dirty="0">
              <a:solidFill>
                <a:prstClr val="white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00228-6641-485C-16A5-67D00240DFEA}"/>
              </a:ext>
            </a:extLst>
          </p:cNvPr>
          <p:cNvSpPr txBox="1"/>
          <p:nvPr/>
        </p:nvSpPr>
        <p:spPr>
          <a:xfrm>
            <a:off x="6587838" y="1182293"/>
            <a:ext cx="5108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2.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드론 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: </a:t>
            </a:r>
            <a:r>
              <a:rPr lang="en-US" altLang="ko-KR" sz="2000" b="1" dirty="0">
                <a:latin typeface="나눔고딕" pitchFamily="2" charset="-127"/>
                <a:ea typeface="나눔고딕" pitchFamily="2" charset="-127"/>
              </a:rPr>
              <a:t>Tello drone</a:t>
            </a:r>
          </a:p>
          <a:p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  - 10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만원대의 저렴한 가격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3E5CDE-FFE7-E13E-0136-DB567E71EC20}"/>
              </a:ext>
            </a:extLst>
          </p:cNvPr>
          <p:cNvCxnSpPr/>
          <p:nvPr/>
        </p:nvCxnSpPr>
        <p:spPr>
          <a:xfrm>
            <a:off x="6039612" y="1182293"/>
            <a:ext cx="0" cy="482365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JI 텔로 TELLO">
            <a:extLst>
              <a:ext uri="{FF2B5EF4-FFF2-40B4-BE49-F238E27FC236}">
                <a16:creationId xmlns:a16="http://schemas.microsoft.com/office/drawing/2014/main" id="{E1B2DC22-FC11-DC2A-AEDC-D762CE708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5" b="15043"/>
          <a:stretch/>
        </p:blipFill>
        <p:spPr bwMode="auto">
          <a:xfrm>
            <a:off x="7014711" y="2740466"/>
            <a:ext cx="4082848" cy="271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07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itchFamily="2" charset="-127"/>
                  <a:ea typeface="나눔고딕" pitchFamily="2" charset="-127"/>
                </a:rPr>
                <a:t>2. </a:t>
              </a:r>
              <a:r>
                <a:rPr lang="ko-KR" altLang="en-US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itchFamily="2" charset="-127"/>
                  <a:ea typeface="나눔고딕" pitchFamily="2" charset="-127"/>
                </a:rPr>
                <a:t>개발 계획</a:t>
              </a:r>
              <a:endPara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rPr>
                <a:t>X</a:t>
              </a:r>
              <a:endParaRPr lang="ko-KR" altLang="en-US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96F4605-BE2D-EC93-6B20-6BFA4473FFAF}"/>
              </a:ext>
            </a:extLst>
          </p:cNvPr>
          <p:cNvSpPr txBox="1"/>
          <p:nvPr/>
        </p:nvSpPr>
        <p:spPr>
          <a:xfrm>
            <a:off x="523009" y="1281919"/>
            <a:ext cx="9036627" cy="3855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기본적인 기능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코딩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드론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 제어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)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구현 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    –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학습을 위한 동기 유발 단계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30000"/>
              </a:lnSpc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2)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학습 문제 제공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    -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사용자가 학습할 수 있는 문제 제공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30000"/>
              </a:lnSpc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3)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자기주도적 학습이 가능한 평가 시스템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    -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학습 후 정답 확인을 위한 평가 시스템 제공 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33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itchFamily="2" charset="-127"/>
                  <a:ea typeface="나눔고딕" pitchFamily="2" charset="-127"/>
                </a:rPr>
                <a:t>3. </a:t>
              </a:r>
              <a:r>
                <a:rPr lang="ko-KR" altLang="en-US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itchFamily="2" charset="-127"/>
                  <a:ea typeface="나눔고딕" pitchFamily="2" charset="-127"/>
                </a:rPr>
                <a:t>프로젝트 진행 상황</a:t>
              </a:r>
              <a:endPara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rPr>
                <a:t>X</a:t>
              </a:r>
              <a:endParaRPr lang="ko-KR" altLang="en-US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F93A3BE-6A64-9C79-8C99-8E28ADC81F50}"/>
              </a:ext>
            </a:extLst>
          </p:cNvPr>
          <p:cNvSpPr txBox="1"/>
          <p:nvPr/>
        </p:nvSpPr>
        <p:spPr>
          <a:xfrm>
            <a:off x="539785" y="1317995"/>
            <a:ext cx="1070545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✔  </a:t>
            </a:r>
            <a:r>
              <a:rPr lang="en-US" altLang="ko-KR" sz="2400" b="1" dirty="0" err="1">
                <a:latin typeface="나눔고딕" pitchFamily="2" charset="-127"/>
                <a:ea typeface="나눔고딕" pitchFamily="2" charset="-127"/>
              </a:rPr>
              <a:t>Blockly</a:t>
            </a:r>
            <a:r>
              <a:rPr lang="ko-KR" altLang="en-US" sz="2400" b="1" dirty="0">
                <a:latin typeface="나눔고딕" pitchFamily="2" charset="-127"/>
                <a:ea typeface="나눔고딕" pitchFamily="2" charset="-127"/>
              </a:rPr>
              <a:t> 블록 코딩으로 </a:t>
            </a:r>
            <a:r>
              <a:rPr lang="ko-KR" altLang="en-US" sz="2400" b="1" dirty="0" err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드론</a:t>
            </a:r>
            <a:r>
              <a:rPr lang="ko-KR" altLang="en-US" sz="2400" b="1" dirty="0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제어</a:t>
            </a:r>
            <a:r>
              <a:rPr lang="ko-KR" altLang="en-US" sz="2400" b="1" dirty="0">
                <a:latin typeface="나눔고딕" pitchFamily="2" charset="-127"/>
                <a:ea typeface="나눔고딕" pitchFamily="2" charset="-127"/>
              </a:rPr>
              <a:t> 완료</a:t>
            </a:r>
            <a:endParaRPr lang="en-US" altLang="ko-KR" sz="2400" b="1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 - Tello </a:t>
            </a:r>
            <a:r>
              <a:rPr lang="ko-KR" altLang="en-US" sz="2400" dirty="0" err="1">
                <a:latin typeface="나눔고딕" pitchFamily="2" charset="-127"/>
                <a:ea typeface="나눔고딕" pitchFamily="2" charset="-127"/>
              </a:rPr>
              <a:t>드론의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 기본적인 움직임을 </a:t>
            </a:r>
            <a:r>
              <a:rPr lang="en-US" altLang="ko-KR" sz="2400" dirty="0" err="1">
                <a:latin typeface="나눔고딕" pitchFamily="2" charset="-127"/>
                <a:ea typeface="나눔고딕" pitchFamily="2" charset="-127"/>
              </a:rPr>
              <a:t>Blockly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 웹 페이지에서 블록 코딩을 </a:t>
            </a: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  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통해 제어 가능</a:t>
            </a:r>
          </a:p>
          <a:p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✔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  </a:t>
            </a:r>
            <a:r>
              <a:rPr lang="ko-KR" altLang="en-US" sz="2400" b="1" dirty="0">
                <a:latin typeface="나눔고딕" pitchFamily="2" charset="-127"/>
                <a:ea typeface="나눔고딕" pitchFamily="2" charset="-127"/>
              </a:rPr>
              <a:t>학습을 위한 </a:t>
            </a:r>
            <a:r>
              <a:rPr lang="ko-KR" altLang="en-US" sz="2400" b="1" dirty="0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동기 유발 </a:t>
            </a:r>
            <a:r>
              <a:rPr lang="ko-KR" altLang="en-US" sz="2400" b="1" dirty="0">
                <a:latin typeface="나눔고딕" pitchFamily="2" charset="-127"/>
                <a:ea typeface="나눔고딕" pitchFamily="2" charset="-127"/>
              </a:rPr>
              <a:t>확인 완료</a:t>
            </a:r>
            <a:endParaRPr lang="en-US" altLang="ko-KR" sz="2400" b="1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 - 1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학기에 진행한 알파테스트 결과로 이 활동을 통해 학생들의 흥미가 </a:t>
            </a: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  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생기는 것을 확인</a:t>
            </a: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81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itchFamily="2" charset="-127"/>
                  <a:ea typeface="나눔고딕" pitchFamily="2" charset="-127"/>
                </a:rPr>
                <a:t>4.</a:t>
              </a:r>
              <a:r>
                <a:rPr lang="ko-KR" altLang="en-US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itchFamily="2" charset="-127"/>
                  <a:ea typeface="나눔고딕" pitchFamily="2" charset="-127"/>
                </a:rPr>
                <a:t> 구현 예정</a:t>
              </a:r>
              <a:endPara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rPr>
                <a:t>X</a:t>
              </a:r>
              <a:endParaRPr lang="ko-KR" altLang="en-US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D01BB2-FCD9-8AAA-9EF1-09722E434D15}"/>
              </a:ext>
            </a:extLst>
          </p:cNvPr>
          <p:cNvSpPr txBox="1"/>
          <p:nvPr/>
        </p:nvSpPr>
        <p:spPr>
          <a:xfrm>
            <a:off x="593898" y="1269120"/>
            <a:ext cx="971388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1.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학습 문제 제공 </a:t>
            </a:r>
            <a:endParaRPr lang="en-US" altLang="ko-KR" sz="2800" b="1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    방법</a:t>
            </a: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1)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 레벨 별 문제 제공</a:t>
            </a: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        - 1~10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정도의 레벨을 구분하여 난이도를 높여가며 문제 제공</a:t>
            </a: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방법</a:t>
            </a: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2)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카테고리 별 문제 제공</a:t>
            </a: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        -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도형 그리기</a:t>
            </a: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장애물 피하기 등 카테고리를 나누어 문제 제공</a:t>
            </a:r>
          </a:p>
        </p:txBody>
      </p:sp>
    </p:spTree>
    <p:extLst>
      <p:ext uri="{BB962C8B-B14F-4D97-AF65-F5344CB8AC3E}">
        <p14:creationId xmlns:p14="http://schemas.microsoft.com/office/powerpoint/2010/main" val="290177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itchFamily="2" charset="-127"/>
                  <a:ea typeface="나눔고딕" pitchFamily="2" charset="-127"/>
                </a:rPr>
                <a:t>4.</a:t>
              </a:r>
              <a:r>
                <a:rPr lang="ko-KR" altLang="en-US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itchFamily="2" charset="-127"/>
                  <a:ea typeface="나눔고딕" pitchFamily="2" charset="-127"/>
                </a:rPr>
                <a:t> 구현 예정</a:t>
              </a:r>
              <a:endPara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rPr>
                <a:t>X</a:t>
              </a:r>
              <a:endParaRPr lang="ko-KR" altLang="en-US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</p:grp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D03FD94-D362-8800-9D45-909D1DABA4B7}"/>
              </a:ext>
            </a:extLst>
          </p:cNvPr>
          <p:cNvSpPr txBox="1"/>
          <p:nvPr/>
        </p:nvSpPr>
        <p:spPr>
          <a:xfrm>
            <a:off x="593898" y="1227557"/>
            <a:ext cx="11007552" cy="373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2.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자기주도적 학습이 가능한 평가 시스템 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2800" dirty="0">
                <a:latin typeface="나눔고딕" pitchFamily="2" charset="-127"/>
                <a:ea typeface="나눔고딕" pitchFamily="2" charset="-127"/>
              </a:rPr>
              <a:t>   </a:t>
            </a:r>
            <a:endParaRPr lang="en-US" altLang="ko-KR" sz="28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800" dirty="0">
                <a:latin typeface="나눔고딕" pitchFamily="2" charset="-127"/>
                <a:ea typeface="나눔고딕" pitchFamily="2" charset="-127"/>
              </a:rPr>
              <a:t>  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방법</a:t>
            </a: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1)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해당 문제에 맞는 답안의 경우의 수를 미리 입력하여 사용자 코드와 비교</a:t>
            </a: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        -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사용자가 코드를 다양하게 짤 수 있기 때문에 모든 경우를 고려할 수 </a:t>
            </a: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	   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없다는 문제가 존재</a:t>
            </a: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방법</a:t>
            </a: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2)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정해진 답안에 빈칸을 넣어 사용자가 빈칸에 알맞은 코드를 넣는 것 </a:t>
            </a: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        -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빈칸에 맞는 블록이 정해져 있어 채점하기는 편리하지만</a:t>
            </a: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,</a:t>
            </a: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 	   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사용자가 처음부터 로직을 짜는 연습을 할 수 없다는 문제가 존재</a:t>
            </a:r>
          </a:p>
        </p:txBody>
      </p:sp>
    </p:spTree>
    <p:extLst>
      <p:ext uri="{BB962C8B-B14F-4D97-AF65-F5344CB8AC3E}">
        <p14:creationId xmlns:p14="http://schemas.microsoft.com/office/powerpoint/2010/main" val="406574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itchFamily="2" charset="-127"/>
                  <a:ea typeface="나눔고딕" pitchFamily="2" charset="-127"/>
                </a:rPr>
                <a:t>5. </a:t>
              </a:r>
              <a:r>
                <a:rPr lang="ko-KR" altLang="en-US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itchFamily="2" charset="-127"/>
                  <a:ea typeface="나눔고딕" pitchFamily="2" charset="-127"/>
                </a:rPr>
                <a:t>추진 방법</a:t>
              </a:r>
              <a:endPara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rPr>
                <a:t>X</a:t>
              </a:r>
              <a:endParaRPr lang="ko-KR" altLang="en-US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</p:grpSp>
        </p:grp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8E949E-196D-A8A6-D17B-52824AA2E35B}"/>
              </a:ext>
            </a:extLst>
          </p:cNvPr>
          <p:cNvSpPr/>
          <p:nvPr/>
        </p:nvSpPr>
        <p:spPr>
          <a:xfrm>
            <a:off x="556800" y="1248115"/>
            <a:ext cx="11139900" cy="3874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개발을 진행하면서 중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,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고등학생을 대상으로 테스트 진행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총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번의 테스트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테스트 대상은 동일하게 진행하여 프로그램이 교육용으로 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   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효과적인지 확인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1)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현재까지 개발한 부분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– 7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월 중 테스트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 2)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학습 문제 제공 부분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– 8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월 중 테스트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 3)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평가 시스템 도입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– 9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월 중 테스트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0259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817</Words>
  <Application>Microsoft Office PowerPoint</Application>
  <PresentationFormat>와이드스크린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나눔고딕</vt:lpstr>
      <vt:lpstr>맑은 고딕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백아름</cp:lastModifiedBy>
  <cp:revision>141</cp:revision>
  <dcterms:created xsi:type="dcterms:W3CDTF">2022-04-20T15:27:56Z</dcterms:created>
  <dcterms:modified xsi:type="dcterms:W3CDTF">2022-11-30T13:58:41Z</dcterms:modified>
</cp:coreProperties>
</file>