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굴림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굴림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굴림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굴림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굴림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굴림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굴림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굴림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280" cy="11064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굴림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굴림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굴림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굴림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굴림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굴림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굴림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굴림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굴림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굴림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굴림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굴림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280" cy="11064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굴림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굴림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굴림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굴림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latin typeface="굴림"/>
              </a:rPr>
              <a:t>제목 텍스트의 서식을 편집하려면 클릭하십시오</a:t>
            </a:r>
            <a:r>
              <a:rPr b="0" lang="en-US" sz="1800" spc="-1" strike="noStrike">
                <a:latin typeface="굴림"/>
              </a:rPr>
              <a:t>.</a:t>
            </a:r>
            <a:endParaRPr b="0" lang="en-US" sz="1800" spc="-1" strike="noStrike">
              <a:latin typeface="굴림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굴림"/>
              </a:rPr>
              <a:t>개요 텍스트의 서식을 편집하려면 클릭하십시오</a:t>
            </a:r>
            <a:endParaRPr b="0" lang="en-US" sz="3200" spc="-1" strike="noStrike">
              <a:latin typeface="굴림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굴림"/>
              </a:rPr>
              <a:t>2</a:t>
            </a:r>
            <a:r>
              <a:rPr b="0" lang="en-US" sz="2800" spc="-1" strike="noStrike">
                <a:latin typeface="굴림"/>
              </a:rPr>
              <a:t>번째 개요 수준</a:t>
            </a:r>
            <a:endParaRPr b="0" lang="en-US" sz="2800" spc="-1" strike="noStrike">
              <a:latin typeface="굴림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굴림"/>
              </a:rPr>
              <a:t>3</a:t>
            </a:r>
            <a:r>
              <a:rPr b="0" lang="en-US" sz="2400" spc="-1" strike="noStrike">
                <a:latin typeface="굴림"/>
              </a:rPr>
              <a:t>번째 개요 수준</a:t>
            </a:r>
            <a:endParaRPr b="0" lang="en-US" sz="2400" spc="-1" strike="noStrike">
              <a:latin typeface="굴림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굴림"/>
              </a:rPr>
              <a:t>4</a:t>
            </a:r>
            <a:r>
              <a:rPr b="0" lang="en-US" sz="2000" spc="-1" strike="noStrike">
                <a:latin typeface="굴림"/>
              </a:rPr>
              <a:t>번째 개요 수준</a:t>
            </a:r>
            <a:endParaRPr b="0" lang="en-US" sz="2000" spc="-1" strike="noStrike">
              <a:latin typeface="굴림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굴림"/>
              </a:rPr>
              <a:t>5</a:t>
            </a:r>
            <a:r>
              <a:rPr b="0" lang="en-US" sz="2000" spc="-1" strike="noStrike">
                <a:latin typeface="굴림"/>
              </a:rPr>
              <a:t>번째 개요 수준</a:t>
            </a:r>
            <a:endParaRPr b="0" lang="en-US" sz="2000" spc="-1" strike="noStrike">
              <a:latin typeface="굴림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굴림"/>
              </a:rPr>
              <a:t>6</a:t>
            </a:r>
            <a:r>
              <a:rPr b="0" lang="en-US" sz="2000" spc="-1" strike="noStrike">
                <a:latin typeface="굴림"/>
              </a:rPr>
              <a:t>번째 개요 수준</a:t>
            </a:r>
            <a:endParaRPr b="0" lang="en-US" sz="2000" spc="-1" strike="noStrike">
              <a:latin typeface="굴림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굴림"/>
              </a:rPr>
              <a:t>7</a:t>
            </a:r>
            <a:r>
              <a:rPr b="0" lang="en-US" sz="2000" spc="-1" strike="noStrike">
                <a:latin typeface="굴림"/>
              </a:rPr>
              <a:t>번째 개요 수준</a:t>
            </a:r>
            <a:endParaRPr b="0" lang="en-US" sz="2000" spc="-1" strike="noStrike">
              <a:latin typeface="굴림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굴림"/>
              </a:rPr>
              <a:t>제목 텍스트의 서식을 편집하려면 클릭하십시오</a:t>
            </a:r>
            <a:r>
              <a:rPr b="0" lang="en-US" sz="4400" spc="-1" strike="noStrike">
                <a:latin typeface="굴림"/>
              </a:rPr>
              <a:t>.</a:t>
            </a:r>
            <a:endParaRPr b="0" lang="en-US" sz="4400" spc="-1" strike="noStrike">
              <a:latin typeface="굴림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굴림"/>
              </a:rPr>
              <a:t>개요 텍스트의 서식을 편집하려면 클릭하십시오</a:t>
            </a:r>
            <a:endParaRPr b="0" lang="en-US" sz="3200" spc="-1" strike="noStrike">
              <a:latin typeface="굴림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굴림"/>
              </a:rPr>
              <a:t>2</a:t>
            </a:r>
            <a:r>
              <a:rPr b="0" lang="en-US" sz="2800" spc="-1" strike="noStrike">
                <a:latin typeface="굴림"/>
              </a:rPr>
              <a:t>번째 개요 수준</a:t>
            </a:r>
            <a:endParaRPr b="0" lang="en-US" sz="2800" spc="-1" strike="noStrike">
              <a:latin typeface="굴림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굴림"/>
              </a:rPr>
              <a:t>3</a:t>
            </a:r>
            <a:r>
              <a:rPr b="0" lang="en-US" sz="2400" spc="-1" strike="noStrike">
                <a:latin typeface="굴림"/>
              </a:rPr>
              <a:t>번째 개요 수준</a:t>
            </a:r>
            <a:endParaRPr b="0" lang="en-US" sz="2400" spc="-1" strike="noStrike">
              <a:latin typeface="굴림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굴림"/>
              </a:rPr>
              <a:t>4</a:t>
            </a:r>
            <a:r>
              <a:rPr b="0" lang="en-US" sz="2000" spc="-1" strike="noStrike">
                <a:latin typeface="굴림"/>
              </a:rPr>
              <a:t>번째 개요 수준</a:t>
            </a:r>
            <a:endParaRPr b="0" lang="en-US" sz="2000" spc="-1" strike="noStrike">
              <a:latin typeface="굴림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굴림"/>
              </a:rPr>
              <a:t>5</a:t>
            </a:r>
            <a:r>
              <a:rPr b="0" lang="en-US" sz="2000" spc="-1" strike="noStrike">
                <a:latin typeface="굴림"/>
              </a:rPr>
              <a:t>번째 개요 수준</a:t>
            </a:r>
            <a:endParaRPr b="0" lang="en-US" sz="2000" spc="-1" strike="noStrike">
              <a:latin typeface="굴림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굴림"/>
              </a:rPr>
              <a:t>6</a:t>
            </a:r>
            <a:r>
              <a:rPr b="0" lang="en-US" sz="2000" spc="-1" strike="noStrike">
                <a:latin typeface="굴림"/>
              </a:rPr>
              <a:t>번째 개요 수준</a:t>
            </a:r>
            <a:endParaRPr b="0" lang="en-US" sz="2000" spc="-1" strike="noStrike">
              <a:latin typeface="굴림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굴림"/>
              </a:rPr>
              <a:t>7</a:t>
            </a:r>
            <a:r>
              <a:rPr b="0" lang="en-US" sz="2000" spc="-1" strike="noStrike">
                <a:latin typeface="굴림"/>
              </a:rPr>
              <a:t>번째 개요 수준</a:t>
            </a:r>
            <a:endParaRPr b="0" lang="en-US" sz="2000" spc="-1" strike="noStrike">
              <a:latin typeface="굴림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2670120" y="1392480"/>
            <a:ext cx="7305120" cy="428868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algn="tl" blurRad="63500" dir="2700000" dist="63500" rotWithShape="0">
              <a:srgbClr val="000000">
                <a:alpha val="3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" name="CustomShape 2"/>
          <p:cNvSpPr/>
          <p:nvPr/>
        </p:nvSpPr>
        <p:spPr>
          <a:xfrm rot="18840000">
            <a:off x="2139480" y="1485360"/>
            <a:ext cx="1418400" cy="401760"/>
          </a:xfrm>
          <a:prstGeom prst="rect">
            <a:avLst/>
          </a:prstGeom>
          <a:solidFill>
            <a:schemeClr val="accent6">
              <a:lumMod val="60000"/>
              <a:lumOff val="40000"/>
              <a:alpha val="4003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8" name="CustomShape 3"/>
          <p:cNvSpPr/>
          <p:nvPr/>
        </p:nvSpPr>
        <p:spPr>
          <a:xfrm>
            <a:off x="3483000" y="1869480"/>
            <a:ext cx="4581360" cy="54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000" spc="-145" strike="noStrike">
                <a:solidFill>
                  <a:srgbClr val="000000"/>
                </a:solidFill>
                <a:latin typeface="맑은 고딕"/>
                <a:ea typeface="맑은 고딕"/>
              </a:rPr>
              <a:t>LSTM</a:t>
            </a:r>
            <a:r>
              <a:rPr b="1" lang="en-US" sz="3000" spc="-145" strike="noStrike">
                <a:solidFill>
                  <a:srgbClr val="000000"/>
                </a:solidFill>
                <a:latin typeface="맑은 고딕"/>
                <a:ea typeface="맑은 고딕"/>
              </a:rPr>
              <a:t>을 이용한 주가 예측</a:t>
            </a:r>
            <a:endParaRPr b="0" lang="en-US" sz="3000" spc="-1" strike="noStrike">
              <a:latin typeface="굴림"/>
            </a:endParaRPr>
          </a:p>
        </p:txBody>
      </p:sp>
      <p:sp>
        <p:nvSpPr>
          <p:cNvPr id="79" name="CustomShape 4"/>
          <p:cNvSpPr/>
          <p:nvPr/>
        </p:nvSpPr>
        <p:spPr>
          <a:xfrm>
            <a:off x="7698600" y="3539520"/>
            <a:ext cx="2897280" cy="70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000" spc="-145" strike="noStrike">
                <a:solidFill>
                  <a:srgbClr val="000000"/>
                </a:solidFill>
                <a:latin typeface="맑은 고딕"/>
                <a:ea typeface="맑은 고딕"/>
              </a:rPr>
              <a:t>20151970 </a:t>
            </a:r>
            <a:r>
              <a:rPr b="0" lang="en-US" sz="2000" spc="-145" strike="noStrike">
                <a:solidFill>
                  <a:srgbClr val="000000"/>
                </a:solidFill>
                <a:latin typeface="맑은 고딕"/>
                <a:ea typeface="맑은 고딕"/>
              </a:rPr>
              <a:t>진용원</a:t>
            </a:r>
            <a:r>
              <a:rPr b="1" lang="en-US" sz="2000" spc="-145" strike="noStrike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endParaRPr b="0" lang="en-US" sz="2000" spc="-1" strike="noStrike">
              <a:latin typeface="굴림"/>
            </a:endParaRPr>
          </a:p>
          <a:p>
            <a:pPr>
              <a:lnSpc>
                <a:spcPct val="100000"/>
              </a:lnSpc>
            </a:pPr>
            <a:r>
              <a:rPr b="0" lang="en-US" sz="2000" spc="-145" strike="noStrike">
                <a:solidFill>
                  <a:srgbClr val="000000"/>
                </a:solidFill>
                <a:latin typeface="맑은 고딕"/>
                <a:ea typeface="맑은 고딕"/>
              </a:rPr>
              <a:t>20157092 </a:t>
            </a:r>
            <a:r>
              <a:rPr b="0" lang="en-US" sz="2000" spc="-145" strike="noStrike">
                <a:solidFill>
                  <a:srgbClr val="000000"/>
                </a:solidFill>
                <a:latin typeface="맑은 고딕"/>
                <a:ea typeface="맑은 고딕"/>
              </a:rPr>
              <a:t>김상민</a:t>
            </a:r>
            <a:endParaRPr b="0" lang="en-US" sz="2000" spc="-1" strike="noStrike">
              <a:latin typeface="굴림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4654440" y="1900440"/>
            <a:ext cx="2901240" cy="30560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algn="tl" blurRad="63500" dir="2700000" dist="63500" rotWithShape="0">
              <a:srgbClr val="000000">
                <a:alpha val="3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5" name="CustomShape 2"/>
          <p:cNvSpPr/>
          <p:nvPr/>
        </p:nvSpPr>
        <p:spPr>
          <a:xfrm>
            <a:off x="5243400" y="3197880"/>
            <a:ext cx="170748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2400" spc="-145" strike="noStrike">
                <a:solidFill>
                  <a:srgbClr val="000000"/>
                </a:solidFill>
                <a:latin typeface="맑은 고딕"/>
                <a:ea typeface="맑은 고딕"/>
              </a:rPr>
              <a:t>감사합니다</a:t>
            </a:r>
            <a:r>
              <a:rPr b="1" lang="en-US" sz="2400" spc="-145" strike="noStrike">
                <a:solidFill>
                  <a:srgbClr val="000000"/>
                </a:solidFill>
                <a:latin typeface="맑은 고딕"/>
                <a:ea typeface="맑은 고딕"/>
              </a:rPr>
              <a:t>.</a:t>
            </a:r>
            <a:endParaRPr b="0" lang="en-US" sz="2400" spc="-1" strike="noStrike">
              <a:latin typeface="굴림"/>
            </a:endParaRPr>
          </a:p>
        </p:txBody>
      </p:sp>
      <p:sp>
        <p:nvSpPr>
          <p:cNvPr id="136" name="CustomShape 3"/>
          <p:cNvSpPr/>
          <p:nvPr/>
        </p:nvSpPr>
        <p:spPr>
          <a:xfrm rot="19658400">
            <a:off x="6853320" y="4722840"/>
            <a:ext cx="937080" cy="282960"/>
          </a:xfrm>
          <a:prstGeom prst="rect">
            <a:avLst/>
          </a:prstGeom>
          <a:solidFill>
            <a:schemeClr val="accent6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 rot="21436200">
            <a:off x="702720" y="519840"/>
            <a:ext cx="11078640" cy="597528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" name="CustomShape 2"/>
          <p:cNvSpPr/>
          <p:nvPr/>
        </p:nvSpPr>
        <p:spPr>
          <a:xfrm rot="217200">
            <a:off x="372960" y="513000"/>
            <a:ext cx="10809000" cy="58291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" name="CustomShape 3"/>
          <p:cNvSpPr/>
          <p:nvPr/>
        </p:nvSpPr>
        <p:spPr>
          <a:xfrm>
            <a:off x="690840" y="513720"/>
            <a:ext cx="10809000" cy="58291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" name="CustomShape 4"/>
          <p:cNvSpPr/>
          <p:nvPr/>
        </p:nvSpPr>
        <p:spPr>
          <a:xfrm>
            <a:off x="994320" y="946080"/>
            <a:ext cx="4965480" cy="82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endParaRPr b="0" lang="en-US" sz="1800" spc="-1" strike="noStrike">
              <a:latin typeface="굴림"/>
            </a:endParaRPr>
          </a:p>
          <a:p>
            <a:pPr>
              <a:lnSpc>
                <a:spcPct val="100000"/>
              </a:lnSpc>
            </a:pPr>
            <a:r>
              <a:rPr b="0" lang="en-US" sz="2000" spc="-145" strike="noStrike">
                <a:solidFill>
                  <a:srgbClr val="000000"/>
                </a:solidFill>
                <a:latin typeface="맑은 고딕"/>
                <a:ea typeface="맑은 고딕"/>
              </a:rPr>
              <a:t>야후 파이낸스에서 코스피지수 데이터 크롤링</a:t>
            </a:r>
            <a:endParaRPr b="0" lang="en-US" sz="2000" spc="-1" strike="noStrike">
              <a:latin typeface="굴림"/>
            </a:endParaRPr>
          </a:p>
        </p:txBody>
      </p:sp>
      <p:sp>
        <p:nvSpPr>
          <p:cNvPr id="84" name="CustomShape 5"/>
          <p:cNvSpPr/>
          <p:nvPr/>
        </p:nvSpPr>
        <p:spPr>
          <a:xfrm rot="17787000">
            <a:off x="5706000" y="393480"/>
            <a:ext cx="777960" cy="282960"/>
          </a:xfrm>
          <a:prstGeom prst="rect">
            <a:avLst/>
          </a:prstGeom>
          <a:solidFill>
            <a:schemeClr val="accent6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" name="CustomShape 6"/>
          <p:cNvSpPr/>
          <p:nvPr/>
        </p:nvSpPr>
        <p:spPr>
          <a:xfrm>
            <a:off x="1000080" y="1777320"/>
            <a:ext cx="9849960" cy="387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</a:pPr>
            <a:endParaRPr b="0" lang="en-US" sz="1800" spc="-1" strike="noStrike">
              <a:latin typeface="굴림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latin typeface="굴림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latin typeface="굴림"/>
            </a:endParaRPr>
          </a:p>
        </p:txBody>
      </p:sp>
      <p:pic>
        <p:nvPicPr>
          <p:cNvPr id="86" name="" descr=""/>
          <p:cNvPicPr/>
          <p:nvPr/>
        </p:nvPicPr>
        <p:blipFill>
          <a:blip r:embed="rId1"/>
          <a:stretch/>
        </p:blipFill>
        <p:spPr>
          <a:xfrm>
            <a:off x="1174320" y="1777320"/>
            <a:ext cx="6444360" cy="4370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 rot="21436200">
            <a:off x="702720" y="519840"/>
            <a:ext cx="11078640" cy="597528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CustomShape 2"/>
          <p:cNvSpPr/>
          <p:nvPr/>
        </p:nvSpPr>
        <p:spPr>
          <a:xfrm rot="217200">
            <a:off x="372960" y="513000"/>
            <a:ext cx="10809000" cy="58291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CustomShape 3"/>
          <p:cNvSpPr/>
          <p:nvPr/>
        </p:nvSpPr>
        <p:spPr>
          <a:xfrm>
            <a:off x="690840" y="513720"/>
            <a:ext cx="10809000" cy="58291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" name="CustomShape 4"/>
          <p:cNvSpPr/>
          <p:nvPr/>
        </p:nvSpPr>
        <p:spPr>
          <a:xfrm>
            <a:off x="996840" y="946080"/>
            <a:ext cx="3788280" cy="82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endParaRPr b="0" lang="en-US" sz="1800" spc="-1" strike="noStrike">
              <a:latin typeface="굴림"/>
            </a:endParaRPr>
          </a:p>
          <a:p>
            <a:pPr>
              <a:lnSpc>
                <a:spcPct val="100000"/>
              </a:lnSpc>
            </a:pPr>
            <a:r>
              <a:rPr b="0" lang="en-US" sz="2000" spc="-145" strike="noStrike">
                <a:solidFill>
                  <a:srgbClr val="000000"/>
                </a:solidFill>
                <a:latin typeface="맑은 고딕"/>
                <a:ea typeface="맑은 고딕"/>
              </a:rPr>
              <a:t>팍스넷 뉴스타이틀  데이터 크롤링</a:t>
            </a:r>
            <a:endParaRPr b="0" lang="en-US" sz="2000" spc="-1" strike="noStrike">
              <a:latin typeface="굴림"/>
            </a:endParaRPr>
          </a:p>
        </p:txBody>
      </p:sp>
      <p:sp>
        <p:nvSpPr>
          <p:cNvPr id="91" name="CustomShape 5"/>
          <p:cNvSpPr/>
          <p:nvPr/>
        </p:nvSpPr>
        <p:spPr>
          <a:xfrm rot="17787000">
            <a:off x="5706000" y="393480"/>
            <a:ext cx="777960" cy="282960"/>
          </a:xfrm>
          <a:prstGeom prst="rect">
            <a:avLst/>
          </a:prstGeom>
          <a:solidFill>
            <a:schemeClr val="accent6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CustomShape 6"/>
          <p:cNvSpPr/>
          <p:nvPr/>
        </p:nvSpPr>
        <p:spPr>
          <a:xfrm>
            <a:off x="1000080" y="1777320"/>
            <a:ext cx="9849960" cy="387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</a:pPr>
            <a:endParaRPr b="0" lang="en-US" sz="1800" spc="-1" strike="noStrike">
              <a:latin typeface="굴림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latin typeface="굴림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latin typeface="굴림"/>
            </a:endParaRPr>
          </a:p>
        </p:txBody>
      </p:sp>
      <p:pic>
        <p:nvPicPr>
          <p:cNvPr id="93" name="" descr=""/>
          <p:cNvPicPr/>
          <p:nvPr/>
        </p:nvPicPr>
        <p:blipFill>
          <a:blip r:embed="rId1"/>
          <a:stretch/>
        </p:blipFill>
        <p:spPr>
          <a:xfrm>
            <a:off x="1000080" y="1812960"/>
            <a:ext cx="6505560" cy="4026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 rot="21436200">
            <a:off x="702720" y="519840"/>
            <a:ext cx="11078640" cy="597528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CustomShape 2"/>
          <p:cNvSpPr/>
          <p:nvPr/>
        </p:nvSpPr>
        <p:spPr>
          <a:xfrm rot="217200">
            <a:off x="372960" y="513000"/>
            <a:ext cx="10809000" cy="58291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" name="CustomShape 3"/>
          <p:cNvSpPr/>
          <p:nvPr/>
        </p:nvSpPr>
        <p:spPr>
          <a:xfrm>
            <a:off x="690840" y="513720"/>
            <a:ext cx="10809000" cy="58291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" name="CustomShape 4"/>
          <p:cNvSpPr/>
          <p:nvPr/>
        </p:nvSpPr>
        <p:spPr>
          <a:xfrm>
            <a:off x="996840" y="946080"/>
            <a:ext cx="3788280" cy="82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endParaRPr b="0" lang="en-US" sz="1800" spc="-1" strike="noStrike">
              <a:latin typeface="굴림"/>
            </a:endParaRPr>
          </a:p>
          <a:p>
            <a:pPr>
              <a:lnSpc>
                <a:spcPct val="100000"/>
              </a:lnSpc>
            </a:pPr>
            <a:r>
              <a:rPr b="0" lang="en-US" sz="2000" spc="-145" strike="noStrike">
                <a:solidFill>
                  <a:srgbClr val="000000"/>
                </a:solidFill>
                <a:latin typeface="맑은 고딕"/>
                <a:ea typeface="맑은 고딕"/>
              </a:rPr>
              <a:t>네이버 뉴스타이틀  데이터 크롤링</a:t>
            </a:r>
            <a:endParaRPr b="0" lang="en-US" sz="2000" spc="-1" strike="noStrike">
              <a:latin typeface="굴림"/>
            </a:endParaRPr>
          </a:p>
        </p:txBody>
      </p:sp>
      <p:sp>
        <p:nvSpPr>
          <p:cNvPr id="98" name="CustomShape 5"/>
          <p:cNvSpPr/>
          <p:nvPr/>
        </p:nvSpPr>
        <p:spPr>
          <a:xfrm rot="17787000">
            <a:off x="5706000" y="393480"/>
            <a:ext cx="777960" cy="282960"/>
          </a:xfrm>
          <a:prstGeom prst="rect">
            <a:avLst/>
          </a:prstGeom>
          <a:solidFill>
            <a:schemeClr val="accent6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" name="CustomShape 6"/>
          <p:cNvSpPr/>
          <p:nvPr/>
        </p:nvSpPr>
        <p:spPr>
          <a:xfrm>
            <a:off x="1000080" y="1777320"/>
            <a:ext cx="9849960" cy="387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</a:pPr>
            <a:endParaRPr b="0" lang="en-US" sz="1800" spc="-1" strike="noStrike">
              <a:latin typeface="굴림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latin typeface="굴림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latin typeface="굴림"/>
            </a:endParaRPr>
          </a:p>
        </p:txBody>
      </p:sp>
      <p:pic>
        <p:nvPicPr>
          <p:cNvPr id="100" name="" descr=""/>
          <p:cNvPicPr/>
          <p:nvPr/>
        </p:nvPicPr>
        <p:blipFill>
          <a:blip r:embed="rId1"/>
          <a:stretch/>
        </p:blipFill>
        <p:spPr>
          <a:xfrm>
            <a:off x="1000080" y="1777320"/>
            <a:ext cx="7942680" cy="3937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 rot="21436200">
            <a:off x="702720" y="519840"/>
            <a:ext cx="11078640" cy="597528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CustomShape 2"/>
          <p:cNvSpPr/>
          <p:nvPr/>
        </p:nvSpPr>
        <p:spPr>
          <a:xfrm rot="217200">
            <a:off x="372960" y="513000"/>
            <a:ext cx="10809000" cy="58291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" name="CustomShape 3"/>
          <p:cNvSpPr/>
          <p:nvPr/>
        </p:nvSpPr>
        <p:spPr>
          <a:xfrm>
            <a:off x="690840" y="513720"/>
            <a:ext cx="10809000" cy="58291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" name="CustomShape 4"/>
          <p:cNvSpPr/>
          <p:nvPr/>
        </p:nvSpPr>
        <p:spPr>
          <a:xfrm>
            <a:off x="996840" y="946080"/>
            <a:ext cx="3788280" cy="82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endParaRPr b="0" lang="en-US" sz="1800" spc="-1" strike="noStrike">
              <a:latin typeface="굴림"/>
            </a:endParaRPr>
          </a:p>
          <a:p>
            <a:pPr>
              <a:lnSpc>
                <a:spcPct val="100000"/>
              </a:lnSpc>
            </a:pPr>
            <a:r>
              <a:rPr b="0" lang="en-US" sz="2000" spc="-145" strike="noStrike">
                <a:solidFill>
                  <a:srgbClr val="000000"/>
                </a:solidFill>
                <a:latin typeface="맑은 고딕"/>
                <a:ea typeface="맑은 고딕"/>
              </a:rPr>
              <a:t>팍스넷과 네이버뉴스 타이틀 취합 </a:t>
            </a:r>
            <a:endParaRPr b="0" lang="en-US" sz="2000" spc="-1" strike="noStrike">
              <a:latin typeface="굴림"/>
            </a:endParaRPr>
          </a:p>
        </p:txBody>
      </p:sp>
      <p:sp>
        <p:nvSpPr>
          <p:cNvPr id="105" name="CustomShape 5"/>
          <p:cNvSpPr/>
          <p:nvPr/>
        </p:nvSpPr>
        <p:spPr>
          <a:xfrm rot="17787000">
            <a:off x="5706000" y="393480"/>
            <a:ext cx="777960" cy="282960"/>
          </a:xfrm>
          <a:prstGeom prst="rect">
            <a:avLst/>
          </a:prstGeom>
          <a:solidFill>
            <a:schemeClr val="accent6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" name="CustomShape 6"/>
          <p:cNvSpPr/>
          <p:nvPr/>
        </p:nvSpPr>
        <p:spPr>
          <a:xfrm>
            <a:off x="1000080" y="1777320"/>
            <a:ext cx="9849960" cy="387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</a:pPr>
            <a:endParaRPr b="0" lang="en-US" sz="1800" spc="-1" strike="noStrike">
              <a:latin typeface="굴림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latin typeface="굴림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latin typeface="굴림"/>
            </a:endParaRPr>
          </a:p>
        </p:txBody>
      </p:sp>
      <p:pic>
        <p:nvPicPr>
          <p:cNvPr id="107" name="" descr=""/>
          <p:cNvPicPr/>
          <p:nvPr/>
        </p:nvPicPr>
        <p:blipFill>
          <a:blip r:embed="rId1"/>
          <a:stretch/>
        </p:blipFill>
        <p:spPr>
          <a:xfrm>
            <a:off x="1117440" y="1777320"/>
            <a:ext cx="5986440" cy="4052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 rot="21436200">
            <a:off x="702720" y="519840"/>
            <a:ext cx="11078640" cy="597528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" name="CustomShape 2"/>
          <p:cNvSpPr/>
          <p:nvPr/>
        </p:nvSpPr>
        <p:spPr>
          <a:xfrm rot="217200">
            <a:off x="372960" y="513000"/>
            <a:ext cx="10809000" cy="58291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" name="CustomShape 3"/>
          <p:cNvSpPr/>
          <p:nvPr/>
        </p:nvSpPr>
        <p:spPr>
          <a:xfrm>
            <a:off x="690840" y="513720"/>
            <a:ext cx="10809000" cy="58291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" name="CustomShape 4"/>
          <p:cNvSpPr/>
          <p:nvPr/>
        </p:nvSpPr>
        <p:spPr>
          <a:xfrm>
            <a:off x="996840" y="946080"/>
            <a:ext cx="3788280" cy="82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endParaRPr b="0" lang="en-US" sz="1800" spc="-1" strike="noStrike">
              <a:latin typeface="굴림"/>
            </a:endParaRPr>
          </a:p>
          <a:p>
            <a:pPr>
              <a:lnSpc>
                <a:spcPct val="100000"/>
              </a:lnSpc>
            </a:pPr>
            <a:r>
              <a:rPr b="0" lang="en-US" sz="2000" spc="-145" strike="noStrike">
                <a:solidFill>
                  <a:srgbClr val="000000"/>
                </a:solidFill>
                <a:latin typeface="맑은 고딕"/>
                <a:ea typeface="맑은 고딕"/>
              </a:rPr>
              <a:t>크롤링 데이터 저장</a:t>
            </a:r>
            <a:endParaRPr b="0" lang="en-US" sz="2000" spc="-1" strike="noStrike">
              <a:latin typeface="굴림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굴림"/>
            </a:endParaRPr>
          </a:p>
          <a:p>
            <a:pPr>
              <a:lnSpc>
                <a:spcPct val="100000"/>
              </a:lnSpc>
            </a:pPr>
            <a:r>
              <a:rPr b="0" lang="en-US" sz="2000" spc="-145" strike="noStrike">
                <a:solidFill>
                  <a:srgbClr val="000000"/>
                </a:solidFill>
                <a:latin typeface="맑은 고딕"/>
                <a:ea typeface="맑은 고딕"/>
              </a:rPr>
              <a:t>뉴스다음날 하락시 </a:t>
            </a:r>
            <a:r>
              <a:rPr b="0" lang="en-US" sz="2000" spc="-145" strike="noStrike">
                <a:solidFill>
                  <a:srgbClr val="000000"/>
                </a:solidFill>
                <a:latin typeface="맑은 고딕"/>
                <a:ea typeface="맑은 고딕"/>
              </a:rPr>
              <a:t>0</a:t>
            </a:r>
            <a:endParaRPr b="0" lang="en-US" sz="2000" spc="-1" strike="noStrike">
              <a:latin typeface="굴림"/>
            </a:endParaRPr>
          </a:p>
          <a:p>
            <a:pPr>
              <a:lnSpc>
                <a:spcPct val="100000"/>
              </a:lnSpc>
            </a:pPr>
            <a:r>
              <a:rPr b="0" lang="en-US" sz="2000" spc="-145" strike="noStrike">
                <a:solidFill>
                  <a:srgbClr val="000000"/>
                </a:solidFill>
                <a:latin typeface="맑은 고딕"/>
                <a:ea typeface="맑은 고딕"/>
              </a:rPr>
              <a:t>뉴스다음날 상승시 </a:t>
            </a:r>
            <a:r>
              <a:rPr b="0" lang="en-US" sz="2000" spc="-145" strike="noStrike">
                <a:solidFill>
                  <a:srgbClr val="000000"/>
                </a:solidFill>
                <a:latin typeface="맑은 고딕"/>
                <a:ea typeface="맑은 고딕"/>
              </a:rPr>
              <a:t>1 </a:t>
            </a:r>
            <a:endParaRPr b="0" lang="en-US" sz="2000" spc="-1" strike="noStrike">
              <a:latin typeface="굴림"/>
            </a:endParaRPr>
          </a:p>
        </p:txBody>
      </p:sp>
      <p:sp>
        <p:nvSpPr>
          <p:cNvPr id="112" name="CustomShape 5"/>
          <p:cNvSpPr/>
          <p:nvPr/>
        </p:nvSpPr>
        <p:spPr>
          <a:xfrm rot="17787000">
            <a:off x="5706000" y="393480"/>
            <a:ext cx="777960" cy="282960"/>
          </a:xfrm>
          <a:prstGeom prst="rect">
            <a:avLst/>
          </a:prstGeom>
          <a:solidFill>
            <a:schemeClr val="accent6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" name="CustomShape 6"/>
          <p:cNvSpPr/>
          <p:nvPr/>
        </p:nvSpPr>
        <p:spPr>
          <a:xfrm>
            <a:off x="1000080" y="1777320"/>
            <a:ext cx="9849960" cy="387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</a:pPr>
            <a:endParaRPr b="0" lang="en-US" sz="1800" spc="-1" strike="noStrike">
              <a:latin typeface="굴림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latin typeface="굴림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latin typeface="굴림"/>
            </a:endParaRPr>
          </a:p>
        </p:txBody>
      </p:sp>
      <p:pic>
        <p:nvPicPr>
          <p:cNvPr id="114" name="" descr=""/>
          <p:cNvPicPr/>
          <p:nvPr/>
        </p:nvPicPr>
        <p:blipFill>
          <a:blip r:embed="rId1"/>
          <a:stretch/>
        </p:blipFill>
        <p:spPr>
          <a:xfrm>
            <a:off x="3471840" y="1364040"/>
            <a:ext cx="5312160" cy="4611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 rot="21436200">
            <a:off x="702720" y="519840"/>
            <a:ext cx="11078640" cy="597528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2"/>
          <p:cNvSpPr/>
          <p:nvPr/>
        </p:nvSpPr>
        <p:spPr>
          <a:xfrm rot="217200">
            <a:off x="372960" y="513000"/>
            <a:ext cx="10809000" cy="58291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" name="CustomShape 3"/>
          <p:cNvSpPr/>
          <p:nvPr/>
        </p:nvSpPr>
        <p:spPr>
          <a:xfrm>
            <a:off x="690840" y="513720"/>
            <a:ext cx="10809000" cy="58291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" name="CustomShape 4"/>
          <p:cNvSpPr/>
          <p:nvPr/>
        </p:nvSpPr>
        <p:spPr>
          <a:xfrm>
            <a:off x="943920" y="946080"/>
            <a:ext cx="5970960" cy="82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endParaRPr b="0" lang="en-US" sz="1800" spc="-1" strike="noStrike">
              <a:latin typeface="굴림"/>
            </a:endParaRPr>
          </a:p>
          <a:p>
            <a:pPr>
              <a:lnSpc>
                <a:spcPct val="100000"/>
              </a:lnSpc>
            </a:pPr>
            <a:r>
              <a:rPr b="0" lang="en-US" sz="2000" spc="-145" strike="noStrike">
                <a:solidFill>
                  <a:srgbClr val="000000"/>
                </a:solidFill>
                <a:latin typeface="맑은 고딕"/>
                <a:ea typeface="맑은 고딕"/>
              </a:rPr>
              <a:t>현재</a:t>
            </a:r>
            <a:r>
              <a:rPr b="0" lang="en-US" sz="2000" spc="-145" strike="noStrike">
                <a:solidFill>
                  <a:srgbClr val="000000"/>
                </a:solidFill>
                <a:latin typeface="맑은 고딕"/>
                <a:ea typeface="맑은 고딕"/>
              </a:rPr>
              <a:t>(~ing) R</a:t>
            </a:r>
            <a:r>
              <a:rPr b="0" lang="en-US" sz="2000" spc="-145" strike="noStrike">
                <a:solidFill>
                  <a:srgbClr val="000000"/>
                </a:solidFill>
                <a:latin typeface="맑은 고딕"/>
                <a:ea typeface="맑은 고딕"/>
              </a:rPr>
              <a:t>프로그램으로 불용어 제거 </a:t>
            </a:r>
            <a:r>
              <a:rPr b="0" lang="en-US" sz="2000" spc="-145" strike="noStrike">
                <a:solidFill>
                  <a:srgbClr val="000000"/>
                </a:solidFill>
                <a:latin typeface="맑은 고딕"/>
                <a:ea typeface="맑은 고딕"/>
              </a:rPr>
              <a:t>(</a:t>
            </a:r>
            <a:r>
              <a:rPr b="0" lang="en-US" sz="2000" spc="-145" strike="noStrike">
                <a:solidFill>
                  <a:srgbClr val="000000"/>
                </a:solidFill>
                <a:latin typeface="맑은 고딕"/>
                <a:ea typeface="맑은 고딕"/>
              </a:rPr>
              <a:t>데이터 전처리</a:t>
            </a:r>
            <a:r>
              <a:rPr b="0" lang="en-US" sz="2000" spc="-145" strike="noStrike">
                <a:solidFill>
                  <a:srgbClr val="000000"/>
                </a:solidFill>
                <a:latin typeface="맑은 고딕"/>
                <a:ea typeface="맑은 고딕"/>
              </a:rPr>
              <a:t>)</a:t>
            </a:r>
            <a:endParaRPr b="0" lang="en-US" sz="2000" spc="-1" strike="noStrike">
              <a:latin typeface="굴림"/>
            </a:endParaRPr>
          </a:p>
        </p:txBody>
      </p:sp>
      <p:sp>
        <p:nvSpPr>
          <p:cNvPr id="119" name="CustomShape 5"/>
          <p:cNvSpPr/>
          <p:nvPr/>
        </p:nvSpPr>
        <p:spPr>
          <a:xfrm rot="17787000">
            <a:off x="5706000" y="393480"/>
            <a:ext cx="777960" cy="282960"/>
          </a:xfrm>
          <a:prstGeom prst="rect">
            <a:avLst/>
          </a:prstGeom>
          <a:solidFill>
            <a:schemeClr val="accent6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" name="CustomShape 6"/>
          <p:cNvSpPr/>
          <p:nvPr/>
        </p:nvSpPr>
        <p:spPr>
          <a:xfrm>
            <a:off x="1000080" y="1777320"/>
            <a:ext cx="9849960" cy="387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</a:pPr>
            <a:endParaRPr b="0" lang="en-US" sz="1800" spc="-1" strike="noStrike">
              <a:latin typeface="굴림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latin typeface="굴림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latin typeface="굴림"/>
            </a:endParaRPr>
          </a:p>
        </p:txBody>
      </p:sp>
      <p:pic>
        <p:nvPicPr>
          <p:cNvPr id="121" name="" descr=""/>
          <p:cNvPicPr/>
          <p:nvPr/>
        </p:nvPicPr>
        <p:blipFill>
          <a:blip r:embed="rId1"/>
          <a:stretch/>
        </p:blipFill>
        <p:spPr>
          <a:xfrm>
            <a:off x="796680" y="1918440"/>
            <a:ext cx="8398800" cy="4221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 rot="21420000">
            <a:off x="703440" y="519840"/>
            <a:ext cx="11079360" cy="5976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CustomShape 2"/>
          <p:cNvSpPr/>
          <p:nvPr/>
        </p:nvSpPr>
        <p:spPr>
          <a:xfrm rot="180000">
            <a:off x="372960" y="513000"/>
            <a:ext cx="10809360" cy="58298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" name="CustomShape 3"/>
          <p:cNvSpPr/>
          <p:nvPr/>
        </p:nvSpPr>
        <p:spPr>
          <a:xfrm>
            <a:off x="690840" y="513720"/>
            <a:ext cx="10809360" cy="58298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" name="CustomShape 4"/>
          <p:cNvSpPr/>
          <p:nvPr/>
        </p:nvSpPr>
        <p:spPr>
          <a:xfrm>
            <a:off x="977760" y="946080"/>
            <a:ext cx="2082960" cy="51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800" spc="-145" strike="noStrike">
                <a:solidFill>
                  <a:srgbClr val="000000"/>
                </a:solidFill>
                <a:latin typeface="맑은 고딕"/>
                <a:ea typeface="맑은 고딕"/>
              </a:rPr>
              <a:t>03. </a:t>
            </a:r>
            <a:r>
              <a:rPr b="0" lang="en-US" sz="2800" spc="-145" strike="noStrike">
                <a:solidFill>
                  <a:srgbClr val="000000"/>
                </a:solidFill>
                <a:latin typeface="맑은 고딕"/>
                <a:ea typeface="맑은 고딕"/>
              </a:rPr>
              <a:t>추진전략</a:t>
            </a:r>
            <a:endParaRPr b="0" lang="en-US" sz="2800" spc="-1" strike="noStrike">
              <a:latin typeface="굴림"/>
            </a:endParaRPr>
          </a:p>
        </p:txBody>
      </p:sp>
      <p:sp>
        <p:nvSpPr>
          <p:cNvPr id="126" name="CustomShape 5"/>
          <p:cNvSpPr/>
          <p:nvPr/>
        </p:nvSpPr>
        <p:spPr>
          <a:xfrm rot="17760000">
            <a:off x="5706720" y="394200"/>
            <a:ext cx="778320" cy="283680"/>
          </a:xfrm>
          <a:prstGeom prst="rect">
            <a:avLst/>
          </a:prstGeom>
          <a:solidFill>
            <a:schemeClr val="accent6">
              <a:lumMod val="75000"/>
              <a:alpha val="4004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aphicFrame>
        <p:nvGraphicFramePr>
          <p:cNvPr id="127" name="Table 6"/>
          <p:cNvGraphicFramePr/>
          <p:nvPr/>
        </p:nvGraphicFramePr>
        <p:xfrm>
          <a:off x="1600200" y="1553760"/>
          <a:ext cx="8168400" cy="3039840"/>
        </p:xfrm>
        <a:graphic>
          <a:graphicData uri="http://schemas.openxmlformats.org/drawingml/2006/table">
            <a:tbl>
              <a:tblPr/>
              <a:tblGrid>
                <a:gridCol w="2768040"/>
                <a:gridCol w="669600"/>
                <a:gridCol w="694440"/>
                <a:gridCol w="694440"/>
                <a:gridCol w="682560"/>
                <a:gridCol w="670320"/>
                <a:gridCol w="658440"/>
                <a:gridCol w="658440"/>
                <a:gridCol w="672480"/>
              </a:tblGrid>
              <a:tr h="506520">
                <a:tc>
                  <a:tcPr marL="91440" marR="91440">
                    <a:solidFill>
                      <a:srgbClr val="7030a0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3</a:t>
                      </a:r>
                      <a:endParaRPr b="0" lang="en-US" sz="1800" spc="-1" strike="noStrike">
                        <a:latin typeface="굴림"/>
                      </a:endParaRPr>
                    </a:p>
                  </a:txBody>
                  <a:tcPr marL="91440" marR="91440">
                    <a:solidFill>
                      <a:srgbClr val="7030a0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4</a:t>
                      </a:r>
                      <a:endParaRPr b="0" lang="en-US" sz="1800" spc="-1" strike="noStrike">
                        <a:latin typeface="굴림"/>
                      </a:endParaRPr>
                    </a:p>
                  </a:txBody>
                  <a:tcPr marL="91440" marR="91440">
                    <a:solidFill>
                      <a:srgbClr val="7030a0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5</a:t>
                      </a:r>
                      <a:endParaRPr b="0" lang="en-US" sz="1800" spc="-1" strike="noStrike">
                        <a:latin typeface="굴림"/>
                      </a:endParaRPr>
                    </a:p>
                  </a:txBody>
                  <a:tcPr marL="91440" marR="91440">
                    <a:solidFill>
                      <a:srgbClr val="7030a0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6</a:t>
                      </a:r>
                      <a:endParaRPr b="0" lang="en-US" sz="1800" spc="-1" strike="noStrike">
                        <a:latin typeface="굴림"/>
                      </a:endParaRPr>
                    </a:p>
                  </a:txBody>
                  <a:tcPr marL="91440" marR="91440">
                    <a:solidFill>
                      <a:srgbClr val="7030a0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7</a:t>
                      </a:r>
                      <a:endParaRPr b="0" lang="en-US" sz="1800" spc="-1" strike="noStrike">
                        <a:latin typeface="굴림"/>
                      </a:endParaRPr>
                    </a:p>
                  </a:txBody>
                  <a:tcPr marL="91440" marR="91440">
                    <a:solidFill>
                      <a:srgbClr val="7030a0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8</a:t>
                      </a:r>
                      <a:endParaRPr b="0" lang="en-US" sz="1800" spc="-1" strike="noStrike">
                        <a:latin typeface="굴림"/>
                      </a:endParaRPr>
                    </a:p>
                  </a:txBody>
                  <a:tcPr marL="91440" marR="91440">
                    <a:solidFill>
                      <a:srgbClr val="7030a0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9</a:t>
                      </a:r>
                      <a:endParaRPr b="0" lang="en-US" sz="1800" spc="-1" strike="noStrike">
                        <a:latin typeface="굴림"/>
                      </a:endParaRPr>
                    </a:p>
                  </a:txBody>
                  <a:tcPr marL="91440" marR="91440">
                    <a:solidFill>
                      <a:srgbClr val="7030a0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10</a:t>
                      </a:r>
                      <a:endParaRPr b="0" lang="en-US" sz="1800" spc="-1" strike="noStrike">
                        <a:latin typeface="굴림"/>
                      </a:endParaRPr>
                    </a:p>
                  </a:txBody>
                  <a:tcPr marL="91440" marR="91440">
                    <a:solidFill>
                      <a:srgbClr val="7030a0"/>
                    </a:solidFill>
                  </a:tcPr>
                </a:tc>
              </a:tr>
              <a:tr h="506520">
                <a:tc>
                  <a:txBody>
                    <a:bodyPr/>
                    <a:p>
                      <a:pPr>
                        <a:lnSpc>
                          <a:spcPct val="150000"/>
                        </a:lnSpc>
                      </a:pPr>
                      <a:r>
                        <a:rPr b="0" lang="en-US" sz="1800" spc="-1" strike="sng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자료수집 </a:t>
                      </a:r>
                      <a:r>
                        <a:rPr b="0" lang="en-US" sz="1800" spc="-1" strike="sng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&amp; </a:t>
                      </a:r>
                      <a:r>
                        <a:rPr b="0" lang="en-US" sz="1800" spc="-1" strike="sng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현황조사</a:t>
                      </a:r>
                      <a:endParaRPr b="0" lang="en-US" sz="1800" spc="-1" strike="noStrike">
                        <a:latin typeface="굴림"/>
                      </a:endParaRPr>
                    </a:p>
                  </a:txBody>
                  <a:tcPr marL="91440" marR="91440">
                    <a:solidFill>
                      <a:srgbClr val="e0e0e0"/>
                    </a:solidFill>
                  </a:tcPr>
                </a:tc>
                <a:tc>
                  <a:tcPr marL="91440" marR="91440">
                    <a:solidFill>
                      <a:srgbClr val="e7e6e6"/>
                    </a:solidFill>
                  </a:tcPr>
                </a:tc>
                <a:tc>
                  <a:tcPr marL="91440" marR="91440">
                    <a:solidFill>
                      <a:srgbClr val="e0e0e0"/>
                    </a:solidFill>
                  </a:tcPr>
                </a:tc>
                <a:tc>
                  <a:tcPr marL="91440" marR="91440">
                    <a:solidFill>
                      <a:srgbClr val="e0e0e0"/>
                    </a:solidFill>
                  </a:tcPr>
                </a:tc>
                <a:tc>
                  <a:tcPr marL="91440" marR="91440">
                    <a:solidFill>
                      <a:srgbClr val="e0e0e0"/>
                    </a:solidFill>
                  </a:tcPr>
                </a:tc>
                <a:tc>
                  <a:tcPr marL="91440" marR="91440">
                    <a:solidFill>
                      <a:srgbClr val="e0e0e0"/>
                    </a:solidFill>
                  </a:tcPr>
                </a:tc>
                <a:tc>
                  <a:tcPr marL="91440" marR="91440">
                    <a:solidFill>
                      <a:srgbClr val="e0e0e0"/>
                    </a:solidFill>
                  </a:tcPr>
                </a:tc>
                <a:tc>
                  <a:tcPr marL="91440" marR="91440">
                    <a:solidFill>
                      <a:srgbClr val="e0e0e0"/>
                    </a:solidFill>
                  </a:tcPr>
                </a:tc>
                <a:tc>
                  <a:tcPr marL="91440" marR="91440">
                    <a:solidFill>
                      <a:srgbClr val="e0e0e0"/>
                    </a:solidFill>
                  </a:tcPr>
                </a:tc>
              </a:tr>
              <a:tr h="506520">
                <a:tc>
                  <a:txBody>
                    <a:bodyPr/>
                    <a:p>
                      <a:pPr>
                        <a:lnSpc>
                          <a:spcPct val="150000"/>
                        </a:lnSpc>
                      </a:pPr>
                      <a:r>
                        <a:rPr b="1" lang="en-US" sz="1800" spc="-1" strike="noStrike" u="sng">
                          <a:solidFill>
                            <a:srgbClr val="000000"/>
                          </a:solidFill>
                          <a:uFillTx/>
                          <a:latin typeface="맑은 고딕"/>
                          <a:ea typeface="맑은 고딕"/>
                        </a:rPr>
                        <a:t>환경 구축</a:t>
                      </a:r>
                      <a:r>
                        <a:rPr b="1" lang="en-US" sz="1800" spc="-1" strike="noStrike" u="sng">
                          <a:solidFill>
                            <a:srgbClr val="000000"/>
                          </a:solidFill>
                          <a:uFillTx/>
                          <a:latin typeface="맑은 고딕"/>
                          <a:ea typeface="맑은 고딕"/>
                        </a:rPr>
                        <a:t>(~ing)</a:t>
                      </a:r>
                      <a:endParaRPr b="0" lang="en-US" sz="1800" spc="-1" strike="noStrike">
                        <a:latin typeface="굴림"/>
                      </a:endParaRPr>
                    </a:p>
                  </a:txBody>
                  <a:tcPr marL="91440" marR="91440">
                    <a:solidFill>
                      <a:srgbClr val="e0e0e0"/>
                    </a:solidFill>
                  </a:tcPr>
                </a:tc>
                <a:tc>
                  <a:tcPr marL="91440" marR="91440">
                    <a:solidFill>
                      <a:srgbClr val="ffff00"/>
                    </a:solidFill>
                  </a:tcPr>
                </a:tc>
                <a:tc>
                  <a:tcPr marL="91440" marR="91440">
                    <a:solidFill>
                      <a:srgbClr val="ffff00"/>
                    </a:solidFill>
                  </a:tcPr>
                </a:tc>
                <a:tc>
                  <a:tcPr marL="91440" marR="91440">
                    <a:solidFill>
                      <a:srgbClr val="ffff00"/>
                    </a:solidFill>
                  </a:tcPr>
                </a:tc>
                <a:tc>
                  <a:tcPr marL="91440" marR="91440">
                    <a:solidFill>
                      <a:srgbClr val="e0e0e0"/>
                    </a:solidFill>
                  </a:tcPr>
                </a:tc>
                <a:tc>
                  <a:tcPr marL="91440" marR="91440">
                    <a:solidFill>
                      <a:srgbClr val="e0e0e0"/>
                    </a:solidFill>
                  </a:tcPr>
                </a:tc>
                <a:tc>
                  <a:tcPr marL="91440" marR="91440">
                    <a:solidFill>
                      <a:srgbClr val="e0e0e0"/>
                    </a:solidFill>
                  </a:tcPr>
                </a:tc>
                <a:tc>
                  <a:tcPr marL="91440" marR="91440">
                    <a:solidFill>
                      <a:srgbClr val="e0e0e0"/>
                    </a:solidFill>
                  </a:tcPr>
                </a:tc>
                <a:tc>
                  <a:tcPr marL="91440" marR="91440">
                    <a:solidFill>
                      <a:srgbClr val="e0e0e0"/>
                    </a:solidFill>
                  </a:tcPr>
                </a:tc>
              </a:tr>
              <a:tr h="506520">
                <a:tc>
                  <a:txBody>
                    <a:bodyPr/>
                    <a:p>
                      <a:pPr>
                        <a:lnSpc>
                          <a:spcPct val="150000"/>
                        </a:lnSpc>
                      </a:pPr>
                      <a:r>
                        <a:rPr b="0" lang="en-US" sz="1800" spc="-1" strike="noStrike">
                          <a:solidFill>
                            <a:srgbClr val="e7e6e6"/>
                          </a:solidFill>
                          <a:latin typeface="맑은 고딕"/>
                          <a:ea typeface="맑은 고딕"/>
                        </a:rPr>
                        <a:t>테스트 </a:t>
                      </a:r>
                      <a:r>
                        <a:rPr b="0" lang="en-US" sz="1800" spc="-1" strike="noStrike">
                          <a:solidFill>
                            <a:srgbClr val="e7e6e6"/>
                          </a:solidFill>
                          <a:latin typeface="맑은 고딕"/>
                          <a:ea typeface="맑은 고딕"/>
                        </a:rPr>
                        <a:t>&amp; </a:t>
                      </a:r>
                      <a:r>
                        <a:rPr b="0" lang="en-US" sz="1800" spc="-1" strike="noStrike">
                          <a:solidFill>
                            <a:srgbClr val="e7e6e6"/>
                          </a:solidFill>
                          <a:latin typeface="맑은 고딕"/>
                          <a:ea typeface="맑은 고딕"/>
                        </a:rPr>
                        <a:t>수정</a:t>
                      </a:r>
                      <a:endParaRPr b="0" lang="en-US" sz="1800" spc="-1" strike="noStrike">
                        <a:latin typeface="굴림"/>
                      </a:endParaRPr>
                    </a:p>
                  </a:txBody>
                  <a:tcPr marL="91440" marR="91440">
                    <a:solidFill>
                      <a:srgbClr val="f0f0f0"/>
                    </a:solidFill>
                  </a:tcPr>
                </a:tc>
                <a:tc>
                  <a:tcPr marL="91440" marR="91440">
                    <a:solidFill>
                      <a:srgbClr val="f2f2f2"/>
                    </a:solidFill>
                  </a:tcPr>
                </a:tc>
                <a:tc>
                  <a:tcPr marL="91440" marR="91440">
                    <a:solidFill>
                      <a:srgbClr val="f2f2f2"/>
                    </a:solidFill>
                  </a:tcPr>
                </a:tc>
                <a:tc>
                  <a:tcPr marL="91440" marR="91440">
                    <a:solidFill>
                      <a:srgbClr val="ffff00"/>
                    </a:solidFill>
                  </a:tcPr>
                </a:tc>
                <a:tc>
                  <a:tcPr marL="91440" marR="91440">
                    <a:solidFill>
                      <a:srgbClr val="ffff00"/>
                    </a:solidFill>
                  </a:tcPr>
                </a:tc>
                <a:tc>
                  <a:tcPr marL="91440" marR="91440">
                    <a:solidFill>
                      <a:srgbClr val="ffff00"/>
                    </a:solidFill>
                  </a:tcPr>
                </a:tc>
                <a:tc>
                  <a:tcPr marL="91440" marR="91440">
                    <a:solidFill>
                      <a:srgbClr val="ffff00"/>
                    </a:solidFill>
                  </a:tcPr>
                </a:tc>
                <a:tc>
                  <a:tcPr marL="91440" marR="91440">
                    <a:solidFill>
                      <a:srgbClr val="ffff00"/>
                    </a:solidFill>
                  </a:tcPr>
                </a:tc>
                <a:tc>
                  <a:tcPr marL="91440" marR="91440">
                    <a:solidFill>
                      <a:srgbClr val="ffff00"/>
                    </a:solidFill>
                  </a:tcPr>
                </a:tc>
              </a:tr>
              <a:tr h="506520">
                <a:tc>
                  <a:txBody>
                    <a:bodyPr/>
                    <a:p>
                      <a:pPr>
                        <a:lnSpc>
                          <a:spcPct val="150000"/>
                        </a:lnSpc>
                      </a:pPr>
                      <a:r>
                        <a:rPr b="0" lang="en-US" sz="1800" spc="-1" strike="noStrike">
                          <a:solidFill>
                            <a:srgbClr val="e7e6e6"/>
                          </a:solidFill>
                          <a:latin typeface="맑은 고딕"/>
                          <a:ea typeface="맑은 고딕"/>
                        </a:rPr>
                        <a:t>기능 개선 </a:t>
                      </a:r>
                      <a:r>
                        <a:rPr b="0" lang="en-US" sz="1800" spc="-1" strike="noStrike">
                          <a:solidFill>
                            <a:srgbClr val="e7e6e6"/>
                          </a:solidFill>
                          <a:latin typeface="맑은 고딕"/>
                          <a:ea typeface="맑은 고딕"/>
                        </a:rPr>
                        <a:t>&amp; </a:t>
                      </a:r>
                      <a:r>
                        <a:rPr b="0" lang="en-US" sz="1800" spc="-1" strike="noStrike">
                          <a:solidFill>
                            <a:srgbClr val="e7e6e6"/>
                          </a:solidFill>
                          <a:latin typeface="맑은 고딕"/>
                          <a:ea typeface="맑은 고딕"/>
                        </a:rPr>
                        <a:t>완성</a:t>
                      </a:r>
                      <a:endParaRPr b="0" lang="en-US" sz="1800" spc="-1" strike="noStrike">
                        <a:latin typeface="굴림"/>
                      </a:endParaRPr>
                    </a:p>
                  </a:txBody>
                  <a:tcPr marL="91440" marR="91440">
                    <a:solidFill>
                      <a:srgbClr val="e0e0e0"/>
                    </a:solidFill>
                  </a:tcPr>
                </a:tc>
                <a:tc>
                  <a:tcPr marL="91440" marR="91440">
                    <a:solidFill>
                      <a:srgbClr val="e0e0e0"/>
                    </a:solidFill>
                  </a:tcPr>
                </a:tc>
                <a:tc>
                  <a:tcPr marL="91440" marR="91440">
                    <a:solidFill>
                      <a:srgbClr val="e0e0e0"/>
                    </a:solidFill>
                  </a:tcPr>
                </a:tc>
                <a:tc>
                  <a:tcPr marL="91440" marR="91440">
                    <a:solidFill>
                      <a:srgbClr val="e0e0e0"/>
                    </a:solidFill>
                  </a:tcPr>
                </a:tc>
                <a:tc>
                  <a:tcPr marL="91440" marR="91440">
                    <a:solidFill>
                      <a:srgbClr val="e0e0e0"/>
                    </a:solidFill>
                  </a:tcPr>
                </a:tc>
                <a:tc>
                  <a:tcPr marL="91440" marR="91440">
                    <a:solidFill>
                      <a:srgbClr val="ffff00"/>
                    </a:solidFill>
                  </a:tcPr>
                </a:tc>
                <a:tc>
                  <a:tcPr marL="91440" marR="91440">
                    <a:solidFill>
                      <a:srgbClr val="ffff00"/>
                    </a:solidFill>
                  </a:tcPr>
                </a:tc>
                <a:tc>
                  <a:tcPr marL="91440" marR="91440">
                    <a:solidFill>
                      <a:srgbClr val="ffff00"/>
                    </a:solidFill>
                  </a:tcPr>
                </a:tc>
                <a:tc>
                  <a:tcPr marL="91440" marR="91440">
                    <a:solidFill>
                      <a:srgbClr val="ffff00"/>
                    </a:solidFill>
                  </a:tcPr>
                </a:tc>
              </a:tr>
              <a:tr h="507600">
                <a:tc>
                  <a:txBody>
                    <a:bodyPr/>
                    <a:p>
                      <a:pPr>
                        <a:lnSpc>
                          <a:spcPct val="150000"/>
                        </a:lnSpc>
                      </a:pPr>
                      <a:r>
                        <a:rPr b="0" lang="en-US" sz="1800" spc="-1" strike="noStrike">
                          <a:solidFill>
                            <a:srgbClr val="e7e6e6"/>
                          </a:solidFill>
                          <a:latin typeface="맑은 고딕"/>
                          <a:ea typeface="맑은 고딕"/>
                        </a:rPr>
                        <a:t>최종보고서 작성 </a:t>
                      </a:r>
                      <a:r>
                        <a:rPr b="0" lang="en-US" sz="1800" spc="-1" strike="noStrike">
                          <a:solidFill>
                            <a:srgbClr val="e7e6e6"/>
                          </a:solidFill>
                          <a:latin typeface="맑은 고딕"/>
                          <a:ea typeface="맑은 고딕"/>
                        </a:rPr>
                        <a:t>&amp; </a:t>
                      </a:r>
                      <a:r>
                        <a:rPr b="0" lang="en-US" sz="1800" spc="-1" strike="noStrike">
                          <a:solidFill>
                            <a:srgbClr val="e7e6e6"/>
                          </a:solidFill>
                          <a:latin typeface="맑은 고딕"/>
                          <a:ea typeface="맑은 고딕"/>
                        </a:rPr>
                        <a:t>발표</a:t>
                      </a:r>
                      <a:endParaRPr b="0" lang="en-US" sz="1800" spc="-1" strike="noStrike">
                        <a:latin typeface="굴림"/>
                      </a:endParaRPr>
                    </a:p>
                  </a:txBody>
                  <a:tcPr marL="91440" marR="91440">
                    <a:solidFill>
                      <a:srgbClr val="f0f0f0"/>
                    </a:solidFill>
                  </a:tcPr>
                </a:tc>
                <a:tc>
                  <a:tcPr marL="91440" marR="91440">
                    <a:solidFill>
                      <a:srgbClr val="f0f0f0"/>
                    </a:solidFill>
                  </a:tcPr>
                </a:tc>
                <a:tc>
                  <a:tcPr marL="91440" marR="91440">
                    <a:solidFill>
                      <a:srgbClr val="f0f0f0"/>
                    </a:solidFill>
                  </a:tcPr>
                </a:tc>
                <a:tc>
                  <a:tcPr marL="91440" marR="91440">
                    <a:solidFill>
                      <a:srgbClr val="f0f0f0"/>
                    </a:solidFill>
                  </a:tcPr>
                </a:tc>
                <a:tc>
                  <a:tcPr marL="91440" marR="91440">
                    <a:solidFill>
                      <a:srgbClr val="f0f0f0"/>
                    </a:solidFill>
                  </a:tcPr>
                </a:tc>
                <a:tc>
                  <a:tcPr marL="91440" marR="91440">
                    <a:solidFill>
                      <a:srgbClr val="f2f2f2"/>
                    </a:solidFill>
                  </a:tcPr>
                </a:tc>
                <a:tc>
                  <a:tcPr marL="91440" marR="91440">
                    <a:solidFill>
                      <a:srgbClr val="ffff00"/>
                    </a:solidFill>
                  </a:tcPr>
                </a:tc>
                <a:tc>
                  <a:tcPr marL="91440" marR="91440">
                    <a:solidFill>
                      <a:srgbClr val="ffff00"/>
                    </a:solidFill>
                  </a:tcPr>
                </a:tc>
                <a:tc>
                  <a:tcPr marL="91440" marR="91440"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15" dur="indefinite" restart="never" nodeType="tmRoot">
          <p:childTnLst>
            <p:seq>
              <p:cTn id="16" dur="indefinite" nodeType="mainSeq">
                <p:childTnLst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1" dur="25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 rot="21420000">
            <a:off x="703440" y="519840"/>
            <a:ext cx="11079360" cy="5976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9" name="CustomShape 2"/>
          <p:cNvSpPr/>
          <p:nvPr/>
        </p:nvSpPr>
        <p:spPr>
          <a:xfrm rot="180000">
            <a:off x="372960" y="513000"/>
            <a:ext cx="10809360" cy="58298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" name="CustomShape 3"/>
          <p:cNvSpPr/>
          <p:nvPr/>
        </p:nvSpPr>
        <p:spPr>
          <a:xfrm>
            <a:off x="690840" y="513720"/>
            <a:ext cx="10809360" cy="58298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CustomShape 4"/>
          <p:cNvSpPr/>
          <p:nvPr/>
        </p:nvSpPr>
        <p:spPr>
          <a:xfrm>
            <a:off x="977760" y="946080"/>
            <a:ext cx="2082960" cy="51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800" spc="-145" strike="noStrike">
                <a:solidFill>
                  <a:srgbClr val="000000"/>
                </a:solidFill>
                <a:latin typeface="맑은 고딕"/>
                <a:ea typeface="맑은 고딕"/>
              </a:rPr>
              <a:t>04. </a:t>
            </a:r>
            <a:r>
              <a:rPr b="0" lang="en-US" sz="2800" spc="-145" strike="noStrike">
                <a:solidFill>
                  <a:srgbClr val="000000"/>
                </a:solidFill>
                <a:latin typeface="맑은 고딕"/>
                <a:ea typeface="맑은 고딕"/>
              </a:rPr>
              <a:t>역할분담</a:t>
            </a:r>
            <a:endParaRPr b="0" lang="en-US" sz="2800" spc="-1" strike="noStrike">
              <a:latin typeface="굴림"/>
            </a:endParaRPr>
          </a:p>
        </p:txBody>
      </p:sp>
      <p:sp>
        <p:nvSpPr>
          <p:cNvPr id="132" name="CustomShape 5"/>
          <p:cNvSpPr/>
          <p:nvPr/>
        </p:nvSpPr>
        <p:spPr>
          <a:xfrm rot="17760000">
            <a:off x="5706720" y="394200"/>
            <a:ext cx="778320" cy="283680"/>
          </a:xfrm>
          <a:prstGeom prst="rect">
            <a:avLst/>
          </a:prstGeom>
          <a:solidFill>
            <a:schemeClr val="accent6">
              <a:lumMod val="75000"/>
              <a:alpha val="4003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aphicFrame>
        <p:nvGraphicFramePr>
          <p:cNvPr id="133" name="Table 6"/>
          <p:cNvGraphicFramePr/>
          <p:nvPr/>
        </p:nvGraphicFramePr>
        <p:xfrm>
          <a:off x="2427480" y="1945800"/>
          <a:ext cx="7202880" cy="2983320"/>
        </p:xfrm>
        <a:graphic>
          <a:graphicData uri="http://schemas.openxmlformats.org/drawingml/2006/table">
            <a:tbl>
              <a:tblPr/>
              <a:tblGrid>
                <a:gridCol w="4434120"/>
                <a:gridCol w="2769120"/>
              </a:tblGrid>
              <a:tr h="58608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32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담당 파트</a:t>
                      </a:r>
                      <a:endParaRPr b="0" lang="en-US" sz="3200" spc="-1" strike="noStrike">
                        <a:latin typeface="굴림"/>
                      </a:endParaRPr>
                    </a:p>
                  </a:txBody>
                  <a:tcPr marL="91440" marR="91440">
                    <a:solidFill>
                      <a:srgbClr val="7030a0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32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담당자</a:t>
                      </a:r>
                      <a:endParaRPr b="0" lang="en-US" sz="3200" spc="-1" strike="noStrike">
                        <a:latin typeface="굴림"/>
                      </a:endParaRPr>
                    </a:p>
                  </a:txBody>
                  <a:tcPr marL="91440" marR="91440">
                    <a:solidFill>
                      <a:srgbClr val="7030a0"/>
                    </a:solidFill>
                  </a:tcPr>
                </a:tc>
              </a:tr>
              <a:tr h="1198800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데이터 수집 </a:t>
                      </a: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&amp; </a:t>
                      </a: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뉴스 크롤링</a:t>
                      </a:r>
                      <a:endParaRPr b="0" lang="en-US" sz="2400" spc="-1" strike="noStrike">
                        <a:latin typeface="굴림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진용원</a:t>
                      </a:r>
                      <a:endParaRPr b="0" lang="en-US" sz="2400" spc="-1" strike="noStrike">
                        <a:latin typeface="굴림"/>
                      </a:endParaRPr>
                    </a:p>
                  </a:txBody>
                  <a:tcPr marL="91440" marR="91440">
                    <a:noFill/>
                  </a:tcPr>
                </a:tc>
              </a:tr>
              <a:tr h="1198800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데이터 전처리 </a:t>
                      </a: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&amp; </a:t>
                      </a: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데이터 분석</a:t>
                      </a:r>
                      <a:endParaRPr b="0" lang="en-US" sz="2400" spc="-1" strike="noStrike">
                        <a:latin typeface="굴림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김상민</a:t>
                      </a:r>
                      <a:endParaRPr b="0" lang="en-US" sz="2400" spc="-1" strike="noStrike">
                        <a:latin typeface="굴림"/>
                      </a:endParaRPr>
                    </a:p>
                  </a:txBody>
                  <a:tcPr marL="91440" marR="91440">
                    <a:noFill/>
                  </a:tcPr>
                </a:tc>
              </a:tr>
            </a:tbl>
          </a:graphicData>
        </a:graphic>
      </p:graphicFrame>
    </p:spTree>
  </p:cSld>
  <p:timing>
    <p:tnLst>
      <p:par>
        <p:cTn id="22" dur="indefinite" restart="never" nodeType="tmRoot">
          <p:childTnLst>
            <p:seq>
              <p:cTn id="23" dur="indefinite" nodeType="mainSeq">
                <p:childTnLst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8" dur="25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Application>LibreOffice/5.4.2.2$Windows_x86 LibreOffice_project/22b09f6418e8c2d508a9eaf86b2399209b0990f4</Application>
  <Words>85</Words>
  <Paragraphs>13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Windows 사용자</dc:creator>
  <dc:description/>
  <dc:language>ko</dc:language>
  <cp:lastModifiedBy/>
  <dcterms:modified xsi:type="dcterms:W3CDTF">2022-05-13T14:07:54Z</dcterms:modified>
  <cp:revision>22</cp:revision>
  <dc:subject/>
  <dc:title>PowerPoint 프레젠테이션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MMClips">
    <vt:i4>0</vt:i4>
  </property>
  <property fmtid="{D5CDD505-2E9C-101B-9397-08002B2CF9AE}" pid="5" name="Notes">
    <vt:i4>0</vt:i4>
  </property>
  <property fmtid="{D5CDD505-2E9C-101B-9397-08002B2CF9AE}" pid="6" name="PresentationFormat">
    <vt:lpwstr>사용자 지정</vt:lpwstr>
  </property>
  <property fmtid="{D5CDD505-2E9C-101B-9397-08002B2CF9AE}" pid="7" name="Slides">
    <vt:i4>11</vt:i4>
  </property>
</Properties>
</file>