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eg" ContentType="image/jpe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76" r:id="rId13"/>
  </p:sldMasterIdLst>
  <p:sldIdLst>
    <p:sldId id="256" r:id="rId15"/>
    <p:sldId id="271" r:id="rId16"/>
    <p:sldId id="272" r:id="rId17"/>
    <p:sldId id="264" r:id="rId18"/>
    <p:sldId id="263" r:id="rId19"/>
    <p:sldId id="259" r:id="rId20"/>
    <p:sldId id="269" r:id="rId21"/>
    <p:sldId id="270" r:id="rId22"/>
    <p:sldId id="267" r:id="rId23"/>
    <p:sldId id="268" r:id="rId24"/>
    <p:sldId id="266" r:id="rId2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327401011478.png"></Relationship><Relationship Id="rId3" Type="http://schemas.openxmlformats.org/officeDocument/2006/relationships/image" Target="../media/fImage3108081029358.png"></Relationship><Relationship Id="rId4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71331246962.png"></Relationship><Relationship Id="rId3" Type="http://schemas.openxmlformats.org/officeDocument/2006/relationships/image" Target="../media/fImage137131254464.png"></Relationship><Relationship Id="rId4" Type="http://schemas.openxmlformats.org/officeDocument/2006/relationships/image" Target="../media/fImage1532926500.png"></Relationship><Relationship Id="rId5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422817841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940611741.png"></Relationship><Relationship Id="rId3" Type="http://schemas.openxmlformats.org/officeDocument/2006/relationships/image" Target="../media/fImage94911188467.png"></Relationship><Relationship Id="rId4" Type="http://schemas.openxmlformats.org/officeDocument/2006/relationships/image" Target="../media/fImage94911326334.png"></Relationship><Relationship Id="rId5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516614241.pn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72751648467.png"></Relationship><Relationship Id="rId3" Type="http://schemas.openxmlformats.org/officeDocument/2006/relationships/image" Target="../media/fImage53221656334.png"></Relationship><Relationship Id="rId4" Type="http://schemas.openxmlformats.org/officeDocument/2006/relationships/image" Target="../media/fImage52841666500.png"></Relationship><Relationship Id="rId5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2303989169.png"></Relationship><Relationship Id="rId3" Type="http://schemas.openxmlformats.org/officeDocument/2006/relationships/image" Target="../media/fImage248091165724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791970"/>
            <a:ext cx="10363835" cy="147193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뉴스 제목과 머신러닝을 이용한</a:t>
            </a:r>
            <a: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주가 예측</a:t>
            </a:r>
            <a:endParaRPr lang="ko-KR" altLang="en-US" sz="4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20151970 진용원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20157092 김상민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3565" y="3729990"/>
            <a:ext cx="6748780" cy="2915285"/>
          </a:xfrm>
          <a:prstGeom prst="rect"/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5635" y="321945"/>
            <a:ext cx="6740525" cy="3408045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>
            <a:off x="7519035" y="821055"/>
            <a:ext cx="3975100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데이터 시각화 및 전처리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 데이터 시각화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 형태소 분석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 불용어 처리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모델 학습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 테스트셋 20%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 TF-IDF, 로지스틱 회귀 모델 사용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03"/>
          <a:stretch>
            <a:fillRect/>
          </a:stretch>
        </p:blipFill>
        <p:spPr>
          <a:xfrm rot="0">
            <a:off x="503555" y="553085"/>
            <a:ext cx="5578475" cy="2874645"/>
          </a:xfrm>
          <a:prstGeom prst="rect"/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" r="28194"/>
          <a:stretch>
            <a:fillRect/>
          </a:stretch>
        </p:blipFill>
        <p:spPr>
          <a:xfrm rot="0">
            <a:off x="485775" y="3428365"/>
            <a:ext cx="5596255" cy="226695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6563360" y="875030"/>
            <a:ext cx="49930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학습한 모델에 뉴스 헤드라인을 넣으면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다음날의 상승/하락 예측과 정확도를 출력해줍니다.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6563995" y="3088005"/>
            <a:ext cx="2024380" cy="6457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시스템의 성능 및 테스트결과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560185" y="4904740"/>
            <a:ext cx="2245360" cy="744220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6563360" y="3830320"/>
            <a:ext cx="49301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학습 데이터와 테스트셋의 비율을 8:2로하여 테스트셋에 적용해본 결과 60%의 정확도를 기록했습니다.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063625" y="596900"/>
            <a:ext cx="2393950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목차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1134110" y="1402080"/>
            <a:ext cx="768921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1. 개발목적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2. 프로젝트 목표 및 개요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3. 시스템 구성도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4. 주요 기능 목록 및 설명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5. 주요 알고리즘 및 설계방법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6. 데모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063625" y="596900"/>
            <a:ext cx="2393950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개발목적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진용원/AppData/Roaming/PolarisOffice/ETemp/22152_19396024/fImage54228178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04265" y="1170940"/>
            <a:ext cx="4984115" cy="4528185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6215380" y="1527175"/>
            <a:ext cx="5287010" cy="3969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현재 재테크 수단으로써 주식이 개인투자자들의 많은 관심을 받고있으며, 주식거래를 하는 개인투자자들의 숫자도 많이 늘어나고있습니다.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옛날에는 주식 거래에 있어서 자신만의 매매 비법이나 노하우로 시장에 접근하는 경우가 많았지만, 최근에는 증권사에서도 인공지능 알고리즘을 이용한 추천종목이나, 자동매매 시스템 등을 선보이는 등 AI의 도움을 받아서 매매를 하는 사람들의 수도 꽤 많아진 편입니다.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주가를 예측하는 많은 방법들 중에서 저희는 뉴스 제목과 주가의 상관관계를 통해 주가를 예측해보았습니다.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063625" y="596900"/>
            <a:ext cx="2669540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프로젝트 목표 및 개요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1062355" y="1169670"/>
            <a:ext cx="9029065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프로젝트 개요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1. 프로젝트명 : 뉴스 제목과 머신러닝을 이용한 주가 예측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2. 종목 선정 : 대한항공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3. 학습 기간 : 2년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4. 종목 선정 이유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- 최근 2년간 코로나 사태로 인해 여행금지, 항공편 축소 등의 뉴스로 인해 가장 많은 영향을 받은 산업이 항공산업이라고 생각해서 대한항공으로 선정했습니다.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프로젝트 목표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 네이버 뉴스에서 날짜별로 뉴스 헤드라인 크롤링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 헤드라인을 다음날의 주가 변동과 함께 파일에 저장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 저장해둔 데이터를 전처리, 모델 학습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 뉴스 헤드라인으로 다음날의 주가 예측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063625" y="596900"/>
            <a:ext cx="239331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시스템 구성도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2525" y="1375410"/>
            <a:ext cx="1687830" cy="1411605"/>
          </a:xfrm>
          <a:prstGeom prst="rect"/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63620" y="1607185"/>
            <a:ext cx="3027680" cy="948690"/>
          </a:xfrm>
          <a:prstGeom prst="rect"/>
          <a:noFill/>
        </p:spPr>
      </p:pic>
      <p:cxnSp>
        <p:nvCxnSpPr>
          <p:cNvPr id="7" name="도형 6"/>
          <p:cNvCxnSpPr>
            <a:stCxn id="5" idx="3"/>
            <a:endCxn id="6" idx="1"/>
          </p:cNvCxnSpPr>
          <p:nvPr/>
        </p:nvCxnSpPr>
        <p:spPr>
          <a:xfrm rot="0">
            <a:off x="2839720" y="2080895"/>
            <a:ext cx="724535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>
            <a:spLocks/>
          </p:cNvSpPr>
          <p:nvPr/>
        </p:nvSpPr>
        <p:spPr>
          <a:xfrm rot="0">
            <a:off x="1285875" y="2464435"/>
            <a:ext cx="14116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네이버 뉴스 크롤링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7501255" y="1902460"/>
            <a:ext cx="26346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.CSV 로 저장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>
            <a:stCxn id="6" idx="3"/>
            <a:endCxn id="9" idx="1"/>
          </p:cNvCxnSpPr>
          <p:nvPr/>
        </p:nvCxnSpPr>
        <p:spPr>
          <a:xfrm rot="0">
            <a:off x="6590665" y="2080895"/>
            <a:ext cx="911225" cy="698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>
            <a:spLocks/>
          </p:cNvSpPr>
          <p:nvPr/>
        </p:nvSpPr>
        <p:spPr>
          <a:xfrm rot="0">
            <a:off x="3973830" y="2580640"/>
            <a:ext cx="22777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주가 데이터와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날짜별 헤드라인을 묶음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1232535" y="3705860"/>
            <a:ext cx="16078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.CSV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12"/>
          <p:cNvCxnSpPr>
            <a:stCxn id="12" idx="3"/>
          </p:cNvCxnSpPr>
          <p:nvPr/>
        </p:nvCxnSpPr>
        <p:spPr>
          <a:xfrm rot="0" flipV="1">
            <a:off x="2839720" y="3884930"/>
            <a:ext cx="733425" cy="635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63620" y="3429000"/>
            <a:ext cx="3027680" cy="948690"/>
          </a:xfrm>
          <a:prstGeom prst="rect"/>
          <a:noFill/>
        </p:spPr>
      </p:pic>
      <p:cxnSp>
        <p:nvCxnSpPr>
          <p:cNvPr id="15" name="도형 14"/>
          <p:cNvCxnSpPr>
            <a:stCxn id="14" idx="3"/>
          </p:cNvCxnSpPr>
          <p:nvPr/>
        </p:nvCxnSpPr>
        <p:spPr>
          <a:xfrm rot="0">
            <a:off x="6590665" y="3902710"/>
            <a:ext cx="902335" cy="63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>
            <a:spLocks/>
          </p:cNvSpPr>
          <p:nvPr/>
        </p:nvSpPr>
        <p:spPr>
          <a:xfrm rot="0">
            <a:off x="3884295" y="4465320"/>
            <a:ext cx="344805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Nltk 라이브러리로 토큰화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Sklearn 라이브러리로 머신러닝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모델학습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7545705" y="3563620"/>
            <a:ext cx="18757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뉴스 헤드라인 입력시 예측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063625" y="596900"/>
            <a:ext cx="279463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주요 기능 목록 및 설명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58545" y="1156970"/>
          <a:ext cx="9648825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035"/>
                <a:gridCol w="7590790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웹 크롤링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검색어를 입력받아 해당 기업의 n년치 뉴스 헤드라인 수집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수집한 뉴스 데이터를 해당일 다음 주가변동과 함께 파일로 저장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데이터 전처리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형태소 분석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불용어 처리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모델 학습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학습셋, 테스트셋 분리 (20%를 테스트셋으로 사용)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모델 학습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모델 사용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뉴스 헤드라인 입력시 해당 기사가 긍정적인지, 부정적인지 출력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예측 정확도도 같이 출력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063625" y="596900"/>
            <a:ext cx="3134360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주요 알고리즘 및 설계방법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2990" y="1680210"/>
            <a:ext cx="7930515" cy="3401695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1089660" y="5188585"/>
            <a:ext cx="83051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야후파이낸스에서 주가를 받아와, 날짜를 상승/하락으로 구분해 date_0, date_1 으로 나눈후 각자 크롤링을 한 후 하나로 합쳐서 저장했습니다.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062355" y="1098550"/>
            <a:ext cx="23133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크롤링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063625" y="596900"/>
            <a:ext cx="3134360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주요 알고리즘 및 설계방법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062355" y="1098550"/>
            <a:ext cx="31534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데이터 전처리 및 모델 학습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29455" y="1816735"/>
            <a:ext cx="2810510" cy="3582035"/>
          </a:xfrm>
          <a:prstGeom prst="rect"/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1085" y="1617345"/>
            <a:ext cx="3372485" cy="3963035"/>
          </a:xfrm>
          <a:prstGeom prst="rect"/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40600" y="2926715"/>
            <a:ext cx="4744085" cy="1343660"/>
          </a:xfrm>
          <a:prstGeom prst="rect"/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 rot="0">
            <a:off x="1125220" y="5706110"/>
            <a:ext cx="98774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뉴스 헤드라인을 단어로 나눈뒤, 단어를 빈도순으로 정렬하여 불용어 처리를 진행했습니다.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모델 학습에는 Sklearn 라이브러리를 사용하였으며 TF-IDF, 로지스틱 회귀모델을 사용했습니다.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420370" y="346710"/>
            <a:ext cx="326834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데모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9735" y="716280"/>
            <a:ext cx="11350625" cy="2175510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6304915" y="3429000"/>
            <a:ext cx="573405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웹 크롤링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 주가 데이터 파일로 다음날 상승/하락한 날짜 분리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 뉴스 헤드라인과 해당 날짜의 상승/하락 같이 저장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(다음날 오늘보다 하락시 0 상승시 1)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9100" y="2973705"/>
            <a:ext cx="5699125" cy="29508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0</Paragraphs>
  <Words>48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진 용원</dc:creator>
  <cp:lastModifiedBy>진 용원</cp:lastModifiedBy>
</cp:coreProperties>
</file>