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70" r:id="rId11"/>
    <p:sldId id="259" r:id="rId12"/>
    <p:sldId id="272" r:id="rId13"/>
    <p:sldId id="265" r:id="rId14"/>
    <p:sldId id="260" r:id="rId15"/>
    <p:sldId id="262" r:id="rId16"/>
    <p:sldId id="263" r:id="rId17"/>
    <p:sldId id="261" r:id="rId18"/>
    <p:sldId id="271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ABDBFF"/>
    <a:srgbClr val="620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BB5D9-7458-4B04-A124-F91935584F79}" v="210" dt="2022-05-16T06:19:53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F91F-0D7F-75D9-8748-6DEF7510A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8D1EC-3D17-3ED4-87C5-C08EB8510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97B0F-4584-C67E-E461-F9ED39EF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9A7C1-7576-AEB7-C20C-13C60A6F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C7E0B-5A88-DC10-FEBB-94B96D1A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66ED0-C4D0-EAAD-040D-8A0DEF5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86B17-41FE-C15E-8AC5-7062C69B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E731F-D14A-973E-69F7-5CE64F6C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C903-24BF-13C0-8D32-209257E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AB38-9ED2-6645-C32A-10A8F33C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6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EF819-7600-042B-F4EB-0B428DE1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8A24B9-EF2D-5608-92F4-622FED43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77709-831E-E4E9-8C93-4B3D4781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8AFB2-7568-60E4-48D7-5D1AE8B9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02814-C76E-978C-3607-B26C1267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EDB2A-3DAE-4197-C081-8D985819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915E2-86F1-417E-3071-F2F5518F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4B441-FA56-5737-B457-8F73A0E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D443E-259E-8691-3D4B-0E97B08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B18E1-6D9D-44D9-B80B-F40F7621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059F4-F189-05EF-1188-0C9B9B6E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CCA1B-40E5-1091-2AC6-6B9CCAE0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2107-8C85-FA6B-738C-4C5D508D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44F05-7346-D8B5-6FC5-14523AC8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7D5A7-D999-86F2-A066-0C56F775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5B595-500B-B936-A3EB-D15D0C83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61966-B1CA-9A63-C9F5-AA5D9390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43EBE-08F4-E0B2-7B1E-0E2D597D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E6FF5-6873-AA52-FB5E-096A1727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56C9A-B686-D46B-EAB7-A5978670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5676D-ED04-E42F-A2D5-6FF5742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3F48C-EA40-1262-2E9C-7EC79F9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AA8C0-BD88-CC4E-2B19-8FB40078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2A4D6-94EF-4DBB-7317-1158A3F8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A95E9-5624-BEEA-3F7F-2C06BAEA7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11A6B8-D80E-0D18-B5F2-AF70339D3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03201-FD7A-249D-E701-9E817252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BA4F7B-C4BA-16FF-3145-6BA24966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F9F89-E97D-1054-FF92-55089DA6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4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0942-5A3B-FCEE-2FE7-E3CAAB7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62E3D-D082-A86A-F880-A75F5D18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5EB1D5-9FDD-0036-CEF2-29548A12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F97D8-681F-0BB8-FBE9-CCDF7BD2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7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D818C2-F7DC-D67F-8967-63295282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57768-D5D2-11FD-C8FA-27D8186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EE517-EC97-5A0A-196D-A17B8A02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59378-5698-9ABD-0FC9-DEF0BE7E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975C7-838A-E7BD-6692-47108371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29A09-96CE-B267-5F1F-76A0D57B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9394A0-5947-3A92-C96E-D92ED4FE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D8D45-D2EC-07FB-0761-4E1A271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2CDE2-3514-CEE0-3057-1405BA1E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D1633-B60A-261C-62A6-800C1139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3699C-1904-CB6A-26B9-A2AEAB8EC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ECFB6-129C-1E23-8078-A068E560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A5610-F3E6-E645-2661-E45022B9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2A5C0-8D7E-33D0-C1A7-B8FF4572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BA0AB-555E-687F-BE4A-2936A4A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9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AF58C-6832-4409-49DE-63AF737A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4D815-C1D0-346A-9EA4-08B42E4C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182A1-9799-4700-A3F5-1A5A86BD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4625-172D-42BD-AC36-95E6921E594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3B121-A105-C8CA-42C0-D48C9036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F1772-4CA2-7651-366D-279D2D6BE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665C-032C-40AD-83C6-15E407B40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7763-5634-0C2A-2390-DF1293F35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스마트폰과 카메라를 활용한</a:t>
            </a:r>
            <a:br>
              <a:rPr lang="en-US" altLang="ko-KR" sz="4000" dirty="0"/>
            </a:br>
            <a:r>
              <a:rPr lang="ko-KR" altLang="en-US" sz="4000" dirty="0"/>
              <a:t>학생 인식 및 위치 파악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66146-E24E-E999-37F3-1FF8FDEA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1960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sz="3000" dirty="0" err="1"/>
              <a:t>캡스톤</a:t>
            </a:r>
            <a:r>
              <a:rPr lang="ko-KR" altLang="en-US" sz="3000" dirty="0"/>
              <a:t> 디자인</a:t>
            </a:r>
            <a:r>
              <a:rPr lang="en-US" altLang="ko-KR" sz="3000" dirty="0"/>
              <a:t>I</a:t>
            </a:r>
            <a:r>
              <a:rPr lang="ko-KR" altLang="en-US" sz="3000" dirty="0"/>
              <a:t> 최종 발표</a:t>
            </a:r>
            <a:endParaRPr lang="en-US" altLang="ko-KR" sz="3000" dirty="0"/>
          </a:p>
          <a:p>
            <a:endParaRPr lang="en-US" altLang="ko-KR" dirty="0"/>
          </a:p>
          <a:p>
            <a:pPr algn="r"/>
            <a:r>
              <a:rPr lang="en-US" altLang="ko-KR" sz="1500" dirty="0"/>
              <a:t>20172608 </a:t>
            </a:r>
            <a:r>
              <a:rPr lang="ko-KR" altLang="en-US" sz="1500" dirty="0"/>
              <a:t>이동진</a:t>
            </a:r>
            <a:endParaRPr lang="en-US" altLang="ko-KR" sz="1500" dirty="0"/>
          </a:p>
          <a:p>
            <a:pPr algn="r"/>
            <a:r>
              <a:rPr lang="en-US" altLang="ko-KR" sz="1500" dirty="0"/>
              <a:t>20172598 </a:t>
            </a:r>
            <a:r>
              <a:rPr lang="ko-KR" altLang="en-US" sz="1500" dirty="0" err="1"/>
              <a:t>김규진</a:t>
            </a:r>
            <a:endParaRPr lang="en-US" altLang="ko-KR" sz="1500" dirty="0"/>
          </a:p>
          <a:p>
            <a:pPr algn="r"/>
            <a:r>
              <a:rPr lang="en-US" altLang="ko-KR" sz="1500" dirty="0"/>
              <a:t>20172615 </a:t>
            </a:r>
            <a:r>
              <a:rPr lang="ko-KR" altLang="en-US" sz="1500" dirty="0"/>
              <a:t>최우석</a:t>
            </a:r>
            <a:endParaRPr lang="en-US" altLang="ko-KR" sz="1500" dirty="0"/>
          </a:p>
          <a:p>
            <a:pPr algn="r"/>
            <a:r>
              <a:rPr lang="en-US" altLang="ko-KR" sz="1500" dirty="0"/>
              <a:t>20172616 </a:t>
            </a:r>
            <a:r>
              <a:rPr lang="ko-KR" altLang="en-US" sz="1500" dirty="0" err="1"/>
              <a:t>한수호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749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40A488-0732-A247-EFB3-B23CAA9CB093}"/>
              </a:ext>
            </a:extLst>
          </p:cNvPr>
          <p:cNvGrpSpPr/>
          <p:nvPr/>
        </p:nvGrpSpPr>
        <p:grpSpPr>
          <a:xfrm>
            <a:off x="3169402" y="1975684"/>
            <a:ext cx="2819400" cy="4181475"/>
            <a:chOff x="9475375" y="2042360"/>
            <a:chExt cx="2819400" cy="4181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9131BD-35C2-399C-1C95-6DC0D6F71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375" y="2042360"/>
              <a:ext cx="2819400" cy="418147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291070-B823-D5C0-C255-BD7F94891DD1}"/>
                </a:ext>
              </a:extLst>
            </p:cNvPr>
            <p:cNvSpPr/>
            <p:nvPr/>
          </p:nvSpPr>
          <p:spPr>
            <a:xfrm>
              <a:off x="9688613" y="2668402"/>
              <a:ext cx="449998" cy="235410"/>
            </a:xfrm>
            <a:prstGeom prst="rect">
              <a:avLst/>
            </a:prstGeom>
            <a:solidFill>
              <a:srgbClr val="62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99CCDB0-4272-38EE-9B05-3269EAD5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프로토타입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710264-0706-36A8-DBD2-E43D4AC72152}"/>
              </a:ext>
            </a:extLst>
          </p:cNvPr>
          <p:cNvGrpSpPr/>
          <p:nvPr/>
        </p:nvGrpSpPr>
        <p:grpSpPr>
          <a:xfrm>
            <a:off x="9249243" y="2028071"/>
            <a:ext cx="2971800" cy="4210050"/>
            <a:chOff x="3425112" y="2013785"/>
            <a:chExt cx="2971800" cy="42100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E99F63-D73D-A47E-312E-9140E069E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112" y="2013785"/>
              <a:ext cx="2971800" cy="42100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7C84B2-ED99-2ED3-78C7-C2042F4B49A5}"/>
                </a:ext>
              </a:extLst>
            </p:cNvPr>
            <p:cNvSpPr/>
            <p:nvPr/>
          </p:nvSpPr>
          <p:spPr>
            <a:xfrm>
              <a:off x="3761055" y="2383464"/>
              <a:ext cx="449998" cy="235410"/>
            </a:xfrm>
            <a:prstGeom prst="rect">
              <a:avLst/>
            </a:prstGeom>
            <a:solidFill>
              <a:srgbClr val="62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D5905E-4739-4704-6126-A8C658856AD5}"/>
              </a:ext>
            </a:extLst>
          </p:cNvPr>
          <p:cNvGrpSpPr/>
          <p:nvPr/>
        </p:nvGrpSpPr>
        <p:grpSpPr>
          <a:xfrm>
            <a:off x="190428" y="2109034"/>
            <a:ext cx="2828925" cy="4048125"/>
            <a:chOff x="286000" y="2094747"/>
            <a:chExt cx="2828925" cy="40481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F321C0-7038-6234-CC67-CD5DDFE2A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00" y="2094747"/>
              <a:ext cx="2828925" cy="404812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765C09-101C-A394-97E2-2C5FC790A9A7}"/>
                </a:ext>
              </a:extLst>
            </p:cNvPr>
            <p:cNvSpPr/>
            <p:nvPr/>
          </p:nvSpPr>
          <p:spPr>
            <a:xfrm>
              <a:off x="628261" y="2406128"/>
              <a:ext cx="449998" cy="235410"/>
            </a:xfrm>
            <a:prstGeom prst="rect">
              <a:avLst/>
            </a:prstGeom>
            <a:solidFill>
              <a:srgbClr val="62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594B40-10A9-EDA9-B347-F9A53265F0C9}"/>
              </a:ext>
            </a:extLst>
          </p:cNvPr>
          <p:cNvGrpSpPr/>
          <p:nvPr/>
        </p:nvGrpSpPr>
        <p:grpSpPr>
          <a:xfrm>
            <a:off x="6223610" y="2109034"/>
            <a:ext cx="2790825" cy="4000500"/>
            <a:chOff x="6707099" y="2223335"/>
            <a:chExt cx="2790825" cy="40005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39005F8-95ED-8CFC-DEA5-B0166DB1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099" y="2223335"/>
              <a:ext cx="2790825" cy="40005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E3A9B7-86C7-01CE-00A4-B1CCF7129B61}"/>
                </a:ext>
              </a:extLst>
            </p:cNvPr>
            <p:cNvSpPr/>
            <p:nvPr/>
          </p:nvSpPr>
          <p:spPr>
            <a:xfrm>
              <a:off x="6979329" y="2471696"/>
              <a:ext cx="449998" cy="235410"/>
            </a:xfrm>
            <a:prstGeom prst="rect">
              <a:avLst/>
            </a:prstGeom>
            <a:solidFill>
              <a:srgbClr val="620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69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C26F42-2456-94FD-87A3-FE49DDFC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41" y="1177504"/>
            <a:ext cx="3972659" cy="29878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B386FF-8385-093D-A52E-86DA50A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2CAC-43D7-1FAF-D978-8780E529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추적 시 차폐 및 </a:t>
            </a:r>
            <a:r>
              <a:rPr lang="en-US" altLang="ko-KR" dirty="0"/>
              <a:t>ID </a:t>
            </a:r>
            <a:r>
              <a:rPr lang="ko-KR" altLang="en-US" dirty="0"/>
              <a:t>스위칭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객체가 차폐되면 </a:t>
            </a:r>
            <a:r>
              <a:rPr lang="en-US" altLang="ko-KR" sz="2000" dirty="0"/>
              <a:t>tracking list</a:t>
            </a:r>
            <a:r>
              <a:rPr lang="ko-KR" altLang="en-US" sz="2000" dirty="0"/>
              <a:t>에 그 객체가</a:t>
            </a:r>
            <a:br>
              <a:rPr lang="en-US" altLang="ko-KR" sz="2000" dirty="0"/>
            </a:br>
            <a:r>
              <a:rPr lang="ko-KR" altLang="en-US" sz="2000" dirty="0"/>
              <a:t>삭제되고 다시 출현할 경우 새로운 </a:t>
            </a:r>
            <a:r>
              <a:rPr lang="en-US" altLang="ko-KR" sz="2000" dirty="0"/>
              <a:t>ID</a:t>
            </a:r>
            <a:r>
              <a:rPr lang="ko-KR" altLang="en-US" sz="2000" dirty="0"/>
              <a:t>가</a:t>
            </a:r>
            <a:br>
              <a:rPr lang="en-US" altLang="ko-KR" sz="2000" dirty="0"/>
            </a:br>
            <a:r>
              <a:rPr lang="ko-KR" altLang="en-US" sz="2000" dirty="0"/>
              <a:t>부여되는 현상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추적중인 두 객체가 겹칠 경우</a:t>
            </a:r>
            <a:br>
              <a:rPr lang="en-US" altLang="ko-KR" sz="2000" dirty="0"/>
            </a:br>
            <a:r>
              <a:rPr lang="ko-KR" altLang="en-US" sz="2000" dirty="0"/>
              <a:t>두 객체의 </a:t>
            </a:r>
            <a:r>
              <a:rPr lang="en-US" altLang="ko-KR" sz="2000" dirty="0"/>
              <a:t>ID</a:t>
            </a:r>
            <a:r>
              <a:rPr lang="ko-KR" altLang="en-US" sz="2000" dirty="0"/>
              <a:t>가 뒤바뀌는 현상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ID </a:t>
            </a:r>
            <a:r>
              <a:rPr lang="ko-KR" altLang="en-US" sz="2000" dirty="0"/>
              <a:t>스위칭 발생 시 차폐된 객체에 대해서</a:t>
            </a:r>
            <a:br>
              <a:rPr lang="en-US" altLang="ko-KR" sz="2000" dirty="0"/>
            </a:br>
            <a:r>
              <a:rPr lang="ko-KR" altLang="en-US" sz="2000" dirty="0"/>
              <a:t>차폐 문제도 같이 발생함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차폐 및 </a:t>
            </a:r>
            <a:r>
              <a:rPr lang="en-US" altLang="ko-KR" sz="2000" dirty="0"/>
              <a:t>ID </a:t>
            </a:r>
            <a:r>
              <a:rPr lang="ko-KR" altLang="en-US" sz="2000" dirty="0"/>
              <a:t>스위칭 문제는 딥러닝 </a:t>
            </a:r>
            <a:r>
              <a:rPr lang="en-US" altLang="ko-KR" sz="2000" dirty="0"/>
              <a:t>feature</a:t>
            </a:r>
            <a:r>
              <a:rPr lang="ko-KR" altLang="en-US" sz="2000" dirty="0"/>
              <a:t>를 활용해도 완벽하게 해결되지 않았고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카메라의 위치와 각도가 차폐와 객체 간의 겹침 현상을 최소화할 수 있도록 고려하여</a:t>
            </a:r>
            <a:br>
              <a:rPr lang="en-US" altLang="ko-KR" sz="2000" dirty="0"/>
            </a:br>
            <a:r>
              <a:rPr lang="ko-KR" altLang="en-US" sz="2000" dirty="0"/>
              <a:t>설치하는 것으로 결론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AB745-3C9D-43BB-9FB4-9D64EA574C5B}"/>
              </a:ext>
            </a:extLst>
          </p:cNvPr>
          <p:cNvSpPr txBox="1"/>
          <p:nvPr/>
        </p:nvSpPr>
        <p:spPr>
          <a:xfrm>
            <a:off x="5187821" y="453317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z="1300" dirty="0"/>
              <a:t>20</a:t>
            </a:r>
            <a:r>
              <a:rPr lang="ko-KR" altLang="en-US" sz="1300" dirty="0"/>
              <a:t>명 이내의 사람들</a:t>
            </a:r>
            <a:r>
              <a:rPr lang="en-US" altLang="ko-KR" sz="1300" dirty="0"/>
              <a:t>, id</a:t>
            </a:r>
            <a:r>
              <a:rPr lang="ko-KR" altLang="en-US" sz="1300" dirty="0"/>
              <a:t>는 </a:t>
            </a:r>
            <a:r>
              <a:rPr lang="en-US" altLang="ko-KR" sz="1300" dirty="0"/>
              <a:t>276?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2831D86-CD2A-A3B8-EC41-931B25DECBC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8051106" y="4165324"/>
            <a:ext cx="1397699" cy="552512"/>
          </a:xfrm>
          <a:prstGeom prst="bentConnector3">
            <a:avLst>
              <a:gd name="adj1" fmla="val 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9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86FF-8385-093D-A52E-86DA50A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2CAC-43D7-1FAF-D978-8780E529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좌석 좌표 하드코딩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현재는 좌석의 좌표를 하나씩 추출해서 하드코딩하고 있음</a:t>
            </a:r>
            <a:r>
              <a:rPr lang="en-US" altLang="ko-KR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sz="2000" dirty="0"/>
              <a:t> 실제 사용 환경에서는 하드 코딩 정보를 활용할 수 없기 때문에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/>
              <a:t>이를 해결할 방안이 필요함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3A6AF-DBDF-4027-268E-AFFCC318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0" y="2654968"/>
            <a:ext cx="2235866" cy="25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2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86FF-8385-093D-A52E-86DA50A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72CAC-43D7-1FAF-D978-8780E529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딜레이 문제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child </a:t>
            </a:r>
            <a:r>
              <a:rPr lang="ko-KR" altLang="en-US" sz="2000" dirty="0"/>
              <a:t>프로세스로 </a:t>
            </a:r>
            <a:r>
              <a:rPr lang="en-US" altLang="ko-KR" sz="2000" dirty="0"/>
              <a:t>ai </a:t>
            </a:r>
            <a:r>
              <a:rPr lang="ko-KR" altLang="en-US" sz="2000" dirty="0"/>
              <a:t>모듈 초기 값을 넘길 때 딜레이가 있음</a:t>
            </a:r>
            <a:r>
              <a:rPr lang="en-US" altLang="ko-KR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해결방안 모색 중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Node.js </a:t>
            </a:r>
            <a:r>
              <a:rPr lang="ko-KR" altLang="en-US" sz="2400" dirty="0"/>
              <a:t>좀비 프로세스 문제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각 </a:t>
            </a:r>
            <a:r>
              <a:rPr lang="en-US" altLang="ko-KR" sz="2000" dirty="0"/>
              <a:t>thread</a:t>
            </a:r>
            <a:r>
              <a:rPr lang="ko-KR" altLang="en-US" sz="2000" dirty="0"/>
              <a:t>에 </a:t>
            </a:r>
            <a:r>
              <a:rPr lang="en-US" altLang="ko-KR" sz="2000" dirty="0"/>
              <a:t>kill point</a:t>
            </a:r>
            <a:r>
              <a:rPr lang="ko-KR" altLang="en-US" sz="2000" dirty="0"/>
              <a:t>를 지정하여 원하는 시점에 종료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각 프로세스마다 예외 및 에러 처리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2160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E4683-221F-74CC-84DB-61B89F8B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 및 담당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AC14581-0408-F7DF-F9C9-105EA35E2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38798"/>
              </p:ext>
            </p:extLst>
          </p:nvPr>
        </p:nvGraphicFramePr>
        <p:xfrm>
          <a:off x="1013326" y="1919972"/>
          <a:ext cx="8250990" cy="3502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9486">
                  <a:extLst>
                    <a:ext uri="{9D8B030D-6E8A-4147-A177-3AD203B41FA5}">
                      <a16:colId xmlns:a16="http://schemas.microsoft.com/office/drawing/2014/main" val="2837881395"/>
                    </a:ext>
                  </a:extLst>
                </a:gridCol>
                <a:gridCol w="6641504">
                  <a:extLst>
                    <a:ext uri="{9D8B030D-6E8A-4147-A177-3AD203B41FA5}">
                      <a16:colId xmlns:a16="http://schemas.microsoft.com/office/drawing/2014/main" val="3569483702"/>
                    </a:ext>
                  </a:extLst>
                </a:gridCol>
              </a:tblGrid>
              <a:tr h="70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752794"/>
                  </a:ext>
                </a:extLst>
              </a:tr>
              <a:tr h="70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탐지 및 추적 프로그램 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190413"/>
                  </a:ext>
                </a:extLst>
              </a:tr>
              <a:tr h="70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김규진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서버 구축 및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9029"/>
                  </a:ext>
                </a:extLst>
              </a:tr>
              <a:tr h="70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최우석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 및 스마트폰 어플리케이션 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192205"/>
                  </a:ext>
                </a:extLst>
              </a:tr>
              <a:tr h="700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한수호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탐지 및 추적 프로그램 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9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9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4A6B-2B24-4CF1-9CF5-DC4D5ACC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논문 및 특허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59B0-03E8-AA45-FF9E-20F3F2C4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1)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HCI Poppy"/>
              </a:rPr>
              <a:t>비콘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 기반 스마트 출석 관리 시스템 및 그 방법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출원 번호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:10-2017-0026631)</a:t>
            </a:r>
            <a:endParaRPr lang="ko-KR" altLang="en-US" sz="12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학생의 단말에서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HCI Poppy"/>
              </a:rPr>
              <a:t>비콘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 신호를 송출하면 강의실에 구비되어 있는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HCI Poppy"/>
              </a:rPr>
              <a:t>비콘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 스캐너 장치를 통하여 학생 입장 시 자동으로 출결을 확인하는 시스템</a:t>
            </a:r>
            <a:endParaRPr lang="en-US" altLang="ko-KR" sz="1200" dirty="0">
              <a:solidFill>
                <a:srgbClr val="000000"/>
              </a:solidFill>
              <a:effectLst/>
              <a:latin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2)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스마트폰을 이용한 전자 출결 관리 시스템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출원 번호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:10-2015-0176791)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QR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코드나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NFC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를 이용하여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OTP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로 코드를 받아 출석을 관리하는 시스템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휴먼명조"/>
              </a:rPr>
              <a:t> 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3)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스마트 기기의 패턴인식 기능을 이용한 출석 인증방법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출원 번호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:10-2012-0119716)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RFID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를 이용하여 단기간으로 유지되는 패턴을 제공하면 그와 동일한 패턴을 입력함으로써 출결 확인</a:t>
            </a:r>
            <a:endParaRPr lang="en-US" altLang="ko-KR" sz="1200" dirty="0">
              <a:solidFill>
                <a:srgbClr val="000000"/>
              </a:solidFill>
              <a:effectLst/>
              <a:latin typeface="HCI Poppy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휴먼명조"/>
              </a:rPr>
              <a:t> 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4)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스마트폰을 활용하여 위치 확인이 가능한 출결 체크 시스템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출원 번호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:10-2012-0097205)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책상에 부착한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QR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코드를 스캔하여 출결을 확인 후 해당 정보를 교탁이나 교수자의 태블릿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PC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에 제공하여 위치 확인</a:t>
            </a:r>
            <a:endParaRPr lang="en-US" altLang="ko-KR" sz="1200" dirty="0">
              <a:solidFill>
                <a:srgbClr val="000000"/>
              </a:solidFill>
              <a:effectLst/>
              <a:latin typeface="HCI Poppy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HCI Poppy"/>
              </a:rPr>
              <a:t>추가적인 조작을 하지 않아도 자리변경과 같은 동작에 대응 </a:t>
            </a:r>
            <a:r>
              <a:rPr lang="ko-KR" altLang="en-US" sz="1200" dirty="0">
                <a:solidFill>
                  <a:srgbClr val="000000"/>
                </a:solidFill>
                <a:latin typeface="HCI Poppy"/>
              </a:rPr>
              <a:t>가능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휴먼명조"/>
              </a:rPr>
              <a:t> 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5) SORT </a:t>
            </a:r>
            <a:r>
              <a:rPr lang="ko-KR" altLang="en-US" sz="1200" dirty="0">
                <a:solidFill>
                  <a:srgbClr val="000000"/>
                </a:solidFill>
                <a:latin typeface="휴먼명조"/>
              </a:rPr>
              <a:t>관련 논문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Simple online and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realtime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 tracking 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Belwley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, Ge, Ott, Ramos, &amp;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Upcroft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, 2017)</a:t>
            </a:r>
            <a:endParaRPr lang="ko-KR" altLang="en-US" sz="1000" dirty="0">
              <a:effectLst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Simeple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 online and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realtime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 tracking with a deep association metric 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휴먼명조"/>
              </a:rPr>
              <a:t>Wojke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휴먼명조"/>
              </a:rPr>
              <a:t>, Bewley, &amp; Paulus, 2017)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5166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2341FA-FFD5-21EE-7D26-98E070135B46}"/>
              </a:ext>
            </a:extLst>
          </p:cNvPr>
          <p:cNvSpPr/>
          <p:nvPr/>
        </p:nvSpPr>
        <p:spPr>
          <a:xfrm>
            <a:off x="3216000" y="1809000"/>
            <a:ext cx="5760000" cy="32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86088E-612E-7F1B-08CC-A943234D7B65}"/>
              </a:ext>
            </a:extLst>
          </p:cNvPr>
          <p:cNvSpPr/>
          <p:nvPr/>
        </p:nvSpPr>
        <p:spPr>
          <a:xfrm>
            <a:off x="4196281" y="2967335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3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6FA76-0CAF-FE4E-A1D6-54C5110B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F628C-E5EC-0437-95C5-FFA83244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주요 기능 및 설계 방법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결과물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문제점 및 해결방안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팀 구성 및 담당 역할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관련 논문 및 특허</a:t>
            </a:r>
          </a:p>
        </p:txBody>
      </p:sp>
    </p:spTree>
    <p:extLst>
      <p:ext uri="{BB962C8B-B14F-4D97-AF65-F5344CB8AC3E}">
        <p14:creationId xmlns:p14="http://schemas.microsoft.com/office/powerpoint/2010/main" val="400003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BD31D-A146-707D-71E6-31D4D6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25AAF-A726-F440-A518-7D1342F1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교수자가 학생의 정보와 위치를</a:t>
            </a:r>
            <a:br>
              <a:rPr lang="en-US" altLang="ko-KR" sz="2500" dirty="0"/>
            </a:br>
            <a:r>
              <a:rPr lang="ko-KR" altLang="en-US" sz="2500" dirty="0"/>
              <a:t>파악하게 되면 강의실에서의 소통이</a:t>
            </a:r>
            <a:br>
              <a:rPr lang="en-US" altLang="ko-KR" sz="2500" dirty="0"/>
            </a:br>
            <a:r>
              <a:rPr lang="ko-KR" altLang="en-US" sz="2500" dirty="0"/>
              <a:t>수월해질 것이고</a:t>
            </a:r>
            <a:r>
              <a:rPr lang="en-US" altLang="ko-KR" sz="2500" dirty="0"/>
              <a:t>, </a:t>
            </a:r>
            <a:r>
              <a:rPr lang="ko-KR" altLang="en-US" sz="2500" dirty="0"/>
              <a:t>이를 통해 수업의</a:t>
            </a:r>
            <a:br>
              <a:rPr lang="en-US" altLang="ko-KR" sz="2500" dirty="0"/>
            </a:br>
            <a:r>
              <a:rPr lang="ko-KR" altLang="en-US" sz="2500" dirty="0"/>
              <a:t>질적 향상을 기대할 수 있음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스마트폰을 통한 </a:t>
            </a:r>
            <a:r>
              <a:rPr lang="en-US" altLang="ko-KR" sz="2500" dirty="0"/>
              <a:t>QR</a:t>
            </a:r>
            <a:r>
              <a:rPr lang="ko-KR" altLang="en-US" sz="2500" dirty="0"/>
              <a:t>코드 인식과 카메라의 영상을 통한</a:t>
            </a:r>
            <a:br>
              <a:rPr lang="en-US" altLang="ko-KR" sz="2500" dirty="0"/>
            </a:br>
            <a:r>
              <a:rPr lang="ko-KR" altLang="en-US" sz="2500" dirty="0"/>
              <a:t>객체 추적을 통해 객체의 정보와 위치를 사용자에게 제공하는</a:t>
            </a:r>
            <a:br>
              <a:rPr lang="en-US" altLang="ko-KR" sz="2500" dirty="0"/>
            </a:br>
            <a:r>
              <a:rPr lang="ko-KR" altLang="en-US" sz="2500" dirty="0"/>
              <a:t>시스템을 개발하는 것이 목표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E0642-BD9A-E2A5-39EF-D34A5835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32" y="1027906"/>
            <a:ext cx="4954328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E540-F3BD-3A62-CA80-7EB58D08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추적 알고리즘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F2224E3-4F4F-7895-0379-46E9455FBD6B}"/>
              </a:ext>
            </a:extLst>
          </p:cNvPr>
          <p:cNvGrpSpPr/>
          <p:nvPr/>
        </p:nvGrpSpPr>
        <p:grpSpPr>
          <a:xfrm>
            <a:off x="1864895" y="1746638"/>
            <a:ext cx="8462209" cy="4935224"/>
            <a:chOff x="761996" y="1826356"/>
            <a:chExt cx="8462209" cy="49352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1A0451B-8E38-0E2F-82D0-5AA5D15C1E1D}"/>
                </a:ext>
              </a:extLst>
            </p:cNvPr>
            <p:cNvSpPr/>
            <p:nvPr/>
          </p:nvSpPr>
          <p:spPr>
            <a:xfrm>
              <a:off x="761996" y="1826356"/>
              <a:ext cx="1636297" cy="705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영상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프레임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62988E-0E51-9784-E5BB-04141AE89BB1}"/>
                </a:ext>
              </a:extLst>
            </p:cNvPr>
            <p:cNvSpPr/>
            <p:nvPr/>
          </p:nvSpPr>
          <p:spPr>
            <a:xfrm>
              <a:off x="3914268" y="1826356"/>
              <a:ext cx="1636297" cy="705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객체 탐지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34C884-EAA6-BBA5-1CCD-80E3D69B89CC}"/>
                </a:ext>
              </a:extLst>
            </p:cNvPr>
            <p:cNvSpPr/>
            <p:nvPr/>
          </p:nvSpPr>
          <p:spPr>
            <a:xfrm>
              <a:off x="3914267" y="3076074"/>
              <a:ext cx="1636297" cy="705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클래스 판별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CE67B7-1123-BCD0-DFA6-1142A9479419}"/>
                </a:ext>
              </a:extLst>
            </p:cNvPr>
            <p:cNvSpPr/>
            <p:nvPr/>
          </p:nvSpPr>
          <p:spPr>
            <a:xfrm>
              <a:off x="3914267" y="5035051"/>
              <a:ext cx="1636297" cy="705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객체 추적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E5E8EE-523A-8F8C-E0C0-1C4C604A6A46}"/>
                </a:ext>
              </a:extLst>
            </p:cNvPr>
            <p:cNvSpPr/>
            <p:nvPr/>
          </p:nvSpPr>
          <p:spPr>
            <a:xfrm>
              <a:off x="6023806" y="1855794"/>
              <a:ext cx="1564104" cy="6436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Yolov5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512582-AAC6-E8FC-45CC-7EEE0255E20F}"/>
                </a:ext>
              </a:extLst>
            </p:cNvPr>
            <p:cNvSpPr/>
            <p:nvPr/>
          </p:nvSpPr>
          <p:spPr>
            <a:xfrm>
              <a:off x="6023806" y="3104345"/>
              <a:ext cx="1564104" cy="649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Human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Class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6AD4AF-99A9-48F4-78C3-8AD5A69B83DF}"/>
                </a:ext>
              </a:extLst>
            </p:cNvPr>
            <p:cNvSpPr/>
            <p:nvPr/>
          </p:nvSpPr>
          <p:spPr>
            <a:xfrm>
              <a:off x="6023806" y="4217512"/>
              <a:ext cx="1564104" cy="649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Kalman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Filter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CD80BE-1935-435C-CC64-1ED311CBE8FC}"/>
                </a:ext>
              </a:extLst>
            </p:cNvPr>
            <p:cNvSpPr/>
            <p:nvPr/>
          </p:nvSpPr>
          <p:spPr>
            <a:xfrm>
              <a:off x="6023806" y="5063322"/>
              <a:ext cx="1564105" cy="649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Hungarian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Algorithm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74AF0B2-C4A1-94A5-565B-A47B44838467}"/>
                </a:ext>
              </a:extLst>
            </p:cNvPr>
            <p:cNvSpPr/>
            <p:nvPr/>
          </p:nvSpPr>
          <p:spPr>
            <a:xfrm>
              <a:off x="6023807" y="5909132"/>
              <a:ext cx="1564105" cy="6493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Cascade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186170-6E40-D19A-7C71-4B5DDAE06C12}"/>
                </a:ext>
              </a:extLst>
            </p:cNvPr>
            <p:cNvSpPr/>
            <p:nvPr/>
          </p:nvSpPr>
          <p:spPr>
            <a:xfrm>
              <a:off x="8061152" y="5564243"/>
              <a:ext cx="1163053" cy="5374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Mahalanobis</a:t>
              </a:r>
              <a:r>
                <a:rPr lang="en-US" altLang="ko-KR" sz="1200" dirty="0">
                  <a:solidFill>
                    <a:schemeClr val="tx1"/>
                  </a:solidFill>
                </a:rPr>
                <a:t> Distance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7EF5B6-F82B-3A0F-EE62-270D05216F09}"/>
                </a:ext>
              </a:extLst>
            </p:cNvPr>
            <p:cNvSpPr/>
            <p:nvPr/>
          </p:nvSpPr>
          <p:spPr>
            <a:xfrm>
              <a:off x="8061152" y="6224170"/>
              <a:ext cx="1163053" cy="5374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111111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ko-KR" sz="1200" b="0" i="0" dirty="0">
                  <a:solidFill>
                    <a:srgbClr val="111111"/>
                  </a:solidFill>
                  <a:effectLst/>
                  <a:latin typeface="Arial" panose="020B0604020202020204" pitchFamily="34" charset="0"/>
                </a:rPr>
                <a:t>ppearance Distance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0821E80-F4AE-47CA-9FFB-546B267F7011}"/>
                </a:ext>
              </a:extLst>
            </p:cNvPr>
            <p:cNvCxnSpPr>
              <a:cxnSpLocks/>
              <a:stCxn id="5" idx="3"/>
              <a:endCxn id="9" idx="2"/>
            </p:cNvCxnSpPr>
            <p:nvPr/>
          </p:nvCxnSpPr>
          <p:spPr>
            <a:xfrm flipV="1">
              <a:off x="5550565" y="2177625"/>
              <a:ext cx="473241" cy="16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A7654A-8795-6399-2190-A1FB267C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0564" y="3433414"/>
              <a:ext cx="473241" cy="16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724C118-95E4-E54A-9593-EAB008ACC785}"/>
                </a:ext>
              </a:extLst>
            </p:cNvPr>
            <p:cNvCxnSpPr>
              <a:cxnSpLocks/>
              <a:stCxn id="11" idx="2"/>
              <a:endCxn id="7" idx="3"/>
            </p:cNvCxnSpPr>
            <p:nvPr/>
          </p:nvCxnSpPr>
          <p:spPr>
            <a:xfrm flipH="1">
              <a:off x="5550564" y="4542167"/>
              <a:ext cx="473242" cy="8458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925C814-0270-A717-2A96-FA2BA52A0D2F}"/>
                </a:ext>
              </a:extLst>
            </p:cNvPr>
            <p:cNvCxnSpPr>
              <a:cxnSpLocks/>
              <a:stCxn id="17" idx="1"/>
              <a:endCxn id="14" idx="6"/>
            </p:cNvCxnSpPr>
            <p:nvPr/>
          </p:nvCxnSpPr>
          <p:spPr>
            <a:xfrm flipH="1" flipV="1">
              <a:off x="7587912" y="6233787"/>
              <a:ext cx="473240" cy="2590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5E155E2-B7D3-F390-0B68-992ACF84ACE1}"/>
                </a:ext>
              </a:extLst>
            </p:cNvPr>
            <p:cNvCxnSpPr>
              <a:cxnSpLocks/>
              <a:stCxn id="12" idx="2"/>
              <a:endCxn id="7" idx="3"/>
            </p:cNvCxnSpPr>
            <p:nvPr/>
          </p:nvCxnSpPr>
          <p:spPr>
            <a:xfrm flipH="1">
              <a:off x="5550564" y="5387977"/>
              <a:ext cx="47324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B035B5-A1A4-4DA6-D387-709BEB688D74}"/>
                </a:ext>
              </a:extLst>
            </p:cNvPr>
            <p:cNvCxnSpPr>
              <a:cxnSpLocks/>
              <a:stCxn id="16" idx="1"/>
              <a:endCxn id="14" idx="6"/>
            </p:cNvCxnSpPr>
            <p:nvPr/>
          </p:nvCxnSpPr>
          <p:spPr>
            <a:xfrm flipH="1">
              <a:off x="7587912" y="5832948"/>
              <a:ext cx="473240" cy="4008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8A9E241-DE77-9FC5-3CFF-95313D723CE7}"/>
                </a:ext>
              </a:extLst>
            </p:cNvPr>
            <p:cNvCxnSpPr>
              <a:cxnSpLocks/>
              <a:stCxn id="7" idx="3"/>
              <a:endCxn id="14" idx="2"/>
            </p:cNvCxnSpPr>
            <p:nvPr/>
          </p:nvCxnSpPr>
          <p:spPr>
            <a:xfrm>
              <a:off x="5550564" y="5387977"/>
              <a:ext cx="473243" cy="8458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7307C35-1A2B-FB01-6937-EF0EEBF0A0E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398293" y="2179282"/>
              <a:ext cx="15159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DCBF16D-CFDC-3EBB-110F-9CCA9C1A1D7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4732416" y="2532208"/>
              <a:ext cx="1" cy="543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273BB2B-B166-96AC-67F2-C5BF4E16BA8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732416" y="3781926"/>
              <a:ext cx="0" cy="1253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4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3B9B9-C5B8-9E03-F49F-B00BC502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SORT(Simple Online and Realtime Tracking)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2ED9B-D61E-51B6-1F1F-7AC18C96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Kalman Filter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dirty="0"/>
              <a:t>다음 프레임의 객체의 위치에 대한 예측을 수행하여</a:t>
            </a:r>
            <a:r>
              <a:rPr lang="en-US" altLang="ko-KR" dirty="0"/>
              <a:t> </a:t>
            </a:r>
            <a:r>
              <a:rPr lang="ko-KR" altLang="en-US" dirty="0"/>
              <a:t>가중치 업데이트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Hungarian Algorithm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ko-KR" altLang="en-US" dirty="0"/>
              <a:t>예측 결과의 가중치를 바탕으로 </a:t>
            </a:r>
            <a:r>
              <a:rPr lang="en-US" altLang="ko-KR" dirty="0"/>
              <a:t>cost metric</a:t>
            </a:r>
            <a:r>
              <a:rPr lang="ko-KR" altLang="en-US" dirty="0"/>
              <a:t>을 계산하여</a:t>
            </a:r>
            <a:br>
              <a:rPr lang="en-US" altLang="ko-KR" dirty="0"/>
            </a:br>
            <a:r>
              <a:rPr lang="ko-KR" altLang="en-US" dirty="0"/>
              <a:t>가장 최적의 결과로 업데이트</a:t>
            </a:r>
            <a:r>
              <a:rPr lang="en-US" altLang="ko-KR" dirty="0"/>
              <a:t>.</a:t>
            </a:r>
          </a:p>
          <a:p>
            <a:pPr lvl="1">
              <a:buFont typeface="맑은 고딕" panose="020B0503020000020004" pitchFamily="50" charset="-127"/>
              <a:buChar char="-"/>
            </a:pPr>
            <a:endParaRPr lang="en-US" altLang="ko-KR" dirty="0"/>
          </a:p>
          <a:p>
            <a:pPr lvl="1">
              <a:buFont typeface="맑은 고딕" panose="020B0503020000020004" pitchFamily="50" charset="-127"/>
              <a:buChar char="-"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→"/>
            </a:pPr>
            <a:r>
              <a:rPr lang="ko-KR" altLang="en-US" dirty="0"/>
              <a:t> 차폐와 </a:t>
            </a:r>
            <a:r>
              <a:rPr lang="en-US" altLang="ko-KR" dirty="0"/>
              <a:t>ID </a:t>
            </a:r>
            <a:r>
              <a:rPr lang="ko-KR" altLang="en-US" dirty="0"/>
              <a:t>스위칭 문제에 취약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5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D552-EDAB-DCFA-49F7-BBC1135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SORT(Deep learning +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80E88-2037-89EB-0998-9538FF12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차폐와 </a:t>
            </a:r>
            <a:r>
              <a:rPr lang="en-US" altLang="ko-KR" dirty="0"/>
              <a:t>ID </a:t>
            </a:r>
            <a:r>
              <a:rPr lang="ko-KR" altLang="en-US" dirty="0"/>
              <a:t>스위칭 문제를 해소하기 위해 </a:t>
            </a:r>
            <a:r>
              <a:rPr lang="en-US" altLang="ko-KR" dirty="0"/>
              <a:t>Matching Cascade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과정을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Matching</a:t>
            </a:r>
            <a:r>
              <a:rPr lang="ko-KR" altLang="en-US" dirty="0"/>
              <a:t> </a:t>
            </a:r>
            <a:r>
              <a:rPr lang="en-US" altLang="ko-KR" dirty="0"/>
              <a:t>Cascade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lvl="2">
              <a:buFont typeface="맑은 고딕" panose="020B0503020000020004" pitchFamily="50" charset="-127"/>
              <a:buChar char=":"/>
            </a:pPr>
            <a:r>
              <a:rPr lang="ko-KR" altLang="en-US" dirty="0"/>
              <a:t>예측 결과의 표준편차와 각 객체 간의 차이를 계산하여 이상치를 확인하는 방법</a:t>
            </a:r>
            <a:r>
              <a:rPr lang="en-US" altLang="ko-KR" dirty="0"/>
              <a:t>.</a:t>
            </a:r>
          </a:p>
          <a:p>
            <a:pPr lvl="1">
              <a:buFont typeface="맑은 고딕" panose="020B0503020000020004" pitchFamily="50" charset="-127"/>
              <a:buChar char="-"/>
            </a:pPr>
            <a:endParaRPr lang="en-US" altLang="ko-KR" dirty="0"/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dirty="0"/>
              <a:t>Appearance Distance</a:t>
            </a:r>
          </a:p>
          <a:p>
            <a:pPr lvl="2">
              <a:buFont typeface="맑은 고딕" panose="020B0503020000020004" pitchFamily="50" charset="-127"/>
              <a:buChar char=":"/>
            </a:pPr>
            <a:r>
              <a:rPr lang="ko-KR" altLang="en-US" dirty="0"/>
              <a:t>각 객체의 </a:t>
            </a:r>
            <a:r>
              <a:rPr lang="en-US" altLang="ko-KR" dirty="0"/>
              <a:t>feature </a:t>
            </a:r>
            <a:r>
              <a:rPr lang="ko-KR" altLang="en-US" dirty="0"/>
              <a:t>정보를 바탕으로 예측 결과가 비슷한 객체들을 구별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차폐 이후 동일 객체로 인식하는 것을 가능케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3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A7A5-2C6F-E996-77D7-96C62F4A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&amp; Vue.js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F9359-EDDB-F783-90AA-08D5DEDD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 개발 플랫폼인 </a:t>
            </a:r>
            <a:r>
              <a:rPr lang="en-US" altLang="ko-KR" dirty="0"/>
              <a:t>Node.js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en-US" altLang="ko-KR" dirty="0"/>
              <a:t>UI </a:t>
            </a:r>
            <a:r>
              <a:rPr lang="ko-KR" altLang="en-US" dirty="0"/>
              <a:t>제작 프레임워크 </a:t>
            </a:r>
            <a:r>
              <a:rPr lang="en-US" altLang="ko-KR" dirty="0"/>
              <a:t>Vue.js</a:t>
            </a:r>
            <a:r>
              <a:rPr lang="ko-KR" altLang="en-US" dirty="0"/>
              <a:t>를 활용하여 웹서버 구축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현재는 로컬 환경까지 구축 완료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F9026E-1C58-629E-204E-DD27E18370DA}"/>
              </a:ext>
            </a:extLst>
          </p:cNvPr>
          <p:cNvGrpSpPr/>
          <p:nvPr/>
        </p:nvGrpSpPr>
        <p:grpSpPr>
          <a:xfrm>
            <a:off x="3229029" y="1690688"/>
            <a:ext cx="5733942" cy="1738312"/>
            <a:chOff x="2564179" y="1464469"/>
            <a:chExt cx="5733942" cy="173831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3CCD07F-6982-C41A-3077-9B92F7C05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179" y="1690688"/>
              <a:ext cx="2095500" cy="1285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48A96A7-3C72-725E-DD5D-6E67F9AD0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809" y="1464469"/>
              <a:ext cx="1738312" cy="173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405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4B08D-5F1F-1CDE-7F60-9D3CD5C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실행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F9ABD-5866-0A30-9709-791D282CD38D}"/>
              </a:ext>
            </a:extLst>
          </p:cNvPr>
          <p:cNvSpPr/>
          <p:nvPr/>
        </p:nvSpPr>
        <p:spPr>
          <a:xfrm>
            <a:off x="1752599" y="1836820"/>
            <a:ext cx="8686801" cy="438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62969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BE0AE-231A-19BD-C391-80D86C50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웹서버 동작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E83C67-8121-062F-E1E4-BE9A75A2630C}"/>
              </a:ext>
            </a:extLst>
          </p:cNvPr>
          <p:cNvSpPr/>
          <p:nvPr/>
        </p:nvSpPr>
        <p:spPr>
          <a:xfrm>
            <a:off x="1752599" y="1836820"/>
            <a:ext cx="8686801" cy="438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119768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607A967326FF4FB78B7217086D26E9" ma:contentTypeVersion="7" ma:contentTypeDescription="새 문서를 만듭니다." ma:contentTypeScope="" ma:versionID="c02161a0dbf311ad36be85ae24c9372d">
  <xsd:schema xmlns:xsd="http://www.w3.org/2001/XMLSchema" xmlns:xs="http://www.w3.org/2001/XMLSchema" xmlns:p="http://schemas.microsoft.com/office/2006/metadata/properties" xmlns:ns3="df9264e2-5f6a-49b9-ab93-c78cdf82105d" xmlns:ns4="a1c3df86-0655-4ff2-b091-68ed9b076310" targetNamespace="http://schemas.microsoft.com/office/2006/metadata/properties" ma:root="true" ma:fieldsID="10814c4612fb0126053bc069e460ad5c" ns3:_="" ns4:_="">
    <xsd:import namespace="df9264e2-5f6a-49b9-ab93-c78cdf82105d"/>
    <xsd:import namespace="a1c3df86-0655-4ff2-b091-68ed9b0763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64e2-5f6a-49b9-ab93-c78cdf821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3df86-0655-4ff2-b091-68ed9b0763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4CF477-0BA0-4F67-B9D0-6ED76AF42386}">
  <ds:schemaRefs>
    <ds:schemaRef ds:uri="http://purl.org/dc/dcmitype/"/>
    <ds:schemaRef ds:uri="http://purl.org/dc/terms/"/>
    <ds:schemaRef ds:uri="http://schemas.microsoft.com/office/2006/metadata/properties"/>
    <ds:schemaRef ds:uri="df9264e2-5f6a-49b9-ab93-c78cdf82105d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1c3df86-0655-4ff2-b091-68ed9b076310"/>
  </ds:schemaRefs>
</ds:datastoreItem>
</file>

<file path=customXml/itemProps2.xml><?xml version="1.0" encoding="utf-8"?>
<ds:datastoreItem xmlns:ds="http://schemas.openxmlformats.org/officeDocument/2006/customXml" ds:itemID="{7B3E165B-7EA4-406F-BCED-4C9C90395C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DD033C-78C0-4F03-81A3-0572F03D4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64e2-5f6a-49b9-ab93-c78cdf82105d"/>
    <ds:schemaRef ds:uri="a1c3df86-0655-4ff2-b091-68ed9b0763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658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HCI Poppy</vt:lpstr>
      <vt:lpstr>맑은 고딕</vt:lpstr>
      <vt:lpstr>휴먼명조</vt:lpstr>
      <vt:lpstr>Arial</vt:lpstr>
      <vt:lpstr>Wingdings</vt:lpstr>
      <vt:lpstr>Office 테마</vt:lpstr>
      <vt:lpstr>스마트폰과 카메라를 활용한 학생 인식 및 위치 파악 시스템</vt:lpstr>
      <vt:lpstr>목차</vt:lpstr>
      <vt:lpstr>개요</vt:lpstr>
      <vt:lpstr>객체 추적 알고리즘</vt:lpstr>
      <vt:lpstr>SORT(Simple Online and Realtime Tracking)</vt:lpstr>
      <vt:lpstr>Deep SORT(Deep learning + SORT)</vt:lpstr>
      <vt:lpstr>Node.js &amp; Vue.js</vt:lpstr>
      <vt:lpstr>로컬 실행 결과</vt:lpstr>
      <vt:lpstr>로컬 웹서버 동작</vt:lpstr>
      <vt:lpstr>어플리케이션 프로토타입</vt:lpstr>
      <vt:lpstr>문제점 및 해결방안</vt:lpstr>
      <vt:lpstr>문제점 및 해결방안</vt:lpstr>
      <vt:lpstr>문제점 및 해결방안</vt:lpstr>
      <vt:lpstr>팀 구성 및 담당 역할</vt:lpstr>
      <vt:lpstr>관련 논문 및 특허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스마트폰과 카메라를 활용한 학생 인식 및 위치 파악 시스템</dc:title>
  <dc:creator>이 동진</dc:creator>
  <cp:lastModifiedBy>이 동진</cp:lastModifiedBy>
  <cp:revision>56</cp:revision>
  <dcterms:created xsi:type="dcterms:W3CDTF">2022-05-16T05:34:31Z</dcterms:created>
  <dcterms:modified xsi:type="dcterms:W3CDTF">2022-12-06T11:10:48Z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0x01010066607A967326FF4FB78B7217086D26E9</vt:lpwstr>
  </property>
</Properties>
</file>