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66" r:id="rId7"/>
    <p:sldId id="259" r:id="rId8"/>
    <p:sldId id="260" r:id="rId9"/>
    <p:sldId id="261" r:id="rId10"/>
    <p:sldId id="269" r:id="rId11"/>
    <p:sldId id="272" r:id="rId12"/>
    <p:sldId id="267" r:id="rId13"/>
    <p:sldId id="271" r:id="rId14"/>
    <p:sldId id="262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329CC46-FEF1-22DF-910B-98E9A5D39297}" name="임동휘" initials="임동" userId="S::20171595@o365.hanbat.ac.kr::80dcf31d-c901-4900-a722-d014d22c558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E7E7E7"/>
    <a:srgbClr val="C6C7CA"/>
    <a:srgbClr val="949597"/>
    <a:srgbClr val="6666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92685-ACA3-5750-0E51-8CC1D0F692E0}" v="784" dt="2022-03-10T13:11:31.522"/>
    <p1510:client id="{3943C8A7-1308-66BF-5DB7-6791CA13EA55}" v="130" dt="2022-03-10T12:10:22.690"/>
    <p1510:client id="{7A5AC041-EAD0-FE99-E5DA-65C41C0D61E3}" v="4" dt="2022-03-10T13:33:38.380"/>
    <p1510:client id="{812C0D63-B9E7-AFD7-0759-A83347FC1A23}" v="165" dt="2022-03-11T03:47:12.035"/>
    <p1510:client id="{852B6465-BE67-5D49-8CAC-14499A3E7DD9}" v="3657" dt="2022-03-10T13:13:12.387"/>
    <p1510:client id="{EE18DD0A-648C-3D22-DBB4-A711FDA5014D}" v="668" dt="2022-03-10T13:02:12.063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0"/>
    <p:restoredTop sz="75442"/>
  </p:normalViewPr>
  <p:slideViewPr>
    <p:cSldViewPr snapToGrid="0">
      <p:cViewPr varScale="1">
        <p:scale>
          <a:sx n="63" d="100"/>
          <a:sy n="63" d="100"/>
        </p:scale>
        <p:origin x="62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CA939-73D3-1743-8196-410368D484D7}" type="datetimeFigureOut">
              <a:rPr kumimoji="1" lang="ko-Kore-KR" altLang="en-US" smtClean="0"/>
              <a:t>2022. 3. 14.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72BCB-D3ED-C64F-BF2C-C50C6CDF47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609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지금부터 유재건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함규식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임동휘 팀의 캡스톤디자인 계획발표를 시작하도록 하겠습니다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저희 조의 주제는 지문을 이용한 블록체인기반 신원인증 플랫폼 개발 입니다</a:t>
            </a:r>
            <a:r>
              <a:rPr kumimoji="1" lang="en-US" altLang="ko-Kore-KR" dirty="0"/>
              <a:t>.</a:t>
            </a:r>
            <a:r>
              <a:rPr kumimoji="1" lang="ko-Kore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2BCB-D3ED-C64F-BF2C-C50C6CDF47E3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7668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세부계획은 아래와 같습니다</a:t>
            </a:r>
            <a:r>
              <a:rPr kumimoji="1" lang="en-US" altLang="ko-Kore-KR" dirty="0"/>
              <a:t>.</a:t>
            </a:r>
          </a:p>
          <a:p>
            <a:r>
              <a:rPr kumimoji="1" lang="ko-KR" altLang="en-US" dirty="0"/>
              <a:t>시작은 </a:t>
            </a:r>
            <a:r>
              <a:rPr kumimoji="1" lang="ko-KR" altLang="en-US" dirty="0" err="1"/>
              <a:t>하이퍼레저</a:t>
            </a:r>
            <a:r>
              <a:rPr kumimoji="1" lang="ko-KR" altLang="en-US" dirty="0"/>
              <a:t> 패브릭 네트워크를 구축과 지문과 관련된 인공지능 모델을 개발할 계획입니다</a:t>
            </a:r>
            <a:endParaRPr kumimoji="1" lang="en-US" altLang="ko-KR" dirty="0"/>
          </a:p>
          <a:p>
            <a:r>
              <a:rPr kumimoji="1" lang="ko-Kore-KR" altLang="en-US" dirty="0"/>
              <a:t>이후 체인코의 작성 및 설치를 진행하면서 애플리케이션의 개발과 디자인을 시작할 계획입니다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r>
              <a:rPr kumimoji="1" lang="ko-Kore-KR" altLang="en-US" dirty="0"/>
              <a:t>추가적인 수정과 오류 해결을 위해 </a:t>
            </a:r>
            <a:r>
              <a:rPr kumimoji="1" lang="en-US" altLang="ko-KR" dirty="0"/>
              <a:t>10</a:t>
            </a:r>
            <a:r>
              <a:rPr kumimoji="1" lang="ko-KR" altLang="en-US" dirty="0"/>
              <a:t>월 전에 마무리를 </a:t>
            </a:r>
            <a:r>
              <a:rPr kumimoji="1" lang="ko-KR" altLang="en-US" dirty="0" err="1"/>
              <a:t>하는것이</a:t>
            </a:r>
            <a:r>
              <a:rPr kumimoji="1" lang="ko-KR" altLang="en-US" dirty="0"/>
              <a:t> 저희 조의 목표입니다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2BCB-D3ED-C64F-BF2C-C50C6CDF47E3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2453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발표는 개발동기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아이디어 소개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구성요소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시스템 순서도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팀원 소개 및 세부 역활 순으로 진행하도록 하겠습니다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2BCB-D3ED-C64F-BF2C-C50C6CDF47E3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5596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저희 조 캡스톤 디자인의 개발동기는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최근 많은 활용 기술로 사용하는 보안에 강한 블록체인 기술을 이용해 </a:t>
            </a:r>
            <a:endParaRPr kumimoji="1" lang="en-US" altLang="ko-Kore-KR" dirty="0"/>
          </a:p>
          <a:p>
            <a:r>
              <a:rPr kumimoji="1" lang="ko-Kore-KR" altLang="en-US" dirty="0"/>
              <a:t>현재까지와는 다른 더 편안한 본인인증 방법을 실생활에 적용 할 수 있는지 생각해 보았습니다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2BCB-D3ED-C64F-BF2C-C50C6CDF47E3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0473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많이 사용하는 인증들은 본인명의의 핸드폰을 기준으로 인증이 필요합니다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하드웨어에 정보가 저장되어 있어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위변조의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위험이 있다는 단점이 존재합니다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사용자들의 지문과 같은 생체정보를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블록체인에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저장 해 두고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인증 할 때 마다 사용하는 방식을 사용하면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아날로그 지갑의 필요성과 하드웨어의 의존성이 작아지고 보안에도 강한 본인인증이 가능할 것이라고 생각했습니다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2BCB-D3ED-C64F-BF2C-C50C6CDF47E3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1903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저의 작품의 구성요소로는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하이퍼레저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페브릭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네트워크와 이와 연동하는 애플리케이션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후면카메라로 지문인식을 인식하고 비교하는 모델을 필요로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하이퍼레저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페브릭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네트워크 부분에서는 노드들을 컨테이너에 띄우고 연결하기위한 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체인코드를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작성하기 위해 </a:t>
            </a:r>
            <a:r>
              <a:rPr lang="en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ko-Kore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사용할 계획입니다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네트워크와 연동하는 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 애플리케이션을 개발하기 위해선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nods.js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react native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이용할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계획힙니다</a:t>
            </a: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지문을 인식하고 비교하기 위해선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모델을 개발</a:t>
            </a:r>
            <a:r>
              <a:rPr lang="ko-Kore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 진행할 계획입니다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2BCB-D3ED-C64F-BF2C-C50C6CDF47E3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8912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순서도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첫번째로는 신분증 활용입니다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사용자는 고유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부여 받습니다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주민번호와 같이 개인을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특정할수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인증을 위해 고유 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지문을 입력하면 웹서버에서는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하이퍼레져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페브릭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네트워크에 접속해 해당 고유 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지문정보를 가져와 비교를 하고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지문정보가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일치하면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블록체인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내에 존재하는 정보들을 가져와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신분인증을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합니다</a:t>
            </a:r>
            <a:r>
              <a:rPr kumimoji="1"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kumimoji="1"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kumimoji="1"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신분인증은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음주단속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호텔 체크인과 같은 특정 상황 뿐만 아니라 편의점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술집과 같은 일상 생활속에서도 사용 가능합니다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2BCB-D3ED-C64F-BF2C-C50C6CDF47E3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0390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 시스템순서도로는 결제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모바일페이와 같이 결제가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필요할때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판매자는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가격을 입력하면 가격을 지불할 사람이 고유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지문을 입력하게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웹서버에서는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하이퍼레저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페브릭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네트워크에 접속해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지문일치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여부를 확인하고 일치하면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은행서버에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거래를 요청하는 순서입니다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2BCB-D3ED-C64F-BF2C-C50C6CDF47E3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6308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애플리케이션 </a:t>
            </a:r>
            <a:r>
              <a:rPr kumimoji="1" lang="en-US" altLang="ko-Kore-KR" dirty="0"/>
              <a:t>UI</a:t>
            </a:r>
            <a:r>
              <a:rPr kumimoji="1" lang="ko-Kore-KR" altLang="en-US" dirty="0"/>
              <a:t>입니다</a:t>
            </a:r>
            <a:r>
              <a:rPr kumimoji="1" lang="en-US" altLang="ko-Kore-KR" dirty="0"/>
              <a:t>. </a:t>
            </a:r>
            <a:r>
              <a:rPr kumimoji="1" lang="en-US" altLang="ko-KR" dirty="0"/>
              <a:t>(</a:t>
            </a:r>
            <a:r>
              <a:rPr kumimoji="1" lang="ko-KR" altLang="en-US" dirty="0"/>
              <a:t>클릭</a:t>
            </a:r>
            <a:r>
              <a:rPr kumimoji="1" lang="en-US" altLang="ko-KR" dirty="0"/>
              <a:t>) </a:t>
            </a:r>
            <a:r>
              <a:rPr kumimoji="1" lang="ko-Kore-KR" altLang="en-US" dirty="0"/>
              <a:t>먼저 메인 홈 화면입니다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이때 로그인을 사용하는 이유는 신원확인과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결제를 요구할수 있는 사용자를 특정하기 위해 사용합니다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이때도 개인 고유</a:t>
            </a:r>
            <a:r>
              <a:rPr kumimoji="1" lang="en-US" altLang="ko-Kore-KR" dirty="0"/>
              <a:t>ID</a:t>
            </a:r>
            <a:r>
              <a:rPr kumimoji="1" lang="ko-Kore-KR" altLang="en-US" dirty="0"/>
              <a:t>와 지문을 이용하여 로그인하게 됩니다</a:t>
            </a:r>
            <a:r>
              <a:rPr kumimoji="1" lang="en-US" altLang="ko-Kore-KR" dirty="0"/>
              <a:t>.</a:t>
            </a:r>
          </a:p>
          <a:p>
            <a:r>
              <a:rPr kumimoji="1" lang="en-US" altLang="ko-Kore-KR" dirty="0"/>
              <a:t>(</a:t>
            </a:r>
            <a:r>
              <a:rPr kumimoji="1" lang="ko-Kore-KR" altLang="en-US" dirty="0"/>
              <a:t>클릭</a:t>
            </a:r>
            <a:r>
              <a:rPr kumimoji="1" lang="en-US" altLang="ko-Kore-KR" dirty="0"/>
              <a:t>)</a:t>
            </a:r>
          </a:p>
          <a:p>
            <a:r>
              <a:rPr kumimoji="1" lang="ko-Kore-KR" altLang="en-US" dirty="0"/>
              <a:t>다음은 신원확인 </a:t>
            </a:r>
            <a:r>
              <a:rPr kumimoji="1" lang="en-US" altLang="ko-Kore-KR" dirty="0"/>
              <a:t>UI</a:t>
            </a:r>
            <a:r>
              <a:rPr kumimoji="1" lang="ko-Kore-KR" altLang="en-US" dirty="0"/>
              <a:t>입니다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신원확인은 간단히 신원확인이 필요한 유저의 고유</a:t>
            </a:r>
            <a:r>
              <a:rPr kumimoji="1" lang="en-US" altLang="ko-Kore-KR" dirty="0"/>
              <a:t>ID</a:t>
            </a:r>
            <a:r>
              <a:rPr kumimoji="1" lang="ko-Kore-KR" altLang="en-US" dirty="0"/>
              <a:t>와 지문을 이용해 확인할수 있습니다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서버에서 지문의 일치의 여부를 반환받아 일치 한다면 페브릭 네트워크에서 데이터를 받아옵니다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이때 볼수 있는 데이터로는 기존 등록된 주민등록증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운전면허증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자격증 또는 필요하다면 사원증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학생증과 같은 신분증을 볼수 있습니다</a:t>
            </a:r>
            <a:r>
              <a:rPr kumimoji="1" lang="en-US" altLang="ko-Kore-KR" dirty="0"/>
              <a:t>.</a:t>
            </a:r>
          </a:p>
          <a:p>
            <a:r>
              <a:rPr kumimoji="1" lang="en-US" altLang="ko-KR" dirty="0"/>
              <a:t>(</a:t>
            </a:r>
            <a:r>
              <a:rPr kumimoji="1" lang="ko-KR" altLang="en-US" dirty="0"/>
              <a:t>클릭</a:t>
            </a:r>
            <a:r>
              <a:rPr kumimoji="1" lang="en-US" altLang="ko-KR" dirty="0"/>
              <a:t>)</a:t>
            </a:r>
          </a:p>
          <a:p>
            <a:r>
              <a:rPr kumimoji="1" lang="ko-Kore-KR" altLang="en-US" dirty="0"/>
              <a:t>다음은 간편결제 </a:t>
            </a:r>
            <a:r>
              <a:rPr kumimoji="1" lang="en-US" altLang="ko-Kore-KR" dirty="0"/>
              <a:t>UI</a:t>
            </a:r>
            <a:r>
              <a:rPr kumimoji="1" lang="ko-Kore-KR" altLang="en-US" dirty="0"/>
              <a:t>입니다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결제를 요구하는 판매자는 결제 금액을 입력하면 고유 </a:t>
            </a:r>
            <a:r>
              <a:rPr kumimoji="1" lang="en-US" altLang="ko-Kore-KR" dirty="0"/>
              <a:t>ID</a:t>
            </a:r>
            <a:r>
              <a:rPr kumimoji="1" lang="ko-Kore-KR" altLang="en-US" dirty="0"/>
              <a:t>와 지문 스캔을 이용해 구매자를 특정합니다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지문이 일치한다면 거래가 진행되고 진행 내역을 은행 서버로 보내줍니다</a:t>
            </a:r>
            <a:r>
              <a:rPr kumimoji="1" lang="en-US" altLang="ko-Kore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2BCB-D3ED-C64F-BF2C-C50C6CDF47E3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4057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팀원 소개 및 세부 역할입니다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팀장 유재건은 하이퍼레저 패브릭 네트워크 구축과 웹 서비스 기반 클라이언트 애플리케이션 개발을 담당할 계획입니다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팀원 함규식은 지문정보를 추출하고 일치 여부 모델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과 클라이언트 애플리케이션 개발을 담당할 계획입니다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팀원 임동휘는 반응형 웹</a:t>
            </a:r>
            <a:r>
              <a:rPr kumimoji="1" lang="en-US" altLang="ko-Kore-KR" dirty="0"/>
              <a:t>/</a:t>
            </a:r>
            <a:r>
              <a:rPr kumimoji="1" lang="ko-Kore-KR" altLang="en-US" dirty="0"/>
              <a:t>앱 애플리케이션을 개발하고 디자인할 계획이며 하이퍼레저의 체인코드를 작성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설치를 담당할 계획입니다</a:t>
            </a:r>
            <a:r>
              <a:rPr kumimoji="1" lang="en-US" altLang="ko-Kore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2BCB-D3ED-C64F-BF2C-C50C6CDF47E3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918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svg"/><Relationship Id="rId11" Type="http://schemas.openxmlformats.org/officeDocument/2006/relationships/image" Target="../media/image34.sv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jpeg"/><Relationship Id="rId4" Type="http://schemas.openxmlformats.org/officeDocument/2006/relationships/image" Target="../media/image2.png"/><Relationship Id="rId9" Type="http://schemas.openxmlformats.org/officeDocument/2006/relationships/image" Target="../media/image3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2.png"/><Relationship Id="rId9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svg"/><Relationship Id="rId11" Type="http://schemas.openxmlformats.org/officeDocument/2006/relationships/image" Target="../media/image48.png"/><Relationship Id="rId5" Type="http://schemas.openxmlformats.org/officeDocument/2006/relationships/image" Target="../media/image49.png"/><Relationship Id="rId10" Type="http://schemas.openxmlformats.org/officeDocument/2006/relationships/image" Target="../media/image43.svg"/><Relationship Id="rId4" Type="http://schemas.openxmlformats.org/officeDocument/2006/relationships/image" Target="../media/image2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0213" y="7414180"/>
            <a:ext cx="13207987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2400" i="1" dirty="0" err="1">
                <a:solidFill>
                  <a:srgbClr val="000000"/>
                </a:solidFill>
                <a:latin typeface="Pretendard Medium"/>
                <a:cs typeface="Pretendard Medium" pitchFamily="34" charset="0"/>
              </a:rPr>
              <a:t>지도교수님</a:t>
            </a:r>
            <a:r>
              <a:rPr lang="en-US" altLang="ko-KR" sz="2400" i="1" dirty="0">
                <a:solidFill>
                  <a:srgbClr val="000000"/>
                </a:solidFill>
                <a:latin typeface="Pretendard Medium"/>
                <a:cs typeface="Pretendard Medium" pitchFamily="34" charset="0"/>
              </a:rPr>
              <a:t>: </a:t>
            </a:r>
            <a:r>
              <a:rPr lang="ko-KR" altLang="en-US" sz="2400" i="1" dirty="0">
                <a:solidFill>
                  <a:srgbClr val="000000"/>
                </a:solidFill>
                <a:latin typeface="Pretendard Medium"/>
                <a:cs typeface="Pretendard Medium" pitchFamily="34" charset="0"/>
              </a:rPr>
              <a:t> </a:t>
            </a:r>
            <a:r>
              <a:rPr lang="ko-KR" altLang="en-US" sz="2400" i="1" dirty="0" err="1">
                <a:solidFill>
                  <a:srgbClr val="000000"/>
                </a:solidFill>
                <a:latin typeface="Pretendard Medium"/>
                <a:cs typeface="Pretendard Medium" pitchFamily="34" charset="0"/>
              </a:rPr>
              <a:t>황경호</a:t>
            </a:r>
            <a:r>
              <a:rPr lang="ko-KR" altLang="en-US" sz="2400" i="1" dirty="0">
                <a:solidFill>
                  <a:srgbClr val="000000"/>
                </a:solidFill>
                <a:latin typeface="Pretendard Medium"/>
                <a:cs typeface="Pretendard Medium" pitchFamily="34" charset="0"/>
              </a:rPr>
              <a:t> 교수님</a:t>
            </a:r>
            <a:endParaRPr lang="en-US" altLang="ko-KR" sz="2400" i="1" dirty="0">
              <a:solidFill>
                <a:srgbClr val="000000"/>
              </a:solidFill>
              <a:latin typeface="Pretendard Medium"/>
              <a:cs typeface="Pretendard Medium" pitchFamily="34" charset="0"/>
            </a:endParaRPr>
          </a:p>
          <a:p>
            <a:pPr algn="r"/>
            <a:r>
              <a:rPr lang="ko-KR" altLang="en-US" sz="2400" i="1" dirty="0">
                <a:solidFill>
                  <a:srgbClr val="000000"/>
                </a:solidFill>
                <a:latin typeface="Pretendard Medium"/>
                <a:cs typeface="Pretendard Medium" pitchFamily="34" charset="0"/>
              </a:rPr>
              <a:t>팀장</a:t>
            </a:r>
            <a:r>
              <a:rPr lang="en-US" altLang="ko-KR" sz="2400" i="1" dirty="0">
                <a:solidFill>
                  <a:srgbClr val="000000"/>
                </a:solidFill>
                <a:latin typeface="Pretendard Medium"/>
                <a:cs typeface="Pretendard Medium" pitchFamily="34" charset="0"/>
              </a:rPr>
              <a:t>: 20171619</a:t>
            </a:r>
            <a:r>
              <a:rPr lang="ko-KR" altLang="en-US" sz="2400" i="1" dirty="0">
                <a:solidFill>
                  <a:srgbClr val="000000"/>
                </a:solidFill>
                <a:latin typeface="Pretendard Medium"/>
                <a:cs typeface="Pretendard Medium" pitchFamily="34" charset="0"/>
              </a:rPr>
              <a:t> 유재건</a:t>
            </a:r>
          </a:p>
          <a:p>
            <a:pPr algn="r"/>
            <a:r>
              <a:rPr lang="ko-KR" altLang="en-US" sz="2400" i="1" dirty="0">
                <a:solidFill>
                  <a:srgbClr val="000000"/>
                </a:solidFill>
                <a:latin typeface="Pretendard Medium"/>
              </a:rPr>
              <a:t>팀원</a:t>
            </a:r>
            <a:r>
              <a:rPr lang="en-US" altLang="ko-KR" sz="2400" i="1" dirty="0">
                <a:solidFill>
                  <a:srgbClr val="000000"/>
                </a:solidFill>
                <a:latin typeface="Pretendard Medium"/>
              </a:rPr>
              <a:t>: 20171632</a:t>
            </a:r>
            <a:r>
              <a:rPr lang="ko-KR" altLang="en-US" sz="2400" i="1" dirty="0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altLang="en-US" sz="2400" i="1" dirty="0" err="1">
                <a:solidFill>
                  <a:srgbClr val="000000"/>
                </a:solidFill>
                <a:latin typeface="Pretendard Medium"/>
              </a:rPr>
              <a:t>함규식</a:t>
            </a:r>
            <a:endParaRPr lang="en-US" altLang="ko-KR" sz="2400" i="1" dirty="0">
              <a:solidFill>
                <a:srgbClr val="000000"/>
              </a:solidFill>
              <a:latin typeface="Pretendard Medium"/>
            </a:endParaRPr>
          </a:p>
          <a:p>
            <a:pPr algn="r"/>
            <a:r>
              <a:rPr lang="ko-KR" altLang="en-US" sz="2400" i="1" dirty="0">
                <a:solidFill>
                  <a:srgbClr val="000000"/>
                </a:solidFill>
                <a:latin typeface="Pretendard Medium"/>
              </a:rPr>
              <a:t>팀원</a:t>
            </a:r>
            <a:r>
              <a:rPr lang="en-US" altLang="ko-KR" sz="2400" i="1" dirty="0">
                <a:solidFill>
                  <a:srgbClr val="000000"/>
                </a:solidFill>
                <a:latin typeface="Pretendard Medium"/>
              </a:rPr>
              <a:t>: 20171595</a:t>
            </a:r>
            <a:r>
              <a:rPr lang="ko-KR" altLang="en-US" sz="2400" i="1" dirty="0">
                <a:solidFill>
                  <a:srgbClr val="000000"/>
                </a:solidFill>
                <a:latin typeface="Pretendard Medium"/>
              </a:rPr>
              <a:t> </a:t>
            </a:r>
            <a:r>
              <a:rPr lang="ko-KR" altLang="en-US" sz="2400" i="1" dirty="0" err="1">
                <a:solidFill>
                  <a:srgbClr val="000000"/>
                </a:solidFill>
                <a:latin typeface="Pretendard Medium"/>
              </a:rPr>
              <a:t>임동휘</a:t>
            </a:r>
            <a:endParaRPr lang="ko-KR" altLang="en-US" sz="2400" i="1" dirty="0">
              <a:solidFill>
                <a:srgbClr val="000000"/>
              </a:solidFill>
              <a:latin typeface="Pretendard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314286" y="6027341"/>
            <a:ext cx="18914286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8000" dirty="0">
                <a:solidFill>
                  <a:srgbClr val="000000"/>
                </a:solidFill>
                <a:latin typeface="Pretendard Black" pitchFamily="34" charset="0"/>
              </a:rPr>
              <a:t>지문을 이용한 </a:t>
            </a:r>
            <a:r>
              <a:rPr lang="ko-KR" altLang="en-US" sz="8000" dirty="0" err="1">
                <a:solidFill>
                  <a:srgbClr val="000000"/>
                </a:solidFill>
                <a:latin typeface="Pretendard Black" pitchFamily="34" charset="0"/>
              </a:rPr>
              <a:t>블록체인</a:t>
            </a:r>
            <a:r>
              <a:rPr lang="ko-KR" altLang="en-US" sz="8000" dirty="0">
                <a:solidFill>
                  <a:srgbClr val="000000"/>
                </a:solidFill>
                <a:latin typeface="Pretendard Black" pitchFamily="34" charset="0"/>
              </a:rPr>
              <a:t> </a:t>
            </a:r>
            <a:r>
              <a:rPr lang="ko-KR" altLang="en-US" sz="8000" dirty="0" err="1">
                <a:solidFill>
                  <a:srgbClr val="000000"/>
                </a:solidFill>
                <a:latin typeface="Pretendard Black" pitchFamily="34" charset="0"/>
              </a:rPr>
              <a:t>신원인증</a:t>
            </a:r>
            <a:endParaRPr lang="en-US" sz="80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3016" y="8908742"/>
            <a:ext cx="16939683" cy="114286"/>
            <a:chOff x="673016" y="8908742"/>
            <a:chExt cx="16939683" cy="11428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pic>
        <p:nvPicPr>
          <p:cNvPr id="1028" name="Picture 4" descr="hyperledger à°à±à°¸à° à°à°¿à°¤à±à°° à°«à°²à°¿à°¤à°">
            <a:extLst>
              <a:ext uri="{FF2B5EF4-FFF2-40B4-BE49-F238E27FC236}">
                <a16:creationId xmlns:a16="http://schemas.microsoft.com/office/drawing/2014/main" id="{F94738CA-FF34-A14D-A429-6DEFCD05EF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5" r="38971" b="44384"/>
          <a:stretch/>
        </p:blipFill>
        <p:spPr bwMode="auto">
          <a:xfrm>
            <a:off x="6934200" y="2324100"/>
            <a:ext cx="4419600" cy="308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76190" y="684907"/>
            <a:ext cx="777090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3200" kern="0" spc="-100" dirty="0">
                <a:solidFill>
                  <a:srgbClr val="000000"/>
                </a:solidFill>
                <a:latin typeface="Pretendard Black"/>
                <a:cs typeface="Pretendard Black" pitchFamily="34" charset="0"/>
              </a:rPr>
              <a:t>0</a:t>
            </a:r>
            <a:r>
              <a:rPr lang="en-US" altLang="ko-KR" sz="3200" kern="0" spc="-100" dirty="0">
                <a:solidFill>
                  <a:srgbClr val="000000"/>
                </a:solidFill>
                <a:latin typeface="Pretendard Black"/>
                <a:cs typeface="Pretendard Black" pitchFamily="34" charset="0"/>
              </a:rPr>
              <a:t>5</a:t>
            </a:r>
            <a:r>
              <a:rPr lang="en-US" sz="3200" kern="0" spc="-100" dirty="0">
                <a:solidFill>
                  <a:srgbClr val="000000"/>
                </a:solidFill>
                <a:latin typeface="Pretendard Black"/>
                <a:cs typeface="Pretendard Black" pitchFamily="34" charset="0"/>
              </a:rPr>
              <a:t>. </a:t>
            </a:r>
            <a:r>
              <a:rPr lang="ko-KR" altLang="en-US" sz="3200" kern="0" spc="-100" dirty="0">
                <a:solidFill>
                  <a:srgbClr val="000000"/>
                </a:solidFill>
                <a:ea typeface="+mn-lt"/>
                <a:cs typeface="+mn-lt"/>
              </a:rPr>
              <a:t>세부 계획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666142"/>
              </p:ext>
            </p:extLst>
          </p:nvPr>
        </p:nvGraphicFramePr>
        <p:xfrm>
          <a:off x="673016" y="1708642"/>
          <a:ext cx="16914290" cy="7936316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6930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261">
                  <a:extLst>
                    <a:ext uri="{9D8B030D-6E8A-4147-A177-3AD203B41FA5}">
                      <a16:colId xmlns:a16="http://schemas.microsoft.com/office/drawing/2014/main" val="2807158108"/>
                    </a:ext>
                  </a:extLst>
                </a:gridCol>
                <a:gridCol w="1109261">
                  <a:extLst>
                    <a:ext uri="{9D8B030D-6E8A-4147-A177-3AD203B41FA5}">
                      <a16:colId xmlns:a16="http://schemas.microsoft.com/office/drawing/2014/main" val="2130944819"/>
                    </a:ext>
                  </a:extLst>
                </a:gridCol>
                <a:gridCol w="1109261">
                  <a:extLst>
                    <a:ext uri="{9D8B030D-6E8A-4147-A177-3AD203B41FA5}">
                      <a16:colId xmlns:a16="http://schemas.microsoft.com/office/drawing/2014/main" val="2500273747"/>
                    </a:ext>
                  </a:extLst>
                </a:gridCol>
                <a:gridCol w="1109261">
                  <a:extLst>
                    <a:ext uri="{9D8B030D-6E8A-4147-A177-3AD203B41FA5}">
                      <a16:colId xmlns:a16="http://schemas.microsoft.com/office/drawing/2014/main" val="4115131711"/>
                    </a:ext>
                  </a:extLst>
                </a:gridCol>
                <a:gridCol w="1109260">
                  <a:extLst>
                    <a:ext uri="{9D8B030D-6E8A-4147-A177-3AD203B41FA5}">
                      <a16:colId xmlns:a16="http://schemas.microsoft.com/office/drawing/2014/main" val="623578143"/>
                    </a:ext>
                  </a:extLst>
                </a:gridCol>
                <a:gridCol w="1109261">
                  <a:extLst>
                    <a:ext uri="{9D8B030D-6E8A-4147-A177-3AD203B41FA5}">
                      <a16:colId xmlns:a16="http://schemas.microsoft.com/office/drawing/2014/main" val="2380784862"/>
                    </a:ext>
                  </a:extLst>
                </a:gridCol>
                <a:gridCol w="1109261">
                  <a:extLst>
                    <a:ext uri="{9D8B030D-6E8A-4147-A177-3AD203B41FA5}">
                      <a16:colId xmlns:a16="http://schemas.microsoft.com/office/drawing/2014/main" val="3098991839"/>
                    </a:ext>
                  </a:extLst>
                </a:gridCol>
                <a:gridCol w="1109261">
                  <a:extLst>
                    <a:ext uri="{9D8B030D-6E8A-4147-A177-3AD203B41FA5}">
                      <a16:colId xmlns:a16="http://schemas.microsoft.com/office/drawing/2014/main" val="1685002921"/>
                    </a:ext>
                  </a:extLst>
                </a:gridCol>
                <a:gridCol w="1109261">
                  <a:extLst>
                    <a:ext uri="{9D8B030D-6E8A-4147-A177-3AD203B41FA5}">
                      <a16:colId xmlns:a16="http://schemas.microsoft.com/office/drawing/2014/main" val="553753764"/>
                    </a:ext>
                  </a:extLst>
                </a:gridCol>
              </a:tblGrid>
              <a:tr h="992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i="0" dirty="0" err="1">
                          <a:solidFill>
                            <a:sysClr val="windowText" lastClr="000000"/>
                          </a:solidFill>
                          <a:latin typeface="Times New Roman"/>
                          <a:cs typeface="Times New Roman"/>
                        </a:rPr>
                        <a:t>실행목표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i="0" dirty="0">
                          <a:solidFill>
                            <a:sysClr val="windowText" lastClr="00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i="0" dirty="0">
                          <a:solidFill>
                            <a:sysClr val="windowText" lastClr="00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i="0" dirty="0">
                          <a:solidFill>
                            <a:sysClr val="windowText" lastClr="00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i="0" dirty="0">
                          <a:solidFill>
                            <a:sysClr val="windowText" lastClr="00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i="0" dirty="0">
                          <a:solidFill>
                            <a:sysClr val="windowText" lastClr="0000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i="0" dirty="0">
                          <a:solidFill>
                            <a:sysClr val="windowText" lastClr="0000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i="0" dirty="0">
                          <a:solidFill>
                            <a:sysClr val="windowText" lastClr="0000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i="0" dirty="0">
                          <a:solidFill>
                            <a:sysClr val="windowText" lastClr="0000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i="0" dirty="0">
                          <a:solidFill>
                            <a:sysClr val="windowText" lastClr="0000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204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1" i="0" dirty="0">
                          <a:solidFill>
                            <a:sysClr val="windowText" lastClr="000000"/>
                          </a:solidFill>
                          <a:latin typeface="Times New Roman"/>
                          <a:cs typeface="Times New Roman"/>
                        </a:rPr>
                        <a:t>인공지능을 통한 지문 특이점 정보 추출 및 비교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290087"/>
                  </a:ext>
                </a:extLst>
              </a:tr>
              <a:tr h="99204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1" i="0" dirty="0" err="1">
                          <a:solidFill>
                            <a:sysClr val="windowText" lastClr="000000"/>
                          </a:solidFill>
                          <a:latin typeface="Times New Roman"/>
                          <a:cs typeface="Times New Roman"/>
                        </a:rPr>
                        <a:t>하이퍼레저</a:t>
                      </a:r>
                      <a:r>
                        <a:rPr lang="ko-KR" altLang="en-US" sz="2000" b="1" i="0" dirty="0">
                          <a:solidFill>
                            <a:sysClr val="windowText" lastClr="000000"/>
                          </a:solidFill>
                          <a:latin typeface="Times New Roman"/>
                          <a:cs typeface="Times New Roman"/>
                        </a:rPr>
                        <a:t> 패브릭 네트워크 구축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995276"/>
                  </a:ext>
                </a:extLst>
              </a:tr>
              <a:tr h="9920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1" i="0" dirty="0" err="1">
                          <a:solidFill>
                            <a:sysClr val="windowText" lastClr="000000"/>
                          </a:solidFill>
                          <a:latin typeface="Times New Roman"/>
                          <a:cs typeface="Times New Roman"/>
                        </a:rPr>
                        <a:t>체인코드</a:t>
                      </a:r>
                      <a:r>
                        <a:rPr lang="ko-KR" altLang="en-US" sz="2000" b="1" i="0" dirty="0">
                          <a:solidFill>
                            <a:sysClr val="windowText" lastClr="000000"/>
                          </a:solidFill>
                          <a:latin typeface="Times New Roman"/>
                          <a:cs typeface="Times New Roman"/>
                        </a:rPr>
                        <a:t> 작성 및 설치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016637"/>
                  </a:ext>
                </a:extLst>
              </a:tr>
              <a:tr h="9920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1" i="0" dirty="0">
                          <a:solidFill>
                            <a:sysClr val="windowText" lastClr="000000"/>
                          </a:solidFill>
                          <a:latin typeface="Times New Roman"/>
                          <a:cs typeface="Times New Roman"/>
                        </a:rPr>
                        <a:t>사용자를 위한 클라이언트 애플리케이션 개발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457866"/>
                  </a:ext>
                </a:extLst>
              </a:tr>
              <a:tr h="99204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1" i="0" dirty="0">
                          <a:solidFill>
                            <a:sysClr val="windowText" lastClr="000000"/>
                          </a:solidFill>
                          <a:latin typeface="Times New Roman"/>
                          <a:cs typeface="Times New Roman"/>
                        </a:rPr>
                        <a:t>웹 서비스 기반 클라이언트 애플리케이션 개발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67853"/>
                  </a:ext>
                </a:extLst>
              </a:tr>
              <a:tr h="9920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1" i="0" dirty="0">
                          <a:solidFill>
                            <a:sysClr val="windowText" lastClr="000000"/>
                          </a:solidFill>
                          <a:latin typeface="Times New Roman"/>
                          <a:cs typeface="Times New Roman"/>
                        </a:rPr>
                        <a:t>Express</a:t>
                      </a:r>
                      <a:r>
                        <a:rPr lang="ko-KR" altLang="en-US" sz="2000" b="1" i="0" dirty="0" err="1">
                          <a:solidFill>
                            <a:sysClr val="windowText" lastClr="000000"/>
                          </a:solidFill>
                          <a:latin typeface="Times New Roman"/>
                          <a:cs typeface="Times New Roman"/>
                        </a:rPr>
                        <a:t>를</a:t>
                      </a:r>
                      <a:r>
                        <a:rPr lang="ko-KR" altLang="en-US" sz="2000" b="1" i="0" dirty="0">
                          <a:solidFill>
                            <a:sysClr val="windowText" lastClr="000000"/>
                          </a:solidFill>
                          <a:latin typeface="Times New Roman"/>
                          <a:cs typeface="Times New Roman"/>
                        </a:rPr>
                        <a:t> 이용한 </a:t>
                      </a:r>
                      <a:r>
                        <a:rPr lang="en-US" altLang="ko-KR" sz="2000" b="1" i="0" dirty="0">
                          <a:solidFill>
                            <a:sysClr val="windowText" lastClr="000000"/>
                          </a:solidFill>
                          <a:latin typeface="Times New Roman"/>
                          <a:cs typeface="Times New Roman"/>
                        </a:rPr>
                        <a:t>MVC </a:t>
                      </a:r>
                      <a:r>
                        <a:rPr lang="ko-KR" altLang="en-US" sz="2000" b="1" i="0" dirty="0">
                          <a:solidFill>
                            <a:sysClr val="windowText" lastClr="000000"/>
                          </a:solidFill>
                          <a:latin typeface="Times New Roman"/>
                          <a:cs typeface="Times New Roman"/>
                        </a:rPr>
                        <a:t>모델 개발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757542"/>
                  </a:ext>
                </a:extLst>
              </a:tr>
              <a:tr h="9920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1" i="0" dirty="0" err="1">
                          <a:solidFill>
                            <a:sysClr val="windowText" lastClr="000000"/>
                          </a:solidFill>
                          <a:latin typeface="Times New Roman"/>
                          <a:cs typeface="Times New Roman"/>
                        </a:rPr>
                        <a:t>반응형</a:t>
                      </a:r>
                      <a:r>
                        <a:rPr lang="ko-KR" altLang="en-US" sz="2000" b="1" i="0" dirty="0">
                          <a:solidFill>
                            <a:sysClr val="windowText" lastClr="000000"/>
                          </a:solidFill>
                          <a:latin typeface="Times New Roman"/>
                          <a:cs typeface="Times New Roman"/>
                        </a:rPr>
                        <a:t> 웹</a:t>
                      </a:r>
                      <a:r>
                        <a:rPr lang="en-US" altLang="ko-KR" sz="2000" b="1" i="0" dirty="0">
                          <a:solidFill>
                            <a:sysClr val="windowText" lastClr="000000"/>
                          </a:solidFill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lang="ko-KR" altLang="en-US" sz="2000" b="1" i="0" dirty="0">
                          <a:solidFill>
                            <a:sysClr val="windowText" lastClr="000000"/>
                          </a:solidFill>
                          <a:latin typeface="Times New Roman"/>
                          <a:cs typeface="Times New Roman"/>
                        </a:rPr>
                        <a:t>앱 애플리케이션 개발 및 디자인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78823"/>
                  </a:ext>
                </a:extLst>
              </a:tr>
            </a:tbl>
          </a:graphicData>
        </a:graphic>
      </p:graphicFrame>
      <p:pic>
        <p:nvPicPr>
          <p:cNvPr id="15" name="Picture 4" descr="hyperledger à°à±à°¸à° à°à°¿à°¤à±à°° à°«à°²à°¿à°¤à°">
            <a:extLst>
              <a:ext uri="{FF2B5EF4-FFF2-40B4-BE49-F238E27FC236}">
                <a16:creationId xmlns:a16="http://schemas.microsoft.com/office/drawing/2014/main" id="{91A20080-9D70-D340-B195-3C4D2CD40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5" r="38971" b="44384"/>
          <a:stretch/>
        </p:blipFill>
        <p:spPr bwMode="auto">
          <a:xfrm>
            <a:off x="16729044" y="642044"/>
            <a:ext cx="882766" cy="61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684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6190" y="684907"/>
            <a:ext cx="69857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kern="0" spc="-10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06. Q &amp; A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2F6F140-B2B6-4BEA-8579-A725B25FC38C}"/>
              </a:ext>
            </a:extLst>
          </p:cNvPr>
          <p:cNvSpPr txBox="1"/>
          <p:nvPr/>
        </p:nvSpPr>
        <p:spPr>
          <a:xfrm>
            <a:off x="4496123" y="4358670"/>
            <a:ext cx="929346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9600"/>
              <a:t>감사합니다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5766667"/>
            <a:ext cx="16939683" cy="114286"/>
            <a:chOff x="673016" y="5766667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5766667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30952" y="5766667"/>
            <a:ext cx="7528571" cy="114286"/>
            <a:chOff x="2530952" y="5766667"/>
            <a:chExt cx="7528571" cy="1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530952" y="5766667"/>
              <a:ext cx="7528571" cy="1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85714" y="5766667"/>
            <a:ext cx="7533333" cy="114286"/>
            <a:chOff x="8185714" y="5766667"/>
            <a:chExt cx="7533333" cy="1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8185714" y="5766667"/>
              <a:ext cx="7533333" cy="11428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23832" y="4221155"/>
            <a:ext cx="6485714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700">
                <a:solidFill>
                  <a:srgbClr val="000000"/>
                </a:solidFill>
                <a:latin typeface="Pretendard Black" pitchFamily="34" charset="0"/>
              </a:rPr>
              <a:t>개발 동기</a:t>
            </a:r>
            <a:endParaRPr lang="en-US"/>
          </a:p>
        </p:txBody>
      </p:sp>
      <p:sp>
        <p:nvSpPr>
          <p:cNvPr id="17" name="Object 17"/>
          <p:cNvSpPr txBox="1"/>
          <p:nvPr/>
        </p:nvSpPr>
        <p:spPr>
          <a:xfrm>
            <a:off x="1595260" y="4961356"/>
            <a:ext cx="37428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i="1" dirty="0">
                <a:solidFill>
                  <a:srgbClr val="000000"/>
                </a:solidFill>
                <a:latin typeface="Pretendard Medium" pitchFamily="34" charset="0"/>
              </a:rPr>
              <a:t>작품의 배경  </a:t>
            </a:r>
            <a:r>
              <a:rPr lang="en-US" altLang="ko-KR" i="1" dirty="0">
                <a:solidFill>
                  <a:srgbClr val="000000"/>
                </a:solidFill>
                <a:latin typeface="Pretendard Medium" pitchFamily="34" charset="0"/>
              </a:rPr>
              <a:t>&amp;</a:t>
            </a:r>
            <a:r>
              <a:rPr lang="ko-KR" altLang="en-US" i="1" dirty="0">
                <a:solidFill>
                  <a:srgbClr val="000000"/>
                </a:solidFill>
                <a:latin typeface="Pretendard Medium" pitchFamily="34" charset="0"/>
              </a:rPr>
              <a:t> 필요성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204891" y="3940604"/>
            <a:ext cx="515714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70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구성 요소</a:t>
            </a:r>
            <a:endParaRPr lang="en-US"/>
          </a:p>
        </p:txBody>
      </p:sp>
      <p:sp>
        <p:nvSpPr>
          <p:cNvPr id="29" name="Object 29"/>
          <p:cNvSpPr txBox="1"/>
          <p:nvPr/>
        </p:nvSpPr>
        <p:spPr>
          <a:xfrm>
            <a:off x="940326" y="8307450"/>
            <a:ext cx="5228571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7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시스템 순서도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12604891" y="4674612"/>
            <a:ext cx="43571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i="1">
                <a:solidFill>
                  <a:srgbClr val="000000"/>
                </a:solidFill>
                <a:latin typeface="Pretendard Medium" pitchFamily="34" charset="0"/>
                <a:cs typeface="Pretendard Medium" pitchFamily="34" charset="0"/>
              </a:rPr>
              <a:t>사용 기술 </a:t>
            </a:r>
            <a:r>
              <a:rPr lang="en-US" altLang="ko-KR" i="1">
                <a:solidFill>
                  <a:srgbClr val="000000"/>
                </a:solidFill>
                <a:latin typeface="Pretendard Medium" pitchFamily="34" charset="0"/>
                <a:cs typeface="Pretendard Medium" pitchFamily="34" charset="0"/>
              </a:rPr>
              <a:t>&amp;</a:t>
            </a:r>
            <a:r>
              <a:rPr lang="ko-KR" altLang="en-US" i="1">
                <a:solidFill>
                  <a:srgbClr val="000000"/>
                </a:solidFill>
                <a:latin typeface="Pretendard Medium" pitchFamily="34" charset="0"/>
                <a:cs typeface="Pretendard Medium" pitchFamily="34" charset="0"/>
              </a:rPr>
              <a:t> 내용</a:t>
            </a:r>
            <a:endParaRPr lang="en-US" altLang="ko-KR" i="1">
              <a:solidFill>
                <a:srgbClr val="000000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76190" y="551274"/>
            <a:ext cx="3700000" cy="9066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kern="0" spc="-10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CONTENTS</a:t>
            </a:r>
            <a:endParaRPr lang="en-US"/>
          </a:p>
        </p:txBody>
      </p:sp>
      <p:grpSp>
        <p:nvGrpSpPr>
          <p:cNvPr id="1016" name="그룹 1016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53" name="Picture 4" descr="hyperledger à°à±à°¸à° à°à°¿à°¤à±à°° à°«à°²à°¿à°¤à°">
            <a:extLst>
              <a:ext uri="{FF2B5EF4-FFF2-40B4-BE49-F238E27FC236}">
                <a16:creationId xmlns:a16="http://schemas.microsoft.com/office/drawing/2014/main" id="{4385EDA4-81AF-4B4A-9B1F-9AE1E1FC5F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5" r="38971" b="44384"/>
          <a:stretch/>
        </p:blipFill>
        <p:spPr bwMode="auto">
          <a:xfrm>
            <a:off x="16729044" y="642044"/>
            <a:ext cx="882766" cy="61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래픽 12" descr="사용자 윤곽선">
            <a:extLst>
              <a:ext uri="{FF2B5EF4-FFF2-40B4-BE49-F238E27FC236}">
                <a16:creationId xmlns:a16="http://schemas.microsoft.com/office/drawing/2014/main" id="{59F3B73B-3466-2647-BC3E-663BBB48D5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76950" y="6434992"/>
            <a:ext cx="1617367" cy="1617367"/>
          </a:xfrm>
          <a:prstGeom prst="rect">
            <a:avLst/>
          </a:prstGeom>
        </p:spPr>
      </p:pic>
      <p:sp>
        <p:nvSpPr>
          <p:cNvPr id="61" name="Object 16">
            <a:extLst>
              <a:ext uri="{FF2B5EF4-FFF2-40B4-BE49-F238E27FC236}">
                <a16:creationId xmlns:a16="http://schemas.microsoft.com/office/drawing/2014/main" id="{E1374582-7011-2343-87F5-4807079A27CE}"/>
              </a:ext>
            </a:extLst>
          </p:cNvPr>
          <p:cNvSpPr txBox="1"/>
          <p:nvPr/>
        </p:nvSpPr>
        <p:spPr>
          <a:xfrm>
            <a:off x="5896708" y="4213241"/>
            <a:ext cx="6485714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700">
                <a:solidFill>
                  <a:srgbClr val="000000"/>
                </a:solidFill>
                <a:latin typeface="Pretendard Black" pitchFamily="34" charset="0"/>
              </a:rPr>
              <a:t>아이디어 소개</a:t>
            </a:r>
            <a:endParaRPr lang="en-US"/>
          </a:p>
        </p:txBody>
      </p:sp>
      <p:pic>
        <p:nvPicPr>
          <p:cNvPr id="23" name="그래픽 22" descr="그룹 브레인스토밍 윤곽선">
            <a:extLst>
              <a:ext uri="{FF2B5EF4-FFF2-40B4-BE49-F238E27FC236}">
                <a16:creationId xmlns:a16="http://schemas.microsoft.com/office/drawing/2014/main" id="{693A0FAF-DC9F-044C-9005-C9E58B3E7E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95070" y="2423158"/>
            <a:ext cx="1348443" cy="1348443"/>
          </a:xfrm>
          <a:prstGeom prst="rect">
            <a:avLst/>
          </a:prstGeom>
        </p:spPr>
      </p:pic>
      <p:pic>
        <p:nvPicPr>
          <p:cNvPr id="32" name="그래픽 31" descr="기어 헤드 윤곽선">
            <a:extLst>
              <a:ext uri="{FF2B5EF4-FFF2-40B4-BE49-F238E27FC236}">
                <a16:creationId xmlns:a16="http://schemas.microsoft.com/office/drawing/2014/main" id="{6AC49579-F65D-8144-BABD-45AE15C3D0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72758" y="2423158"/>
            <a:ext cx="1348443" cy="1348443"/>
          </a:xfrm>
          <a:prstGeom prst="rect">
            <a:avLst/>
          </a:prstGeom>
        </p:spPr>
      </p:pic>
      <p:pic>
        <p:nvPicPr>
          <p:cNvPr id="36" name="그래픽 35" descr="톱니바퀴 윤곽선">
            <a:extLst>
              <a:ext uri="{FF2B5EF4-FFF2-40B4-BE49-F238E27FC236}">
                <a16:creationId xmlns:a16="http://schemas.microsoft.com/office/drawing/2014/main" id="{88E6C9F5-6DC0-584E-86C0-A191146A15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880909" y="2445393"/>
            <a:ext cx="1214412" cy="1214412"/>
          </a:xfrm>
          <a:prstGeom prst="rect">
            <a:avLst/>
          </a:prstGeom>
        </p:spPr>
      </p:pic>
      <p:pic>
        <p:nvPicPr>
          <p:cNvPr id="73" name="그래픽 72" descr="톱니바퀴 윤곽선">
            <a:extLst>
              <a:ext uri="{FF2B5EF4-FFF2-40B4-BE49-F238E27FC236}">
                <a16:creationId xmlns:a16="http://schemas.microsoft.com/office/drawing/2014/main" id="{27A08C13-6C6F-494E-B138-16CB1D1FAF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445240" y="2483507"/>
            <a:ext cx="1214412" cy="1214412"/>
          </a:xfrm>
          <a:prstGeom prst="rect">
            <a:avLst/>
          </a:prstGeom>
        </p:spPr>
      </p:pic>
      <p:pic>
        <p:nvPicPr>
          <p:cNvPr id="39" name="그래픽 38" descr="화살표 원 윤곽선">
            <a:extLst>
              <a:ext uri="{FF2B5EF4-FFF2-40B4-BE49-F238E27FC236}">
                <a16:creationId xmlns:a16="http://schemas.microsoft.com/office/drawing/2014/main" id="{397460F9-1653-A34F-AA2E-2E85B40FD5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88488" y="6206462"/>
            <a:ext cx="914400" cy="914400"/>
          </a:xfrm>
          <a:prstGeom prst="rect">
            <a:avLst/>
          </a:prstGeom>
        </p:spPr>
      </p:pic>
      <p:pic>
        <p:nvPicPr>
          <p:cNvPr id="44" name="그래픽 43" descr="프로세서 윤곽선">
            <a:extLst>
              <a:ext uri="{FF2B5EF4-FFF2-40B4-BE49-F238E27FC236}">
                <a16:creationId xmlns:a16="http://schemas.microsoft.com/office/drawing/2014/main" id="{C42AF5CA-36D0-B847-9CF5-EEE07A2C9DC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535294" y="7070790"/>
            <a:ext cx="621571" cy="621571"/>
          </a:xfrm>
          <a:prstGeom prst="rect">
            <a:avLst/>
          </a:prstGeom>
        </p:spPr>
      </p:pic>
      <p:pic>
        <p:nvPicPr>
          <p:cNvPr id="49" name="그래픽 48" descr="스마트폰 윤곽선">
            <a:extLst>
              <a:ext uri="{FF2B5EF4-FFF2-40B4-BE49-F238E27FC236}">
                <a16:creationId xmlns:a16="http://schemas.microsoft.com/office/drawing/2014/main" id="{A5A3CCD3-AFB9-824B-B305-99053FD0389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46471" y="6781257"/>
            <a:ext cx="1184928" cy="1184928"/>
          </a:xfrm>
          <a:prstGeom prst="rect">
            <a:avLst/>
          </a:prstGeom>
        </p:spPr>
      </p:pic>
      <p:pic>
        <p:nvPicPr>
          <p:cNvPr id="56" name="그래픽 55" descr="인터넷 윤곽선">
            <a:extLst>
              <a:ext uri="{FF2B5EF4-FFF2-40B4-BE49-F238E27FC236}">
                <a16:creationId xmlns:a16="http://schemas.microsoft.com/office/drawing/2014/main" id="{438818F2-25F2-7347-96DE-FB97BDA322C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445688" y="6771975"/>
            <a:ext cx="1219200" cy="1219200"/>
          </a:xfrm>
          <a:prstGeom prst="rect">
            <a:avLst/>
          </a:prstGeom>
        </p:spPr>
      </p:pic>
      <p:pic>
        <p:nvPicPr>
          <p:cNvPr id="964" name="그래픽 963" descr="물음표 윤곽선">
            <a:extLst>
              <a:ext uri="{FF2B5EF4-FFF2-40B4-BE49-F238E27FC236}">
                <a16:creationId xmlns:a16="http://schemas.microsoft.com/office/drawing/2014/main" id="{F250E668-0100-274E-AE16-74A2E860844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3902163" y="6438900"/>
            <a:ext cx="1457260" cy="1457260"/>
          </a:xfrm>
          <a:prstGeom prst="rect">
            <a:avLst/>
          </a:prstGeom>
        </p:spPr>
      </p:pic>
      <p:pic>
        <p:nvPicPr>
          <p:cNvPr id="966" name="그래픽 965" descr="느낌표 윤곽선">
            <a:extLst>
              <a:ext uri="{FF2B5EF4-FFF2-40B4-BE49-F238E27FC236}">
                <a16:creationId xmlns:a16="http://schemas.microsoft.com/office/drawing/2014/main" id="{17D270A5-2765-6648-8B1A-300223BF71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4468540" y="6483523"/>
            <a:ext cx="1457260" cy="1457260"/>
          </a:xfrm>
          <a:prstGeom prst="rect">
            <a:avLst/>
          </a:prstGeom>
        </p:spPr>
      </p:pic>
      <p:sp>
        <p:nvSpPr>
          <p:cNvPr id="94" name="Object 29">
            <a:extLst>
              <a:ext uri="{FF2B5EF4-FFF2-40B4-BE49-F238E27FC236}">
                <a16:creationId xmlns:a16="http://schemas.microsoft.com/office/drawing/2014/main" id="{5A9308A0-BBE1-D946-82CF-D21F1ECA35CD}"/>
              </a:ext>
            </a:extLst>
          </p:cNvPr>
          <p:cNvSpPr txBox="1"/>
          <p:nvPr/>
        </p:nvSpPr>
        <p:spPr>
          <a:xfrm>
            <a:off x="12218385" y="8087642"/>
            <a:ext cx="5228571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700">
                <a:solidFill>
                  <a:srgbClr val="000000"/>
                </a:solidFill>
                <a:latin typeface="Pretendard Black" pitchFamily="34" charset="0"/>
              </a:rPr>
              <a:t>Q &amp; A</a:t>
            </a:r>
            <a:endParaRPr lang="en-US"/>
          </a:p>
        </p:txBody>
      </p:sp>
      <p:sp>
        <p:nvSpPr>
          <p:cNvPr id="95" name="Object 16">
            <a:extLst>
              <a:ext uri="{FF2B5EF4-FFF2-40B4-BE49-F238E27FC236}">
                <a16:creationId xmlns:a16="http://schemas.microsoft.com/office/drawing/2014/main" id="{A16674B9-9860-8F4E-AD57-170B9DAD2589}"/>
              </a:ext>
            </a:extLst>
          </p:cNvPr>
          <p:cNvSpPr txBox="1"/>
          <p:nvPr/>
        </p:nvSpPr>
        <p:spPr>
          <a:xfrm>
            <a:off x="5898871" y="8382819"/>
            <a:ext cx="6485714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700" dirty="0">
                <a:solidFill>
                  <a:srgbClr val="000000"/>
                </a:solidFill>
                <a:latin typeface="Pretendard Black" pitchFamily="34" charset="0"/>
              </a:rPr>
              <a:t>팀원 소개 및 역할</a:t>
            </a:r>
            <a:endParaRPr lang="en-US" altLang="ko-KR" sz="2700" dirty="0">
              <a:solidFill>
                <a:srgbClr val="000000"/>
              </a:solidFill>
              <a:latin typeface="Pretendard Black" pitchFamily="34" charset="0"/>
            </a:endParaRPr>
          </a:p>
        </p:txBody>
      </p:sp>
      <p:sp>
        <p:nvSpPr>
          <p:cNvPr id="31" name="Object 17">
            <a:extLst>
              <a:ext uri="{FF2B5EF4-FFF2-40B4-BE49-F238E27FC236}">
                <a16:creationId xmlns:a16="http://schemas.microsoft.com/office/drawing/2014/main" id="{9D6938B5-B9D2-4540-8396-08746CBCC864}"/>
              </a:ext>
            </a:extLst>
          </p:cNvPr>
          <p:cNvSpPr txBox="1"/>
          <p:nvPr/>
        </p:nvSpPr>
        <p:spPr>
          <a:xfrm>
            <a:off x="7314204" y="9054707"/>
            <a:ext cx="37428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i="1" dirty="0">
                <a:solidFill>
                  <a:srgbClr val="000000"/>
                </a:solidFill>
                <a:latin typeface="Pretendard Medium" pitchFamily="34" charset="0"/>
              </a:rPr>
              <a:t>세부 계획</a:t>
            </a:r>
            <a:endParaRPr lang="en-US" dirty="0"/>
          </a:p>
        </p:txBody>
      </p:sp>
      <p:sp>
        <p:nvSpPr>
          <p:cNvPr id="33" name="Object 17">
            <a:extLst>
              <a:ext uri="{FF2B5EF4-FFF2-40B4-BE49-F238E27FC236}">
                <a16:creationId xmlns:a16="http://schemas.microsoft.com/office/drawing/2014/main" id="{5DC17855-CF12-B241-9C12-D9E2B9218115}"/>
              </a:ext>
            </a:extLst>
          </p:cNvPr>
          <p:cNvSpPr txBox="1"/>
          <p:nvPr/>
        </p:nvSpPr>
        <p:spPr>
          <a:xfrm>
            <a:off x="1574259" y="9054707"/>
            <a:ext cx="37428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i="1" dirty="0">
                <a:solidFill>
                  <a:srgbClr val="000000"/>
                </a:solidFill>
                <a:latin typeface="Pretendard Medium" pitchFamily="34" charset="0"/>
              </a:rPr>
              <a:t>애플리케이션 </a:t>
            </a:r>
            <a:r>
              <a:rPr lang="en-US" altLang="ko-KR" i="1" dirty="0">
                <a:solidFill>
                  <a:srgbClr val="000000"/>
                </a:solidFill>
                <a:latin typeface="Pretendard Medium" pitchFamily="34" charset="0"/>
              </a:rPr>
              <a:t>UI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76190" y="684907"/>
            <a:ext cx="777090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3200" kern="0" spc="-100" dirty="0">
                <a:solidFill>
                  <a:srgbClr val="000000"/>
                </a:solidFill>
                <a:latin typeface="Pretendard Black"/>
                <a:cs typeface="Pretendard Black" pitchFamily="34" charset="0"/>
              </a:rPr>
              <a:t>0</a:t>
            </a:r>
            <a:r>
              <a:rPr lang="en-US" altLang="ko-KR" sz="3200" kern="0" spc="-100" dirty="0">
                <a:solidFill>
                  <a:srgbClr val="000000"/>
                </a:solidFill>
                <a:latin typeface="Pretendard Black"/>
                <a:cs typeface="Pretendard Black" pitchFamily="34" charset="0"/>
              </a:rPr>
              <a:t>1</a:t>
            </a:r>
            <a:r>
              <a:rPr lang="en-US" sz="3200" kern="0" spc="-100" dirty="0">
                <a:solidFill>
                  <a:srgbClr val="000000"/>
                </a:solidFill>
                <a:latin typeface="Pretendard Black"/>
                <a:cs typeface="Pretendard Black" pitchFamily="34" charset="0"/>
              </a:rPr>
              <a:t>. </a:t>
            </a:r>
            <a:r>
              <a:rPr lang="ko-KR" altLang="en-US" sz="3200" kern="0" spc="-100" dirty="0">
                <a:solidFill>
                  <a:srgbClr val="000000"/>
                </a:solidFill>
                <a:ea typeface="+mn-lt"/>
                <a:cs typeface="+mn-lt"/>
              </a:rPr>
              <a:t>개발 동기</a:t>
            </a:r>
            <a:endParaRPr lang="ko-KR" altLang="en-US" sz="3200" kern="0" spc="-100" dirty="0">
              <a:cs typeface="Calibri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740749" y="1265858"/>
            <a:ext cx="16939683" cy="114286"/>
            <a:chOff x="673016" y="1291258"/>
            <a:chExt cx="16939683" cy="1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15" name="Picture 4" descr="hyperledger à°à±à°¸à° à°à°¿à°¤à±à°° à°«à°²à°¿à°¤à°">
            <a:extLst>
              <a:ext uri="{FF2B5EF4-FFF2-40B4-BE49-F238E27FC236}">
                <a16:creationId xmlns:a16="http://schemas.microsoft.com/office/drawing/2014/main" id="{91A20080-9D70-D340-B195-3C4D2CD40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5" r="38971" b="44384"/>
          <a:stretch/>
        </p:blipFill>
        <p:spPr bwMode="auto">
          <a:xfrm>
            <a:off x="16729044" y="642044"/>
            <a:ext cx="882766" cy="61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15">
            <a:extLst>
              <a:ext uri="{FF2B5EF4-FFF2-40B4-BE49-F238E27FC236}">
                <a16:creationId xmlns:a16="http://schemas.microsoft.com/office/drawing/2014/main" id="{DEEF3589-03CD-40DA-8D35-54B193E27467}"/>
              </a:ext>
            </a:extLst>
          </p:cNvPr>
          <p:cNvSpPr txBox="1"/>
          <p:nvPr/>
        </p:nvSpPr>
        <p:spPr>
          <a:xfrm>
            <a:off x="6349262" y="694839"/>
            <a:ext cx="483928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2800">
                <a:solidFill>
                  <a:srgbClr val="000000"/>
                </a:solidFill>
                <a:latin typeface="Pretendard Medium"/>
                <a:ea typeface="+mn-lt"/>
                <a:cs typeface="+mn-lt"/>
              </a:rPr>
              <a:t>│  </a:t>
            </a:r>
            <a:r>
              <a:rPr lang="en-US" altLang="ko-KR">
                <a:solidFill>
                  <a:srgbClr val="000000"/>
                </a:solidFill>
                <a:latin typeface="Pretendard Medium"/>
                <a:ea typeface="+mn-lt"/>
                <a:cs typeface="+mn-lt"/>
              </a:rPr>
              <a:t>   </a:t>
            </a:r>
            <a:r>
              <a:rPr lang="ko-KR" i="1">
                <a:solidFill>
                  <a:srgbClr val="000000"/>
                </a:solidFill>
                <a:ea typeface="+mn-lt"/>
                <a:cs typeface="+mn-lt"/>
              </a:rPr>
              <a:t>작품의 배경</a:t>
            </a:r>
            <a:r>
              <a:rPr lang="ko-KR" altLang="en-US" i="1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ko-KR" i="1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&amp;</a:t>
            </a:r>
            <a:r>
              <a:rPr lang="ko-KR" altLang="en-US" i="1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ko-KR" i="1">
                <a:solidFill>
                  <a:srgbClr val="000000"/>
                </a:solidFill>
                <a:ea typeface="+mn-lt"/>
                <a:cs typeface="+mn-lt"/>
              </a:rPr>
              <a:t>필요성</a:t>
            </a:r>
            <a:endParaRPr lang="en-US" altLang="ko-KR">
              <a:ea typeface="+mn-lt"/>
              <a:cs typeface="+mn-lt"/>
            </a:endParaRPr>
          </a:p>
        </p:txBody>
      </p:sp>
      <p:sp>
        <p:nvSpPr>
          <p:cNvPr id="1191" name="사각형: 잘린 한쪽 모서리 1190">
            <a:extLst>
              <a:ext uri="{FF2B5EF4-FFF2-40B4-BE49-F238E27FC236}">
                <a16:creationId xmlns:a16="http://schemas.microsoft.com/office/drawing/2014/main" id="{3E20AA2D-53CB-49D5-92D8-F3B17AB9CD65}"/>
              </a:ext>
            </a:extLst>
          </p:cNvPr>
          <p:cNvSpPr/>
          <p:nvPr/>
        </p:nvSpPr>
        <p:spPr>
          <a:xfrm rot="10800000">
            <a:off x="13902023" y="2742939"/>
            <a:ext cx="3475567" cy="2220643"/>
          </a:xfrm>
          <a:prstGeom prst="snip1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89" name="그래픽 1189" descr="블록체인 윤곽선">
            <a:extLst>
              <a:ext uri="{FF2B5EF4-FFF2-40B4-BE49-F238E27FC236}">
                <a16:creationId xmlns:a16="http://schemas.microsoft.com/office/drawing/2014/main" id="{9459740B-7035-4538-845D-0E3BC4E538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8799" y="3215216"/>
            <a:ext cx="3475566" cy="3496733"/>
          </a:xfrm>
          <a:prstGeom prst="rect">
            <a:avLst/>
          </a:prstGeom>
        </p:spPr>
      </p:pic>
      <p:pic>
        <p:nvPicPr>
          <p:cNvPr id="1188" name="그래픽 1188" descr="아이디어 윤곽선">
            <a:extLst>
              <a:ext uri="{FF2B5EF4-FFF2-40B4-BE49-F238E27FC236}">
                <a16:creationId xmlns:a16="http://schemas.microsoft.com/office/drawing/2014/main" id="{C66CBAC3-8F9B-48F3-BE47-423C4B885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64917" y="4496951"/>
            <a:ext cx="3560233" cy="3570816"/>
          </a:xfrm>
          <a:prstGeom prst="rect">
            <a:avLst/>
          </a:prstGeom>
        </p:spPr>
      </p:pic>
      <p:sp>
        <p:nvSpPr>
          <p:cNvPr id="1197" name="화살표: 오른쪽 1196">
            <a:extLst>
              <a:ext uri="{FF2B5EF4-FFF2-40B4-BE49-F238E27FC236}">
                <a16:creationId xmlns:a16="http://schemas.microsoft.com/office/drawing/2014/main" id="{183464C4-7C49-4D3E-8C47-F486F2F77C3A}"/>
              </a:ext>
            </a:extLst>
          </p:cNvPr>
          <p:cNvSpPr/>
          <p:nvPr/>
        </p:nvSpPr>
        <p:spPr>
          <a:xfrm>
            <a:off x="9315195" y="4858851"/>
            <a:ext cx="2218266" cy="95673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62B5B7-6E0C-B245-8511-3B961D633ED2}"/>
              </a:ext>
            </a:extLst>
          </p:cNvPr>
          <p:cNvSpPr txBox="1"/>
          <p:nvPr/>
        </p:nvSpPr>
        <p:spPr>
          <a:xfrm>
            <a:off x="4268423" y="4350963"/>
            <a:ext cx="3290617" cy="1585074"/>
          </a:xfrm>
          <a:prstGeom prst="rect">
            <a:avLst/>
          </a:prstGeom>
          <a:noFill/>
          <a:ln w="25400" cap="rnd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60233"/>
                      <a:gd name="connsiteY0" fmla="*/ 0 h 1585074"/>
                      <a:gd name="connsiteX1" fmla="*/ 557770 w 3560233"/>
                      <a:gd name="connsiteY1" fmla="*/ 0 h 1585074"/>
                      <a:gd name="connsiteX2" fmla="*/ 1044335 w 3560233"/>
                      <a:gd name="connsiteY2" fmla="*/ 0 h 1585074"/>
                      <a:gd name="connsiteX3" fmla="*/ 1708912 w 3560233"/>
                      <a:gd name="connsiteY3" fmla="*/ 0 h 1585074"/>
                      <a:gd name="connsiteX4" fmla="*/ 2266682 w 3560233"/>
                      <a:gd name="connsiteY4" fmla="*/ 0 h 1585074"/>
                      <a:gd name="connsiteX5" fmla="*/ 2824452 w 3560233"/>
                      <a:gd name="connsiteY5" fmla="*/ 0 h 1585074"/>
                      <a:gd name="connsiteX6" fmla="*/ 3560233 w 3560233"/>
                      <a:gd name="connsiteY6" fmla="*/ 0 h 1585074"/>
                      <a:gd name="connsiteX7" fmla="*/ 3560233 w 3560233"/>
                      <a:gd name="connsiteY7" fmla="*/ 496657 h 1585074"/>
                      <a:gd name="connsiteX8" fmla="*/ 3560233 w 3560233"/>
                      <a:gd name="connsiteY8" fmla="*/ 1025015 h 1585074"/>
                      <a:gd name="connsiteX9" fmla="*/ 3560233 w 3560233"/>
                      <a:gd name="connsiteY9" fmla="*/ 1585074 h 1585074"/>
                      <a:gd name="connsiteX10" fmla="*/ 3038065 w 3560233"/>
                      <a:gd name="connsiteY10" fmla="*/ 1585074 h 1585074"/>
                      <a:gd name="connsiteX11" fmla="*/ 2444693 w 3560233"/>
                      <a:gd name="connsiteY11" fmla="*/ 1585074 h 1585074"/>
                      <a:gd name="connsiteX12" fmla="*/ 1886923 w 3560233"/>
                      <a:gd name="connsiteY12" fmla="*/ 1585074 h 1585074"/>
                      <a:gd name="connsiteX13" fmla="*/ 1222347 w 3560233"/>
                      <a:gd name="connsiteY13" fmla="*/ 1585074 h 1585074"/>
                      <a:gd name="connsiteX14" fmla="*/ 557770 w 3560233"/>
                      <a:gd name="connsiteY14" fmla="*/ 1585074 h 1585074"/>
                      <a:gd name="connsiteX15" fmla="*/ 0 w 3560233"/>
                      <a:gd name="connsiteY15" fmla="*/ 1585074 h 1585074"/>
                      <a:gd name="connsiteX16" fmla="*/ 0 w 3560233"/>
                      <a:gd name="connsiteY16" fmla="*/ 1056716 h 1585074"/>
                      <a:gd name="connsiteX17" fmla="*/ 0 w 3560233"/>
                      <a:gd name="connsiteY17" fmla="*/ 544209 h 1585074"/>
                      <a:gd name="connsiteX18" fmla="*/ 0 w 3560233"/>
                      <a:gd name="connsiteY18" fmla="*/ 0 h 15850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560233" h="1585074" extrusionOk="0">
                        <a:moveTo>
                          <a:pt x="0" y="0"/>
                        </a:moveTo>
                        <a:cubicBezTo>
                          <a:pt x="232807" y="-2191"/>
                          <a:pt x="357125" y="18961"/>
                          <a:pt x="557770" y="0"/>
                        </a:cubicBezTo>
                        <a:cubicBezTo>
                          <a:pt x="758415" y="-18961"/>
                          <a:pt x="823472" y="45855"/>
                          <a:pt x="1044335" y="0"/>
                        </a:cubicBezTo>
                        <a:cubicBezTo>
                          <a:pt x="1265199" y="-45855"/>
                          <a:pt x="1497058" y="35274"/>
                          <a:pt x="1708912" y="0"/>
                        </a:cubicBezTo>
                        <a:cubicBezTo>
                          <a:pt x="1920766" y="-35274"/>
                          <a:pt x="2129570" y="47561"/>
                          <a:pt x="2266682" y="0"/>
                        </a:cubicBezTo>
                        <a:cubicBezTo>
                          <a:pt x="2403794" y="-47561"/>
                          <a:pt x="2695891" y="28615"/>
                          <a:pt x="2824452" y="0"/>
                        </a:cubicBezTo>
                        <a:cubicBezTo>
                          <a:pt x="2953013" y="-28615"/>
                          <a:pt x="3223666" y="317"/>
                          <a:pt x="3560233" y="0"/>
                        </a:cubicBezTo>
                        <a:cubicBezTo>
                          <a:pt x="3570654" y="127958"/>
                          <a:pt x="3526698" y="332673"/>
                          <a:pt x="3560233" y="496657"/>
                        </a:cubicBezTo>
                        <a:cubicBezTo>
                          <a:pt x="3593768" y="660641"/>
                          <a:pt x="3499302" y="908739"/>
                          <a:pt x="3560233" y="1025015"/>
                        </a:cubicBezTo>
                        <a:cubicBezTo>
                          <a:pt x="3621164" y="1141291"/>
                          <a:pt x="3514396" y="1413921"/>
                          <a:pt x="3560233" y="1585074"/>
                        </a:cubicBezTo>
                        <a:cubicBezTo>
                          <a:pt x="3424416" y="1594569"/>
                          <a:pt x="3293537" y="1530632"/>
                          <a:pt x="3038065" y="1585074"/>
                        </a:cubicBezTo>
                        <a:cubicBezTo>
                          <a:pt x="2782593" y="1639516"/>
                          <a:pt x="2648317" y="1570042"/>
                          <a:pt x="2444693" y="1585074"/>
                        </a:cubicBezTo>
                        <a:cubicBezTo>
                          <a:pt x="2241069" y="1600106"/>
                          <a:pt x="2071294" y="1583626"/>
                          <a:pt x="1886923" y="1585074"/>
                        </a:cubicBezTo>
                        <a:cubicBezTo>
                          <a:pt x="1702552" y="1586522"/>
                          <a:pt x="1443022" y="1544365"/>
                          <a:pt x="1222347" y="1585074"/>
                        </a:cubicBezTo>
                        <a:cubicBezTo>
                          <a:pt x="1001672" y="1625783"/>
                          <a:pt x="740989" y="1577928"/>
                          <a:pt x="557770" y="1585074"/>
                        </a:cubicBezTo>
                        <a:cubicBezTo>
                          <a:pt x="374551" y="1592220"/>
                          <a:pt x="130268" y="1548728"/>
                          <a:pt x="0" y="1585074"/>
                        </a:cubicBezTo>
                        <a:cubicBezTo>
                          <a:pt x="-42642" y="1454584"/>
                          <a:pt x="56998" y="1249904"/>
                          <a:pt x="0" y="1056716"/>
                        </a:cubicBezTo>
                        <a:cubicBezTo>
                          <a:pt x="-56998" y="863528"/>
                          <a:pt x="34776" y="795246"/>
                          <a:pt x="0" y="544209"/>
                        </a:cubicBezTo>
                        <a:cubicBezTo>
                          <a:pt x="-34776" y="293172"/>
                          <a:pt x="5146" y="20103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 anchor="ctr" anchorCtr="0">
            <a:no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위변조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어려움</a:t>
            </a:r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본인인증에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사용</a:t>
            </a:r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5FC220-D516-B64C-8D2E-437BD16F375C}"/>
              </a:ext>
            </a:extLst>
          </p:cNvPr>
          <p:cNvSpPr txBox="1"/>
          <p:nvPr/>
        </p:nvSpPr>
        <p:spPr>
          <a:xfrm>
            <a:off x="14308996" y="3010582"/>
            <a:ext cx="3290617" cy="1585074"/>
          </a:xfrm>
          <a:prstGeom prst="rect">
            <a:avLst/>
          </a:prstGeom>
          <a:noFill/>
          <a:ln w="25400" cap="rnd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60233"/>
                      <a:gd name="connsiteY0" fmla="*/ 0 h 1585074"/>
                      <a:gd name="connsiteX1" fmla="*/ 557770 w 3560233"/>
                      <a:gd name="connsiteY1" fmla="*/ 0 h 1585074"/>
                      <a:gd name="connsiteX2" fmla="*/ 1044335 w 3560233"/>
                      <a:gd name="connsiteY2" fmla="*/ 0 h 1585074"/>
                      <a:gd name="connsiteX3" fmla="*/ 1708912 w 3560233"/>
                      <a:gd name="connsiteY3" fmla="*/ 0 h 1585074"/>
                      <a:gd name="connsiteX4" fmla="*/ 2266682 w 3560233"/>
                      <a:gd name="connsiteY4" fmla="*/ 0 h 1585074"/>
                      <a:gd name="connsiteX5" fmla="*/ 2824452 w 3560233"/>
                      <a:gd name="connsiteY5" fmla="*/ 0 h 1585074"/>
                      <a:gd name="connsiteX6" fmla="*/ 3560233 w 3560233"/>
                      <a:gd name="connsiteY6" fmla="*/ 0 h 1585074"/>
                      <a:gd name="connsiteX7" fmla="*/ 3560233 w 3560233"/>
                      <a:gd name="connsiteY7" fmla="*/ 496657 h 1585074"/>
                      <a:gd name="connsiteX8" fmla="*/ 3560233 w 3560233"/>
                      <a:gd name="connsiteY8" fmla="*/ 1025015 h 1585074"/>
                      <a:gd name="connsiteX9" fmla="*/ 3560233 w 3560233"/>
                      <a:gd name="connsiteY9" fmla="*/ 1585074 h 1585074"/>
                      <a:gd name="connsiteX10" fmla="*/ 3038065 w 3560233"/>
                      <a:gd name="connsiteY10" fmla="*/ 1585074 h 1585074"/>
                      <a:gd name="connsiteX11" fmla="*/ 2444693 w 3560233"/>
                      <a:gd name="connsiteY11" fmla="*/ 1585074 h 1585074"/>
                      <a:gd name="connsiteX12" fmla="*/ 1886923 w 3560233"/>
                      <a:gd name="connsiteY12" fmla="*/ 1585074 h 1585074"/>
                      <a:gd name="connsiteX13" fmla="*/ 1222347 w 3560233"/>
                      <a:gd name="connsiteY13" fmla="*/ 1585074 h 1585074"/>
                      <a:gd name="connsiteX14" fmla="*/ 557770 w 3560233"/>
                      <a:gd name="connsiteY14" fmla="*/ 1585074 h 1585074"/>
                      <a:gd name="connsiteX15" fmla="*/ 0 w 3560233"/>
                      <a:gd name="connsiteY15" fmla="*/ 1585074 h 1585074"/>
                      <a:gd name="connsiteX16" fmla="*/ 0 w 3560233"/>
                      <a:gd name="connsiteY16" fmla="*/ 1056716 h 1585074"/>
                      <a:gd name="connsiteX17" fmla="*/ 0 w 3560233"/>
                      <a:gd name="connsiteY17" fmla="*/ 544209 h 1585074"/>
                      <a:gd name="connsiteX18" fmla="*/ 0 w 3560233"/>
                      <a:gd name="connsiteY18" fmla="*/ 0 h 15850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560233" h="1585074" extrusionOk="0">
                        <a:moveTo>
                          <a:pt x="0" y="0"/>
                        </a:moveTo>
                        <a:cubicBezTo>
                          <a:pt x="232807" y="-2191"/>
                          <a:pt x="357125" y="18961"/>
                          <a:pt x="557770" y="0"/>
                        </a:cubicBezTo>
                        <a:cubicBezTo>
                          <a:pt x="758415" y="-18961"/>
                          <a:pt x="823472" y="45855"/>
                          <a:pt x="1044335" y="0"/>
                        </a:cubicBezTo>
                        <a:cubicBezTo>
                          <a:pt x="1265199" y="-45855"/>
                          <a:pt x="1497058" y="35274"/>
                          <a:pt x="1708912" y="0"/>
                        </a:cubicBezTo>
                        <a:cubicBezTo>
                          <a:pt x="1920766" y="-35274"/>
                          <a:pt x="2129570" y="47561"/>
                          <a:pt x="2266682" y="0"/>
                        </a:cubicBezTo>
                        <a:cubicBezTo>
                          <a:pt x="2403794" y="-47561"/>
                          <a:pt x="2695891" y="28615"/>
                          <a:pt x="2824452" y="0"/>
                        </a:cubicBezTo>
                        <a:cubicBezTo>
                          <a:pt x="2953013" y="-28615"/>
                          <a:pt x="3223666" y="317"/>
                          <a:pt x="3560233" y="0"/>
                        </a:cubicBezTo>
                        <a:cubicBezTo>
                          <a:pt x="3570654" y="127958"/>
                          <a:pt x="3526698" y="332673"/>
                          <a:pt x="3560233" y="496657"/>
                        </a:cubicBezTo>
                        <a:cubicBezTo>
                          <a:pt x="3593768" y="660641"/>
                          <a:pt x="3499302" y="908739"/>
                          <a:pt x="3560233" y="1025015"/>
                        </a:cubicBezTo>
                        <a:cubicBezTo>
                          <a:pt x="3621164" y="1141291"/>
                          <a:pt x="3514396" y="1413921"/>
                          <a:pt x="3560233" y="1585074"/>
                        </a:cubicBezTo>
                        <a:cubicBezTo>
                          <a:pt x="3424416" y="1594569"/>
                          <a:pt x="3293537" y="1530632"/>
                          <a:pt x="3038065" y="1585074"/>
                        </a:cubicBezTo>
                        <a:cubicBezTo>
                          <a:pt x="2782593" y="1639516"/>
                          <a:pt x="2648317" y="1570042"/>
                          <a:pt x="2444693" y="1585074"/>
                        </a:cubicBezTo>
                        <a:cubicBezTo>
                          <a:pt x="2241069" y="1600106"/>
                          <a:pt x="2071294" y="1583626"/>
                          <a:pt x="1886923" y="1585074"/>
                        </a:cubicBezTo>
                        <a:cubicBezTo>
                          <a:pt x="1702552" y="1586522"/>
                          <a:pt x="1443022" y="1544365"/>
                          <a:pt x="1222347" y="1585074"/>
                        </a:cubicBezTo>
                        <a:cubicBezTo>
                          <a:pt x="1001672" y="1625783"/>
                          <a:pt x="740989" y="1577928"/>
                          <a:pt x="557770" y="1585074"/>
                        </a:cubicBezTo>
                        <a:cubicBezTo>
                          <a:pt x="374551" y="1592220"/>
                          <a:pt x="130268" y="1548728"/>
                          <a:pt x="0" y="1585074"/>
                        </a:cubicBezTo>
                        <a:cubicBezTo>
                          <a:pt x="-42642" y="1454584"/>
                          <a:pt x="56998" y="1249904"/>
                          <a:pt x="0" y="1056716"/>
                        </a:cubicBezTo>
                        <a:cubicBezTo>
                          <a:pt x="-56998" y="863528"/>
                          <a:pt x="34776" y="795246"/>
                          <a:pt x="0" y="544209"/>
                        </a:cubicBezTo>
                        <a:cubicBezTo>
                          <a:pt x="-34776" y="293172"/>
                          <a:pt x="5146" y="20103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 anchor="ctr" anchorCtr="0">
            <a:noAutofit/>
          </a:bodyPr>
          <a:lstStyle/>
          <a:p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블록체인을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이용해</a:t>
            </a:r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실생활에 더 편한</a:t>
            </a:r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본인인증 방법은</a:t>
            </a:r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없을까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B5C8BA-AD25-1D4D-A9EF-1996F663F60B}"/>
              </a:ext>
            </a:extLst>
          </p:cNvPr>
          <p:cNvSpPr txBox="1"/>
          <p:nvPr/>
        </p:nvSpPr>
        <p:spPr>
          <a:xfrm>
            <a:off x="1271025" y="6482693"/>
            <a:ext cx="3290617" cy="1585074"/>
          </a:xfrm>
          <a:prstGeom prst="rect">
            <a:avLst/>
          </a:prstGeom>
          <a:noFill/>
          <a:ln w="25400" cap="rnd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60233"/>
                      <a:gd name="connsiteY0" fmla="*/ 0 h 1585074"/>
                      <a:gd name="connsiteX1" fmla="*/ 557770 w 3560233"/>
                      <a:gd name="connsiteY1" fmla="*/ 0 h 1585074"/>
                      <a:gd name="connsiteX2" fmla="*/ 1044335 w 3560233"/>
                      <a:gd name="connsiteY2" fmla="*/ 0 h 1585074"/>
                      <a:gd name="connsiteX3" fmla="*/ 1708912 w 3560233"/>
                      <a:gd name="connsiteY3" fmla="*/ 0 h 1585074"/>
                      <a:gd name="connsiteX4" fmla="*/ 2266682 w 3560233"/>
                      <a:gd name="connsiteY4" fmla="*/ 0 h 1585074"/>
                      <a:gd name="connsiteX5" fmla="*/ 2824452 w 3560233"/>
                      <a:gd name="connsiteY5" fmla="*/ 0 h 1585074"/>
                      <a:gd name="connsiteX6" fmla="*/ 3560233 w 3560233"/>
                      <a:gd name="connsiteY6" fmla="*/ 0 h 1585074"/>
                      <a:gd name="connsiteX7" fmla="*/ 3560233 w 3560233"/>
                      <a:gd name="connsiteY7" fmla="*/ 496657 h 1585074"/>
                      <a:gd name="connsiteX8" fmla="*/ 3560233 w 3560233"/>
                      <a:gd name="connsiteY8" fmla="*/ 1025015 h 1585074"/>
                      <a:gd name="connsiteX9" fmla="*/ 3560233 w 3560233"/>
                      <a:gd name="connsiteY9" fmla="*/ 1585074 h 1585074"/>
                      <a:gd name="connsiteX10" fmla="*/ 3038065 w 3560233"/>
                      <a:gd name="connsiteY10" fmla="*/ 1585074 h 1585074"/>
                      <a:gd name="connsiteX11" fmla="*/ 2444693 w 3560233"/>
                      <a:gd name="connsiteY11" fmla="*/ 1585074 h 1585074"/>
                      <a:gd name="connsiteX12" fmla="*/ 1886923 w 3560233"/>
                      <a:gd name="connsiteY12" fmla="*/ 1585074 h 1585074"/>
                      <a:gd name="connsiteX13" fmla="*/ 1222347 w 3560233"/>
                      <a:gd name="connsiteY13" fmla="*/ 1585074 h 1585074"/>
                      <a:gd name="connsiteX14" fmla="*/ 557770 w 3560233"/>
                      <a:gd name="connsiteY14" fmla="*/ 1585074 h 1585074"/>
                      <a:gd name="connsiteX15" fmla="*/ 0 w 3560233"/>
                      <a:gd name="connsiteY15" fmla="*/ 1585074 h 1585074"/>
                      <a:gd name="connsiteX16" fmla="*/ 0 w 3560233"/>
                      <a:gd name="connsiteY16" fmla="*/ 1056716 h 1585074"/>
                      <a:gd name="connsiteX17" fmla="*/ 0 w 3560233"/>
                      <a:gd name="connsiteY17" fmla="*/ 544209 h 1585074"/>
                      <a:gd name="connsiteX18" fmla="*/ 0 w 3560233"/>
                      <a:gd name="connsiteY18" fmla="*/ 0 h 15850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560233" h="1585074" extrusionOk="0">
                        <a:moveTo>
                          <a:pt x="0" y="0"/>
                        </a:moveTo>
                        <a:cubicBezTo>
                          <a:pt x="232807" y="-2191"/>
                          <a:pt x="357125" y="18961"/>
                          <a:pt x="557770" y="0"/>
                        </a:cubicBezTo>
                        <a:cubicBezTo>
                          <a:pt x="758415" y="-18961"/>
                          <a:pt x="823472" y="45855"/>
                          <a:pt x="1044335" y="0"/>
                        </a:cubicBezTo>
                        <a:cubicBezTo>
                          <a:pt x="1265199" y="-45855"/>
                          <a:pt x="1497058" y="35274"/>
                          <a:pt x="1708912" y="0"/>
                        </a:cubicBezTo>
                        <a:cubicBezTo>
                          <a:pt x="1920766" y="-35274"/>
                          <a:pt x="2129570" y="47561"/>
                          <a:pt x="2266682" y="0"/>
                        </a:cubicBezTo>
                        <a:cubicBezTo>
                          <a:pt x="2403794" y="-47561"/>
                          <a:pt x="2695891" y="28615"/>
                          <a:pt x="2824452" y="0"/>
                        </a:cubicBezTo>
                        <a:cubicBezTo>
                          <a:pt x="2953013" y="-28615"/>
                          <a:pt x="3223666" y="317"/>
                          <a:pt x="3560233" y="0"/>
                        </a:cubicBezTo>
                        <a:cubicBezTo>
                          <a:pt x="3570654" y="127958"/>
                          <a:pt x="3526698" y="332673"/>
                          <a:pt x="3560233" y="496657"/>
                        </a:cubicBezTo>
                        <a:cubicBezTo>
                          <a:pt x="3593768" y="660641"/>
                          <a:pt x="3499302" y="908739"/>
                          <a:pt x="3560233" y="1025015"/>
                        </a:cubicBezTo>
                        <a:cubicBezTo>
                          <a:pt x="3621164" y="1141291"/>
                          <a:pt x="3514396" y="1413921"/>
                          <a:pt x="3560233" y="1585074"/>
                        </a:cubicBezTo>
                        <a:cubicBezTo>
                          <a:pt x="3424416" y="1594569"/>
                          <a:pt x="3293537" y="1530632"/>
                          <a:pt x="3038065" y="1585074"/>
                        </a:cubicBezTo>
                        <a:cubicBezTo>
                          <a:pt x="2782593" y="1639516"/>
                          <a:pt x="2648317" y="1570042"/>
                          <a:pt x="2444693" y="1585074"/>
                        </a:cubicBezTo>
                        <a:cubicBezTo>
                          <a:pt x="2241069" y="1600106"/>
                          <a:pt x="2071294" y="1583626"/>
                          <a:pt x="1886923" y="1585074"/>
                        </a:cubicBezTo>
                        <a:cubicBezTo>
                          <a:pt x="1702552" y="1586522"/>
                          <a:pt x="1443022" y="1544365"/>
                          <a:pt x="1222347" y="1585074"/>
                        </a:cubicBezTo>
                        <a:cubicBezTo>
                          <a:pt x="1001672" y="1625783"/>
                          <a:pt x="740989" y="1577928"/>
                          <a:pt x="557770" y="1585074"/>
                        </a:cubicBezTo>
                        <a:cubicBezTo>
                          <a:pt x="374551" y="1592220"/>
                          <a:pt x="130268" y="1548728"/>
                          <a:pt x="0" y="1585074"/>
                        </a:cubicBezTo>
                        <a:cubicBezTo>
                          <a:pt x="-42642" y="1454584"/>
                          <a:pt x="56998" y="1249904"/>
                          <a:pt x="0" y="1056716"/>
                        </a:cubicBezTo>
                        <a:cubicBezTo>
                          <a:pt x="-56998" y="863528"/>
                          <a:pt x="34776" y="795246"/>
                          <a:pt x="0" y="544209"/>
                        </a:cubicBezTo>
                        <a:cubicBezTo>
                          <a:pt x="-34776" y="293172"/>
                          <a:pt x="5146" y="20103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 anchor="ctr" anchorCtr="0">
            <a:noAutofit/>
          </a:bodyPr>
          <a:lstStyle/>
          <a:p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블록체인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등장</a:t>
            </a:r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61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76190" y="684908"/>
            <a:ext cx="78571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0</a:t>
            </a:r>
            <a:r>
              <a:rPr lang="en-US" altLang="ko-KR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2</a:t>
            </a:r>
            <a:r>
              <a:rPr lang="en-US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. </a:t>
            </a:r>
            <a:r>
              <a:rPr lang="en-US" sz="3200" kern="0" spc="-100" dirty="0" err="1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아이디어</a:t>
            </a:r>
            <a:r>
              <a:rPr lang="en-US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 </a:t>
            </a:r>
            <a:r>
              <a:rPr lang="en-US" sz="3200" kern="0" spc="-100" dirty="0" err="1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소개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723816" y="1265858"/>
            <a:ext cx="16939683" cy="114286"/>
            <a:chOff x="673016" y="1291258"/>
            <a:chExt cx="16939683" cy="1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27" name="Picture 4" descr="hyperledger à°à±à°¸à° à°à°¿à°¤à±à°° à°«à°²à°¿à°¤à°">
            <a:extLst>
              <a:ext uri="{FF2B5EF4-FFF2-40B4-BE49-F238E27FC236}">
                <a16:creationId xmlns:a16="http://schemas.microsoft.com/office/drawing/2014/main" id="{24A35D9E-5406-7946-BBD1-C8C68F1797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5" r="38971" b="44384"/>
          <a:stretch/>
        </p:blipFill>
        <p:spPr bwMode="auto">
          <a:xfrm>
            <a:off x="16729044" y="642044"/>
            <a:ext cx="882766" cy="61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26" descr="지문 단색으로 채워진">
            <a:extLst>
              <a:ext uri="{FF2B5EF4-FFF2-40B4-BE49-F238E27FC236}">
                <a16:creationId xmlns:a16="http://schemas.microsoft.com/office/drawing/2014/main" id="{97EA9DE7-EC29-4A50-A849-F0FA36AA8F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7800" y="2102653"/>
            <a:ext cx="3844357" cy="3844357"/>
          </a:xfrm>
          <a:prstGeom prst="rect">
            <a:avLst/>
          </a:prstGeom>
        </p:spPr>
      </p:pic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5BFE11AF-831A-4793-8101-E3CC54D10A8E}"/>
              </a:ext>
            </a:extLst>
          </p:cNvPr>
          <p:cNvSpPr/>
          <p:nvPr/>
        </p:nvSpPr>
        <p:spPr>
          <a:xfrm rot="10800000">
            <a:off x="6629364" y="3460658"/>
            <a:ext cx="1567960" cy="1128345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9" descr="사원증 단색으로 채워진">
            <a:extLst>
              <a:ext uri="{FF2B5EF4-FFF2-40B4-BE49-F238E27FC236}">
                <a16:creationId xmlns:a16="http://schemas.microsoft.com/office/drawing/2014/main" id="{375A2785-CB4F-44C9-AE03-19863884DD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55420" y="6439440"/>
            <a:ext cx="2261140" cy="22611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390781-AC56-439A-902B-8C2F23002ECB}"/>
              </a:ext>
            </a:extLst>
          </p:cNvPr>
          <p:cNvSpPr txBox="1"/>
          <p:nvPr/>
        </p:nvSpPr>
        <p:spPr>
          <a:xfrm>
            <a:off x="13281835" y="8346637"/>
            <a:ext cx="294428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err="1"/>
              <a:t>Everywhere</a:t>
            </a:r>
            <a:endParaRPr lang="ko-KR" altLang="en-US" sz="4000">
              <a:cs typeface="Calibri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F273BFD-12C7-F946-8E0C-705A3D13B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324" y="2593454"/>
            <a:ext cx="9414486" cy="286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래픽 11" descr="지구본 - 아시아 단색으로 채워진">
            <a:extLst>
              <a:ext uri="{FF2B5EF4-FFF2-40B4-BE49-F238E27FC236}">
                <a16:creationId xmlns:a16="http://schemas.microsoft.com/office/drawing/2014/main" id="{1497CCEF-8B6D-9147-9DF2-CFE4BC27CF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25360" y="6116997"/>
            <a:ext cx="3358158" cy="33581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3B34F11-B59C-D047-9804-C76CE5B14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66442"/>
              </p:ext>
            </p:extLst>
          </p:nvPr>
        </p:nvGraphicFramePr>
        <p:xfrm>
          <a:off x="723754" y="2011492"/>
          <a:ext cx="16345046" cy="7487544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5600846">
                  <a:extLst>
                    <a:ext uri="{9D8B030D-6E8A-4147-A177-3AD203B41FA5}">
                      <a16:colId xmlns:a16="http://schemas.microsoft.com/office/drawing/2014/main" val="1717264231"/>
                    </a:ext>
                  </a:extLst>
                </a:gridCol>
                <a:gridCol w="10744200">
                  <a:extLst>
                    <a:ext uri="{9D8B030D-6E8A-4147-A177-3AD203B41FA5}">
                      <a16:colId xmlns:a16="http://schemas.microsoft.com/office/drawing/2014/main" val="117573937"/>
                    </a:ext>
                  </a:extLst>
                </a:gridCol>
              </a:tblGrid>
              <a:tr h="249584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>
                          <a:solidFill>
                            <a:schemeClr val="tx1"/>
                          </a:solidFill>
                        </a:rPr>
                        <a:t>하이퍼레저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 네트워크 구축</a:t>
                      </a:r>
                      <a:endParaRPr lang="ko-KR" altLang="en-US" sz="2400" dirty="0">
                        <a:solidFill>
                          <a:schemeClr val="tx1"/>
                        </a:solidFill>
                        <a:cs typeface="Calibri"/>
                      </a:endParaRPr>
                    </a:p>
                    <a:p>
                      <a:pPr algn="ctr"/>
                      <a:r>
                        <a:rPr lang="ko-KR" altLang="en-US" sz="2400" dirty="0">
                          <a:solidFill>
                            <a:schemeClr val="tx1"/>
                          </a:solidFill>
                          <a:cs typeface="Calibri"/>
                        </a:rPr>
                        <a:t>  노드들과 </a:t>
                      </a:r>
                      <a:r>
                        <a:rPr lang="ko-KR" altLang="en-US" sz="2400" dirty="0" err="1">
                          <a:solidFill>
                            <a:schemeClr val="tx1"/>
                          </a:solidFill>
                          <a:cs typeface="Calibri"/>
                        </a:rPr>
                        <a:t>체인코드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cs typeface="Calibri"/>
                        </a:rPr>
                        <a:t> 배포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38703"/>
                  </a:ext>
                </a:extLst>
              </a:tr>
              <a:tr h="249584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tx1"/>
                          </a:solidFill>
                          <a:cs typeface="Calibri"/>
                        </a:rPr>
                        <a:t>웹 애플리케이션</a:t>
                      </a:r>
                      <a:endParaRPr lang="ko-Kore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861502"/>
                  </a:ext>
                </a:extLst>
              </a:tr>
              <a:tr h="249584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tx1"/>
                          </a:solidFill>
                          <a:cs typeface="Calibri"/>
                        </a:rPr>
                        <a:t>후면 카메라로 지문 인식 및 비교</a:t>
                      </a:r>
                      <a:endParaRPr lang="ko-Kore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837095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676190" y="684908"/>
            <a:ext cx="78571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0</a:t>
            </a:r>
            <a:r>
              <a:rPr lang="en-US" altLang="ko-KR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3</a:t>
            </a:r>
            <a:r>
              <a:rPr lang="en-US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. </a:t>
            </a:r>
            <a:r>
              <a:rPr lang="en-US" sz="3200" kern="0" spc="-100" dirty="0" err="1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구성</a:t>
            </a:r>
            <a:r>
              <a:rPr lang="en-US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 </a:t>
            </a:r>
            <a:r>
              <a:rPr lang="en-US" sz="3200" kern="0" spc="-100" dirty="0" err="1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요소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904762" y="857651"/>
            <a:ext cx="48392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Pretendard Medium" pitchFamily="34" charset="0"/>
                <a:cs typeface="Pretendard Medium" pitchFamily="34" charset="0"/>
              </a:rPr>
              <a:t>│     </a:t>
            </a:r>
            <a:r>
              <a:rPr lang="en-US" sz="1800" err="1">
                <a:solidFill>
                  <a:srgbClr val="000000"/>
                </a:solidFill>
                <a:latin typeface="Pretendard Medium" pitchFamily="34" charset="0"/>
                <a:cs typeface="Pretendard Medium" pitchFamily="34" charset="0"/>
              </a:rPr>
              <a:t>사용</a:t>
            </a:r>
            <a:r>
              <a:rPr lang="en-US" sz="1800">
                <a:solidFill>
                  <a:srgbClr val="000000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Pretendard Medium" pitchFamily="34" charset="0"/>
                <a:cs typeface="Pretendard Medium" pitchFamily="34" charset="0"/>
              </a:rPr>
              <a:t>기술</a:t>
            </a:r>
            <a:r>
              <a:rPr lang="en-US" sz="1800">
                <a:solidFill>
                  <a:srgbClr val="000000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Pretendard Medium" pitchFamily="34" charset="0"/>
                <a:cs typeface="Pretendard Medium" pitchFamily="34" charset="0"/>
              </a:rPr>
              <a:t>&amp;</a:t>
            </a:r>
            <a:r>
              <a:rPr lang="en-US">
                <a:solidFill>
                  <a:srgbClr val="000000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Pretendard Medium" pitchFamily="34" charset="0"/>
                <a:cs typeface="Pretendard Medium" pitchFamily="34" charset="0"/>
              </a:rPr>
              <a:t>내용</a:t>
            </a:r>
            <a:endParaRPr lang="en-US"/>
          </a:p>
        </p:txBody>
      </p:sp>
      <p:pic>
        <p:nvPicPr>
          <p:cNvPr id="47" name="Picture 4" descr="hyperledger à°à±à°¸à° à°à°¿à°¤à±à°° à°«à°²à°¿à°¤à°">
            <a:extLst>
              <a:ext uri="{FF2B5EF4-FFF2-40B4-BE49-F238E27FC236}">
                <a16:creationId xmlns:a16="http://schemas.microsoft.com/office/drawing/2014/main" id="{6AE28DE9-41EE-A249-9266-A1D964EF03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5" r="38971" b="44384"/>
          <a:stretch/>
        </p:blipFill>
        <p:spPr bwMode="auto">
          <a:xfrm>
            <a:off x="16729044" y="642044"/>
            <a:ext cx="882766" cy="61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그림 3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5242F03-C003-447C-807A-11EC08E4B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805" y="4991271"/>
            <a:ext cx="2743200" cy="1536192"/>
          </a:xfrm>
          <a:prstGeom prst="rect">
            <a:avLst/>
          </a:prstGeom>
        </p:spPr>
      </p:pic>
      <p:pic>
        <p:nvPicPr>
          <p:cNvPr id="33" name="그림 33">
            <a:extLst>
              <a:ext uri="{FF2B5EF4-FFF2-40B4-BE49-F238E27FC236}">
                <a16:creationId xmlns:a16="http://schemas.microsoft.com/office/drawing/2014/main" id="{2338E6E4-00A8-4031-BDBC-7105B825F9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3260" y="4991271"/>
            <a:ext cx="2724150" cy="1676400"/>
          </a:xfrm>
          <a:prstGeom prst="rect">
            <a:avLst/>
          </a:prstGeom>
        </p:spPr>
      </p:pic>
      <p:pic>
        <p:nvPicPr>
          <p:cNvPr id="7172" name="Picture 4" descr="post-thumbnail">
            <a:extLst>
              <a:ext uri="{FF2B5EF4-FFF2-40B4-BE49-F238E27FC236}">
                <a16:creationId xmlns:a16="http://schemas.microsoft.com/office/drawing/2014/main" id="{9B6B6FD2-BB15-BA4A-9C13-CD62AF0B6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117" y="2376952"/>
            <a:ext cx="3327600" cy="16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9EEBBD85-D94F-3C48-9400-9761B1B24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4705" y="2264707"/>
            <a:ext cx="1717807" cy="171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8F029A61-2E62-3B49-8D78-AFDF900C0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6008" y="4910836"/>
            <a:ext cx="1688856" cy="168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파이썬(Python)) - 응용SW 엔지니어링">
            <a:extLst>
              <a:ext uri="{FF2B5EF4-FFF2-40B4-BE49-F238E27FC236}">
                <a16:creationId xmlns:a16="http://schemas.microsoft.com/office/drawing/2014/main" id="{B547EEFB-159E-CE41-B614-858F5DF94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211" y="7308241"/>
            <a:ext cx="2943110" cy="173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애플 ‘아이폰13’ 대각선으로 후면 카메라 배열 바뀌나?">
            <a:extLst>
              <a:ext uri="{FF2B5EF4-FFF2-40B4-BE49-F238E27FC236}">
                <a16:creationId xmlns:a16="http://schemas.microsoft.com/office/drawing/2014/main" id="{1AE6BF96-263B-4144-BC4E-4E4AD64F8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648" y="7397585"/>
            <a:ext cx="2560417" cy="171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docker logo">
            <a:extLst>
              <a:ext uri="{FF2B5EF4-FFF2-40B4-BE49-F238E27FC236}">
                <a16:creationId xmlns:a16="http://schemas.microsoft.com/office/drawing/2014/main" id="{CB189276-7743-E141-A3C9-9BD36CA0D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637" y="1965294"/>
            <a:ext cx="2525148" cy="225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6190" y="684907"/>
            <a:ext cx="69857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0</a:t>
            </a:r>
            <a:r>
              <a:rPr lang="en-US" altLang="ko-KR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4</a:t>
            </a:r>
            <a:r>
              <a:rPr lang="en-US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. </a:t>
            </a:r>
            <a:r>
              <a:rPr lang="en-US" sz="3200" kern="0" spc="-100" dirty="0" err="1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시스템</a:t>
            </a:r>
            <a:r>
              <a:rPr lang="en-US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 </a:t>
            </a:r>
            <a:r>
              <a:rPr lang="en-US" sz="3200" kern="0" spc="-100" dirty="0" err="1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순서도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72" name="Picture 4" descr="hyperledger à°à±à°¸à° à°à°¿à°¤à±à°° à°«à°²à°¿à°¤à°">
            <a:extLst>
              <a:ext uri="{FF2B5EF4-FFF2-40B4-BE49-F238E27FC236}">
                <a16:creationId xmlns:a16="http://schemas.microsoft.com/office/drawing/2014/main" id="{6DD0F77E-EBBB-AF49-B778-441CFB3ED6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5" r="38971" b="44384"/>
          <a:stretch/>
        </p:blipFill>
        <p:spPr bwMode="auto">
          <a:xfrm>
            <a:off x="16729044" y="642044"/>
            <a:ext cx="882766" cy="61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E26518ED-12EC-4075-8A42-43E35FEC1EB2}"/>
              </a:ext>
            </a:extLst>
          </p:cNvPr>
          <p:cNvSpPr>
            <a:spLocks noGrp="1"/>
          </p:cNvSpPr>
          <p:nvPr/>
        </p:nvSpPr>
        <p:spPr>
          <a:xfrm>
            <a:off x="854529" y="18183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ore-KR" altLang="en-US"/>
              <a:t>예시</a:t>
            </a:r>
            <a:r>
              <a:rPr kumimoji="1" lang="en-US" altLang="ko-Kore-KR"/>
              <a:t>1</a:t>
            </a:r>
            <a:r>
              <a:rPr kumimoji="1" lang="en-US" altLang="ko-KR"/>
              <a:t>.</a:t>
            </a:r>
            <a:r>
              <a:rPr kumimoji="1" lang="ko-KR" altLang="en-US"/>
              <a:t> 신분증 활용 순서도</a:t>
            </a:r>
            <a:endParaRPr kumimoji="1" lang="ko-Kore-KR" altLang="en-US"/>
          </a:p>
        </p:txBody>
      </p:sp>
      <p:cxnSp>
        <p:nvCxnSpPr>
          <p:cNvPr id="10" name="직선 연결선[R] 7">
            <a:extLst>
              <a:ext uri="{FF2B5EF4-FFF2-40B4-BE49-F238E27FC236}">
                <a16:creationId xmlns:a16="http://schemas.microsoft.com/office/drawing/2014/main" id="{10E3A9F4-9A46-4779-BEF3-61EFF396008D}"/>
              </a:ext>
            </a:extLst>
          </p:cNvPr>
          <p:cNvCxnSpPr>
            <a:cxnSpLocks/>
          </p:cNvCxnSpPr>
          <p:nvPr/>
        </p:nvCxnSpPr>
        <p:spPr>
          <a:xfrm flipV="1">
            <a:off x="3815509" y="3789991"/>
            <a:ext cx="4264003" cy="157108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5409FFE4-0A45-408A-8C17-17069C863A10}"/>
              </a:ext>
            </a:extLst>
          </p:cNvPr>
          <p:cNvSpPr txBox="1"/>
          <p:nvPr/>
        </p:nvSpPr>
        <p:spPr>
          <a:xfrm>
            <a:off x="11008111" y="5477862"/>
            <a:ext cx="2414933" cy="34807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ctr" anchorCtr="0">
            <a:no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/>
              <a:t>1</a:t>
            </a:r>
            <a:r>
              <a:rPr kumimoji="1" lang="en-US" altLang="ko-KR">
                <a:ea typeface="맑은 고딕"/>
              </a:rPr>
              <a:t>.</a:t>
            </a:r>
            <a:r>
              <a:rPr kumimoji="1" lang="ko-KR" altLang="en-US">
                <a:ea typeface="맑은 고딕"/>
              </a:rPr>
              <a:t> 고유 </a:t>
            </a:r>
            <a:r>
              <a:rPr kumimoji="1" lang="en-US" altLang="ko-KR">
                <a:ea typeface="맑은 고딕"/>
              </a:rPr>
              <a:t>ID,</a:t>
            </a:r>
            <a:r>
              <a:rPr kumimoji="1" lang="ko-KR" altLang="en-US">
                <a:ea typeface="맑은 고딕"/>
              </a:rPr>
              <a:t> 지문 요청</a:t>
            </a:r>
            <a:endParaRPr lang="ko-KR" altLang="en-US">
              <a:ea typeface="맑은 고딕"/>
              <a:cs typeface="Calibri" panose="020F0502020204030204"/>
            </a:endParaRP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D2B75920-EF48-4609-8E2A-2193A79E6F22}"/>
              </a:ext>
            </a:extLst>
          </p:cNvPr>
          <p:cNvCxnSpPr>
            <a:cxnSpLocks/>
          </p:cNvCxnSpPr>
          <p:nvPr/>
        </p:nvCxnSpPr>
        <p:spPr>
          <a:xfrm flipV="1">
            <a:off x="8512489" y="4130763"/>
            <a:ext cx="0" cy="248602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내용 개체 틀 4" descr="남자 윤곽선">
            <a:extLst>
              <a:ext uri="{FF2B5EF4-FFF2-40B4-BE49-F238E27FC236}">
                <a16:creationId xmlns:a16="http://schemas.microsoft.com/office/drawing/2014/main" id="{74C93F06-185A-4767-8534-134F36764287}"/>
              </a:ext>
            </a:extLst>
          </p:cNvPr>
          <p:cNvPicPr>
            <a:picLocks noGrp="1"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46199" y="5013073"/>
            <a:ext cx="914400" cy="914400"/>
          </a:xfrm>
          <a:prstGeom prst="rect">
            <a:avLst/>
          </a:prstGeom>
        </p:spPr>
      </p:pic>
      <p:pic>
        <p:nvPicPr>
          <p:cNvPr id="14" name="그래픽 6" descr="경찰관 남성 윤곽선">
            <a:extLst>
              <a:ext uri="{FF2B5EF4-FFF2-40B4-BE49-F238E27FC236}">
                <a16:creationId xmlns:a16="http://schemas.microsoft.com/office/drawing/2014/main" id="{C26FC8AD-F732-4A4B-976E-180D653EF7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264243" y="5000190"/>
            <a:ext cx="914400" cy="914400"/>
          </a:xfrm>
          <a:prstGeom prst="rect">
            <a:avLst/>
          </a:prstGeom>
        </p:spPr>
      </p:pic>
      <p:cxnSp>
        <p:nvCxnSpPr>
          <p:cNvPr id="15" name="직선 연결선[R] 7">
            <a:extLst>
              <a:ext uri="{FF2B5EF4-FFF2-40B4-BE49-F238E27FC236}">
                <a16:creationId xmlns:a16="http://schemas.microsoft.com/office/drawing/2014/main" id="{3747D6F1-BC0D-4CCB-9E2D-34ABBD22B4F7}"/>
              </a:ext>
            </a:extLst>
          </p:cNvPr>
          <p:cNvCxnSpPr>
            <a:cxnSpLocks/>
          </p:cNvCxnSpPr>
          <p:nvPr/>
        </p:nvCxnSpPr>
        <p:spPr>
          <a:xfrm flipH="1">
            <a:off x="3860599" y="5457390"/>
            <a:ext cx="9403644" cy="1288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">
            <a:extLst>
              <a:ext uri="{FF2B5EF4-FFF2-40B4-BE49-F238E27FC236}">
                <a16:creationId xmlns:a16="http://schemas.microsoft.com/office/drawing/2014/main" id="{591F7ABD-89EE-4EBE-9C22-4E96090E5A8B}"/>
              </a:ext>
            </a:extLst>
          </p:cNvPr>
          <p:cNvSpPr txBox="1"/>
          <p:nvPr/>
        </p:nvSpPr>
        <p:spPr>
          <a:xfrm>
            <a:off x="4155444" y="4194916"/>
            <a:ext cx="2414933" cy="34807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ctr" anchorCtr="0">
            <a:no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>
                <a:ea typeface="맑은 고딕"/>
              </a:rPr>
              <a:t>2.</a:t>
            </a:r>
            <a:r>
              <a:rPr kumimoji="1" lang="ko-KR" altLang="en-US">
                <a:ea typeface="맑은 고딕"/>
              </a:rPr>
              <a:t> 고유 </a:t>
            </a:r>
            <a:r>
              <a:rPr kumimoji="1" lang="en-US" altLang="ko-KR">
                <a:ea typeface="맑은 고딕"/>
              </a:rPr>
              <a:t>ID,</a:t>
            </a:r>
            <a:r>
              <a:rPr kumimoji="1" lang="ko-KR" altLang="en-US">
                <a:ea typeface="맑은 고딕"/>
              </a:rPr>
              <a:t> 지문 입력</a:t>
            </a:r>
            <a:endParaRPr lang="ko-KR" altLang="en-US">
              <a:ea typeface="맑은 고딕"/>
              <a:cs typeface="Calibri" panose="020F0502020204030204"/>
            </a:endParaRP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D5DA5570-1E51-4946-8884-F5F766C23247}"/>
              </a:ext>
            </a:extLst>
          </p:cNvPr>
          <p:cNvSpPr txBox="1"/>
          <p:nvPr/>
        </p:nvSpPr>
        <p:spPr>
          <a:xfrm>
            <a:off x="6235498" y="6005223"/>
            <a:ext cx="2414933" cy="34807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ctr" anchorCtr="0">
            <a:no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>
                <a:ea typeface="맑은 고딕"/>
              </a:rPr>
              <a:t>3.</a:t>
            </a:r>
            <a:r>
              <a:rPr kumimoji="1" lang="ko-KR" altLang="en-US">
                <a:ea typeface="맑은 고딕"/>
              </a:rPr>
              <a:t> 정보 전달</a:t>
            </a:r>
            <a:endParaRPr lang="ko-KR" altLang="en-US">
              <a:ea typeface="맑은 고딕"/>
              <a:cs typeface="Calibri" panose="020F0502020204030204"/>
            </a:endParaRPr>
          </a:p>
        </p:txBody>
      </p:sp>
      <p:cxnSp>
        <p:nvCxnSpPr>
          <p:cNvPr id="18" name="직선 연결선[R] 7">
            <a:extLst>
              <a:ext uri="{FF2B5EF4-FFF2-40B4-BE49-F238E27FC236}">
                <a16:creationId xmlns:a16="http://schemas.microsoft.com/office/drawing/2014/main" id="{E48F8E4A-1DC0-432D-85EE-E273E6F3FB8D}"/>
              </a:ext>
            </a:extLst>
          </p:cNvPr>
          <p:cNvCxnSpPr>
            <a:cxnSpLocks/>
          </p:cNvCxnSpPr>
          <p:nvPr/>
        </p:nvCxnSpPr>
        <p:spPr>
          <a:xfrm>
            <a:off x="9028304" y="3790794"/>
            <a:ext cx="4683370" cy="120939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5">
            <a:extLst>
              <a:ext uri="{FF2B5EF4-FFF2-40B4-BE49-F238E27FC236}">
                <a16:creationId xmlns:a16="http://schemas.microsoft.com/office/drawing/2014/main" id="{9436C7F5-C0D8-4491-917B-EE8EE0530357}"/>
              </a:ext>
            </a:extLst>
          </p:cNvPr>
          <p:cNvSpPr txBox="1"/>
          <p:nvPr/>
        </p:nvSpPr>
        <p:spPr>
          <a:xfrm>
            <a:off x="10395606" y="3824214"/>
            <a:ext cx="2648275" cy="34807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ctr" anchorCtr="0">
            <a:no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>
                <a:ea typeface="맑은 고딕"/>
              </a:rPr>
              <a:t>4.</a:t>
            </a:r>
            <a:r>
              <a:rPr kumimoji="1" lang="ko-KR" altLang="en-US">
                <a:ea typeface="맑은 고딕"/>
              </a:rPr>
              <a:t> 보유 신분증 </a:t>
            </a:r>
            <a:r>
              <a:rPr kumimoji="1" lang="ko-KR" altLang="en-US" err="1">
                <a:ea typeface="맑은 고딕"/>
              </a:rPr>
              <a:t>열람가능</a:t>
            </a:r>
            <a:endParaRPr lang="ko-KR" altLang="en-US">
              <a:ea typeface="맑은 고딕"/>
              <a:cs typeface="Calibri" panose="020F0502020204030204"/>
            </a:endParaRPr>
          </a:p>
        </p:txBody>
      </p:sp>
      <p:pic>
        <p:nvPicPr>
          <p:cNvPr id="20" name="그래픽 24" descr="네트워크 단색으로 채워진">
            <a:extLst>
              <a:ext uri="{FF2B5EF4-FFF2-40B4-BE49-F238E27FC236}">
                <a16:creationId xmlns:a16="http://schemas.microsoft.com/office/drawing/2014/main" id="{A76504DD-0C76-422A-BC2B-7294744D07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01474" y="3223974"/>
            <a:ext cx="914400" cy="9144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2187060-A83C-45E5-94FA-22BCB5D470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4749" y="6705286"/>
            <a:ext cx="1586753" cy="1113533"/>
          </a:xfrm>
          <a:prstGeom prst="rect">
            <a:avLst/>
          </a:prstGeom>
        </p:spPr>
      </p:pic>
      <p:sp>
        <p:nvSpPr>
          <p:cNvPr id="22" name="TextBox 6">
            <a:extLst>
              <a:ext uri="{FF2B5EF4-FFF2-40B4-BE49-F238E27FC236}">
                <a16:creationId xmlns:a16="http://schemas.microsoft.com/office/drawing/2014/main" id="{94B18085-2F1A-4D04-A542-9A78873A63DB}"/>
              </a:ext>
            </a:extLst>
          </p:cNvPr>
          <p:cNvSpPr txBox="1"/>
          <p:nvPr/>
        </p:nvSpPr>
        <p:spPr>
          <a:xfrm>
            <a:off x="8051836" y="7813857"/>
            <a:ext cx="1003821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ore-KR" altLang="en-US"/>
              <a:t>페브릭</a:t>
            </a:r>
            <a:endParaRPr kumimoji="1" lang="en-US" altLang="ko-Kore-KR"/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6C8AB71E-642C-44F8-949B-0A9D79AE18FE}"/>
              </a:ext>
            </a:extLst>
          </p:cNvPr>
          <p:cNvSpPr txBox="1"/>
          <p:nvPr/>
        </p:nvSpPr>
        <p:spPr>
          <a:xfrm>
            <a:off x="13092082" y="6007369"/>
            <a:ext cx="1079527" cy="374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ctr" anchorCtr="0">
            <a:no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ea typeface="맑은 고딕"/>
                <a:cs typeface="Calibri"/>
              </a:rPr>
              <a:t>외부 앱</a:t>
            </a:r>
            <a:endParaRPr lang="ko-KR" altLang="en-US">
              <a:cs typeface="Calibri"/>
            </a:endParaRPr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47314C32-AC28-4E41-9A4D-F51CE5FC8D07}"/>
              </a:ext>
            </a:extLst>
          </p:cNvPr>
          <p:cNvSpPr txBox="1"/>
          <p:nvPr/>
        </p:nvSpPr>
        <p:spPr>
          <a:xfrm>
            <a:off x="7948121" y="3012302"/>
            <a:ext cx="1118642" cy="284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ctr" anchorCtr="0">
            <a:no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ea typeface="맑은 고딕"/>
                <a:cs typeface="Calibri"/>
              </a:rPr>
              <a:t>웹 서버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6190" y="684907"/>
            <a:ext cx="69857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0</a:t>
            </a:r>
            <a:r>
              <a:rPr lang="en-US" altLang="ko-KR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4</a:t>
            </a:r>
            <a:r>
              <a:rPr lang="en-US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. </a:t>
            </a:r>
            <a:r>
              <a:rPr lang="en-US" sz="3200" kern="0" spc="-100" dirty="0" err="1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시스템</a:t>
            </a:r>
            <a:r>
              <a:rPr lang="en-US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 </a:t>
            </a:r>
            <a:r>
              <a:rPr lang="en-US" sz="3200" kern="0" spc="-100" dirty="0" err="1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순서도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72" name="Picture 4" descr="hyperledger à°à±à°¸à° à°à°¿à°¤à±à°° à°«à°²à°¿à°¤à°">
            <a:extLst>
              <a:ext uri="{FF2B5EF4-FFF2-40B4-BE49-F238E27FC236}">
                <a16:creationId xmlns:a16="http://schemas.microsoft.com/office/drawing/2014/main" id="{6DD0F77E-EBBB-AF49-B778-441CFB3ED6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5" r="38971" b="44384"/>
          <a:stretch/>
        </p:blipFill>
        <p:spPr bwMode="auto">
          <a:xfrm>
            <a:off x="16729044" y="642044"/>
            <a:ext cx="882766" cy="61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972EDD10-CFFB-4899-94A3-1619ED6B04AE}"/>
              </a:ext>
            </a:extLst>
          </p:cNvPr>
          <p:cNvSpPr>
            <a:spLocks noGrp="1"/>
          </p:cNvSpPr>
          <p:nvPr/>
        </p:nvSpPr>
        <p:spPr>
          <a:xfrm>
            <a:off x="887186" y="17203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ore-KR" altLang="en-US"/>
              <a:t>예시</a:t>
            </a:r>
            <a:r>
              <a:rPr kumimoji="1" lang="en-US" altLang="ko-KR">
                <a:ea typeface="맑은 고딕"/>
              </a:rPr>
              <a:t>2.</a:t>
            </a:r>
            <a:r>
              <a:rPr kumimoji="1" lang="ko-KR" altLang="en-US">
                <a:ea typeface="맑은 고딕"/>
              </a:rPr>
              <a:t> 계좌이체 순서도</a:t>
            </a:r>
            <a:endParaRPr kumimoji="1" lang="ko-Kore-KR" altLang="en-US"/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455958B7-07AB-4FBE-8F9A-6718CC847A5D}"/>
              </a:ext>
            </a:extLst>
          </p:cNvPr>
          <p:cNvSpPr txBox="1"/>
          <p:nvPr/>
        </p:nvSpPr>
        <p:spPr>
          <a:xfrm>
            <a:off x="4187568" y="7840971"/>
            <a:ext cx="1079527" cy="374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ctr" anchorCtr="0">
            <a:no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ea typeface="맑은 고딕"/>
                <a:cs typeface="Calibri"/>
              </a:rPr>
              <a:t>외부 앱</a:t>
            </a:r>
            <a:endParaRPr lang="ko-KR" altLang="en-US">
              <a:cs typeface="Calibri"/>
            </a:endParaRPr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id="{41EFA556-308F-41DC-815C-4A20D0D46DC6}"/>
              </a:ext>
            </a:extLst>
          </p:cNvPr>
          <p:cNvSpPr txBox="1"/>
          <p:nvPr/>
        </p:nvSpPr>
        <p:spPr>
          <a:xfrm>
            <a:off x="11866885" y="4534099"/>
            <a:ext cx="1434741" cy="284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ctr" anchorCtr="0">
            <a:no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ea typeface="맑은 고딕"/>
                <a:cs typeface="Calibri"/>
              </a:rPr>
              <a:t>은행 서버</a:t>
            </a:r>
            <a:endParaRPr lang="ko-KR" altLang="en-US">
              <a:cs typeface="Calibri"/>
            </a:endParaRPr>
          </a:p>
        </p:txBody>
      </p:sp>
      <p:cxnSp>
        <p:nvCxnSpPr>
          <p:cNvPr id="28" name="직선 연결선[R] 7">
            <a:extLst>
              <a:ext uri="{FF2B5EF4-FFF2-40B4-BE49-F238E27FC236}">
                <a16:creationId xmlns:a16="http://schemas.microsoft.com/office/drawing/2014/main" id="{EBE3E9D6-1554-433F-8B32-E70C35770820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727332" y="4956896"/>
            <a:ext cx="247151" cy="194071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">
            <a:extLst>
              <a:ext uri="{FF2B5EF4-FFF2-40B4-BE49-F238E27FC236}">
                <a16:creationId xmlns:a16="http://schemas.microsoft.com/office/drawing/2014/main" id="{93F97F4E-7906-4A49-A28F-6C79570FF587}"/>
              </a:ext>
            </a:extLst>
          </p:cNvPr>
          <p:cNvSpPr txBox="1"/>
          <p:nvPr/>
        </p:nvSpPr>
        <p:spPr>
          <a:xfrm>
            <a:off x="3313000" y="5930256"/>
            <a:ext cx="2414933" cy="82079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ctr" anchorCtr="0">
            <a:no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/>
              <a:t>1</a:t>
            </a:r>
            <a:r>
              <a:rPr kumimoji="1" lang="en-US" altLang="ko-KR">
                <a:ea typeface="맑은 고딕"/>
              </a:rPr>
              <a:t>.</a:t>
            </a:r>
            <a:r>
              <a:rPr kumimoji="1" lang="ko-KR" altLang="en-US">
                <a:ea typeface="맑은 고딕"/>
              </a:rPr>
              <a:t> 고유 </a:t>
            </a:r>
            <a:r>
              <a:rPr kumimoji="1" lang="ko-KR" altLang="en-US" err="1">
                <a:ea typeface="맑은 고딕"/>
              </a:rPr>
              <a:t>ID입력</a:t>
            </a:r>
            <a:r>
              <a:rPr kumimoji="1" lang="ko-KR" altLang="en-US">
                <a:ea typeface="맑은 고딕"/>
              </a:rPr>
              <a:t> + 유저 지문 인식</a:t>
            </a:r>
            <a:endParaRPr lang="ko-KR" altLang="en-US">
              <a:ea typeface="맑은 고딕"/>
              <a:cs typeface="Calibri" panose="020F0502020204030204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5D7D8CCB-62A8-4BD3-9401-CF285FA09CF6}"/>
              </a:ext>
            </a:extLst>
          </p:cNvPr>
          <p:cNvSpPr txBox="1"/>
          <p:nvPr/>
        </p:nvSpPr>
        <p:spPr>
          <a:xfrm>
            <a:off x="9564310" y="7890377"/>
            <a:ext cx="1003821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ore-KR" altLang="en-US"/>
              <a:t>페브릭</a:t>
            </a:r>
            <a:endParaRPr kumimoji="1" lang="en-US" altLang="ko-Kore-KR"/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id="{FF0EAC3B-2F3B-4512-BF0B-1DADEC94EDB2}"/>
              </a:ext>
            </a:extLst>
          </p:cNvPr>
          <p:cNvSpPr txBox="1"/>
          <p:nvPr/>
        </p:nvSpPr>
        <p:spPr>
          <a:xfrm>
            <a:off x="8215182" y="5839388"/>
            <a:ext cx="3193960" cy="74753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ctr" anchorCtr="0">
            <a:no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ea typeface="맑은 고딕"/>
                <a:cs typeface="Calibri"/>
              </a:rPr>
              <a:t>2. </a:t>
            </a:r>
            <a:r>
              <a:rPr lang="en-US" altLang="ko-KR" err="1">
                <a:ea typeface="맑은 고딕"/>
                <a:cs typeface="Calibri"/>
              </a:rPr>
              <a:t>계좌이체에</a:t>
            </a:r>
            <a:r>
              <a:rPr lang="en-US" altLang="ko-KR">
                <a:ea typeface="맑은 고딕"/>
                <a:cs typeface="Calibri"/>
              </a:rPr>
              <a:t> </a:t>
            </a:r>
            <a:r>
              <a:rPr lang="en-US" altLang="ko-KR" err="1">
                <a:ea typeface="맑은 고딕"/>
                <a:cs typeface="Calibri"/>
              </a:rPr>
              <a:t>사용할</a:t>
            </a:r>
            <a:r>
              <a:rPr lang="en-US" altLang="ko-KR">
                <a:ea typeface="맑은 고딕"/>
                <a:cs typeface="Calibri"/>
              </a:rPr>
              <a:t> </a:t>
            </a:r>
          </a:p>
          <a:p>
            <a:pPr algn="ctr"/>
            <a:r>
              <a:rPr lang="en-US" altLang="ko-KR" err="1">
                <a:ea typeface="맑은 고딕"/>
                <a:cs typeface="Calibri"/>
              </a:rPr>
              <a:t>정보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전달</a:t>
            </a:r>
            <a:endParaRPr lang="en-US" altLang="ko-KR">
              <a:ea typeface="맑은 고딕"/>
              <a:cs typeface="Calibri"/>
            </a:endParaRPr>
          </a:p>
        </p:txBody>
      </p:sp>
      <p:pic>
        <p:nvPicPr>
          <p:cNvPr id="32" name="그래픽 8" descr="건물 윤곽선">
            <a:extLst>
              <a:ext uri="{FF2B5EF4-FFF2-40B4-BE49-F238E27FC236}">
                <a16:creationId xmlns:a16="http://schemas.microsoft.com/office/drawing/2014/main" id="{EBEF2CC9-DFD0-4D09-8FB7-5D1E8DE37E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01903" y="3540862"/>
            <a:ext cx="914400" cy="914400"/>
          </a:xfrm>
          <a:prstGeom prst="rect">
            <a:avLst/>
          </a:prstGeom>
        </p:spPr>
      </p:pic>
      <p:pic>
        <p:nvPicPr>
          <p:cNvPr id="33" name="그래픽 24" descr="네트워크 단색으로 채워진">
            <a:extLst>
              <a:ext uri="{FF2B5EF4-FFF2-40B4-BE49-F238E27FC236}">
                <a16:creationId xmlns:a16="http://schemas.microsoft.com/office/drawing/2014/main" id="{8930EBD2-0039-4E79-BA7C-6731F97F59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17283" y="4042496"/>
            <a:ext cx="914400" cy="914400"/>
          </a:xfrm>
          <a:prstGeom prst="rect">
            <a:avLst/>
          </a:prstGeom>
        </p:spPr>
      </p:pic>
      <p:sp>
        <p:nvSpPr>
          <p:cNvPr id="34" name="TextBox 6">
            <a:extLst>
              <a:ext uri="{FF2B5EF4-FFF2-40B4-BE49-F238E27FC236}">
                <a16:creationId xmlns:a16="http://schemas.microsoft.com/office/drawing/2014/main" id="{039DA52F-1493-4771-ACFE-03FCC62BC2A4}"/>
              </a:ext>
            </a:extLst>
          </p:cNvPr>
          <p:cNvSpPr txBox="1"/>
          <p:nvPr/>
        </p:nvSpPr>
        <p:spPr>
          <a:xfrm>
            <a:off x="3418383" y="4406634"/>
            <a:ext cx="1118642" cy="284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ctr" anchorCtr="0">
            <a:no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ea typeface="맑은 고딕"/>
                <a:cs typeface="Calibri"/>
              </a:rPr>
              <a:t>웹 서버</a:t>
            </a:r>
          </a:p>
        </p:txBody>
      </p:sp>
      <p:cxnSp>
        <p:nvCxnSpPr>
          <p:cNvPr id="35" name="직선 연결선[R] 7">
            <a:extLst>
              <a:ext uri="{FF2B5EF4-FFF2-40B4-BE49-F238E27FC236}">
                <a16:creationId xmlns:a16="http://schemas.microsoft.com/office/drawing/2014/main" id="{7070F5E0-542C-46A7-B7CD-8569182BD42C}"/>
              </a:ext>
            </a:extLst>
          </p:cNvPr>
          <p:cNvCxnSpPr>
            <a:cxnSpLocks/>
          </p:cNvCxnSpPr>
          <p:nvPr/>
        </p:nvCxnSpPr>
        <p:spPr>
          <a:xfrm flipH="1" flipV="1">
            <a:off x="5431683" y="4799922"/>
            <a:ext cx="4004614" cy="208319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7">
            <a:extLst>
              <a:ext uri="{FF2B5EF4-FFF2-40B4-BE49-F238E27FC236}">
                <a16:creationId xmlns:a16="http://schemas.microsoft.com/office/drawing/2014/main" id="{02036668-52EE-4ECA-9E3A-3A04386886A3}"/>
              </a:ext>
            </a:extLst>
          </p:cNvPr>
          <p:cNvCxnSpPr>
            <a:cxnSpLocks/>
          </p:cNvCxnSpPr>
          <p:nvPr/>
        </p:nvCxnSpPr>
        <p:spPr>
          <a:xfrm flipV="1">
            <a:off x="5431683" y="4053453"/>
            <a:ext cx="5851736" cy="44624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8">
            <a:extLst>
              <a:ext uri="{FF2B5EF4-FFF2-40B4-BE49-F238E27FC236}">
                <a16:creationId xmlns:a16="http://schemas.microsoft.com/office/drawing/2014/main" id="{86009E3A-FFE1-4699-BB23-A1B5140BF208}"/>
              </a:ext>
            </a:extLst>
          </p:cNvPr>
          <p:cNvSpPr txBox="1"/>
          <p:nvPr/>
        </p:nvSpPr>
        <p:spPr>
          <a:xfrm>
            <a:off x="7427851" y="3795765"/>
            <a:ext cx="3454919" cy="29868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ctr" anchorCtr="0">
            <a:no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ea typeface="맑은 고딕"/>
                <a:cs typeface="Calibri"/>
              </a:rPr>
              <a:t>3. </a:t>
            </a:r>
            <a:r>
              <a:rPr lang="en-US" altLang="ko-KR" err="1">
                <a:ea typeface="맑은 고딕"/>
                <a:cs typeface="Calibri"/>
              </a:rPr>
              <a:t>서버에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계좌이체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요청</a:t>
            </a:r>
            <a:endParaRPr lang="en-US" altLang="ko-KR">
              <a:ea typeface="맑은 고딕"/>
              <a:cs typeface="Calibri"/>
            </a:endParaRPr>
          </a:p>
        </p:txBody>
      </p:sp>
      <p:pic>
        <p:nvPicPr>
          <p:cNvPr id="38" name="내용 개체 틀 4" descr="남자 윤곽선">
            <a:extLst>
              <a:ext uri="{FF2B5EF4-FFF2-40B4-BE49-F238E27FC236}">
                <a16:creationId xmlns:a16="http://schemas.microsoft.com/office/drawing/2014/main" id="{179D6335-9862-4573-BE9A-77AE57625C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0132" y="6897607"/>
            <a:ext cx="914400" cy="914400"/>
          </a:xfrm>
          <a:prstGeom prst="rect">
            <a:avLst/>
          </a:prstGeom>
        </p:spPr>
      </p:pic>
      <p:sp>
        <p:nvSpPr>
          <p:cNvPr id="39" name="TextBox 8">
            <a:extLst>
              <a:ext uri="{FF2B5EF4-FFF2-40B4-BE49-F238E27FC236}">
                <a16:creationId xmlns:a16="http://schemas.microsoft.com/office/drawing/2014/main" id="{FBEA0856-2D1B-404D-B35B-D8A034FFC428}"/>
              </a:ext>
            </a:extLst>
          </p:cNvPr>
          <p:cNvSpPr txBox="1"/>
          <p:nvPr/>
        </p:nvSpPr>
        <p:spPr>
          <a:xfrm>
            <a:off x="11949840" y="5062289"/>
            <a:ext cx="1351786" cy="29868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ctr" anchorCtr="0">
            <a:no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ea typeface="맑은 고딕"/>
                <a:cs typeface="Calibri"/>
              </a:rPr>
              <a:t>4. </a:t>
            </a:r>
            <a:r>
              <a:rPr lang="en-US" altLang="ko-KR" err="1">
                <a:ea typeface="맑은 고딕"/>
                <a:cs typeface="Calibri"/>
              </a:rPr>
              <a:t>계좌이체</a:t>
            </a:r>
            <a:r>
              <a:rPr lang="ko-KR" altLang="en-US">
                <a:ea typeface="맑은 고딕"/>
                <a:cs typeface="Calibri"/>
              </a:rPr>
              <a:t> 작업</a:t>
            </a:r>
          </a:p>
        </p:txBody>
      </p:sp>
      <p:pic>
        <p:nvPicPr>
          <p:cNvPr id="40" name="그래픽 16" descr="건물 윤곽선">
            <a:extLst>
              <a:ext uri="{FF2B5EF4-FFF2-40B4-BE49-F238E27FC236}">
                <a16:creationId xmlns:a16="http://schemas.microsoft.com/office/drawing/2014/main" id="{BB9853A0-223B-440C-91E8-08854D0D6A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21738" y="3546323"/>
            <a:ext cx="914400" cy="914400"/>
          </a:xfrm>
          <a:prstGeom prst="rect">
            <a:avLst/>
          </a:prstGeom>
        </p:spPr>
      </p:pic>
      <p:cxnSp>
        <p:nvCxnSpPr>
          <p:cNvPr id="41" name="직선 연결선[R] 7">
            <a:extLst>
              <a:ext uri="{FF2B5EF4-FFF2-40B4-BE49-F238E27FC236}">
                <a16:creationId xmlns:a16="http://schemas.microsoft.com/office/drawing/2014/main" id="{92EB2077-A613-467A-9AEE-8378B6BBFCB5}"/>
              </a:ext>
            </a:extLst>
          </p:cNvPr>
          <p:cNvCxnSpPr>
            <a:cxnSpLocks/>
          </p:cNvCxnSpPr>
          <p:nvPr/>
        </p:nvCxnSpPr>
        <p:spPr>
          <a:xfrm>
            <a:off x="12136599" y="4094450"/>
            <a:ext cx="447656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AEC57A46-B00D-4573-A24E-8A3CBBD3E8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07928" y="6584583"/>
            <a:ext cx="1909483" cy="132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6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1364D9A-56BA-5C44-BC65-CCBB66FC8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983" y="1690552"/>
            <a:ext cx="14209745" cy="79929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6D7569-7FE6-414A-B503-34455F47F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982" y="1720397"/>
            <a:ext cx="14209745" cy="79929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30E36A-7160-5242-B45F-0FC7AFCC5B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981" y="1690552"/>
            <a:ext cx="14209745" cy="7992982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676190" y="684907"/>
            <a:ext cx="69857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0</a:t>
            </a:r>
            <a:r>
              <a:rPr lang="en-US" altLang="ko-KR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4</a:t>
            </a:r>
            <a:r>
              <a:rPr lang="en-US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. </a:t>
            </a:r>
            <a:r>
              <a:rPr lang="en-US" sz="3200" kern="0" spc="-100" dirty="0" err="1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애플리케이션</a:t>
            </a:r>
            <a:r>
              <a:rPr lang="en-US" sz="3200" kern="0" spc="-100" dirty="0">
                <a:solidFill>
                  <a:srgbClr val="000000"/>
                </a:solidFill>
                <a:latin typeface="Pretendard Black" pitchFamily="34" charset="0"/>
                <a:cs typeface="Pretendard Black" pitchFamily="34" charset="0"/>
              </a:rPr>
              <a:t> UI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72" name="Picture 4" descr="hyperledger à°à±à°¸à° à°à°¿à°¤à±à°° à°«à°²à°¿à°¤à°">
            <a:extLst>
              <a:ext uri="{FF2B5EF4-FFF2-40B4-BE49-F238E27FC236}">
                <a16:creationId xmlns:a16="http://schemas.microsoft.com/office/drawing/2014/main" id="{6DD0F77E-EBBB-AF49-B778-441CFB3ED6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5" r="38971" b="44384"/>
          <a:stretch/>
        </p:blipFill>
        <p:spPr bwMode="auto">
          <a:xfrm>
            <a:off x="16729044" y="642044"/>
            <a:ext cx="882766" cy="61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972EDD10-CFFB-4899-94A3-1619ED6B04AE}"/>
              </a:ext>
            </a:extLst>
          </p:cNvPr>
          <p:cNvSpPr>
            <a:spLocks noGrp="1"/>
          </p:cNvSpPr>
          <p:nvPr/>
        </p:nvSpPr>
        <p:spPr>
          <a:xfrm>
            <a:off x="887186" y="17203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7122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76190" y="684907"/>
            <a:ext cx="777090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3200" kern="0" spc="-100" dirty="0">
                <a:solidFill>
                  <a:srgbClr val="000000"/>
                </a:solidFill>
                <a:latin typeface="Pretendard Black"/>
                <a:cs typeface="Pretendard Black" pitchFamily="34" charset="0"/>
              </a:rPr>
              <a:t>0</a:t>
            </a:r>
            <a:r>
              <a:rPr lang="en-US" altLang="ko-KR" sz="3200" kern="0" spc="-100" dirty="0">
                <a:solidFill>
                  <a:srgbClr val="000000"/>
                </a:solidFill>
                <a:latin typeface="Pretendard Black"/>
                <a:cs typeface="Pretendard Black" pitchFamily="34" charset="0"/>
              </a:rPr>
              <a:t>5</a:t>
            </a:r>
            <a:r>
              <a:rPr lang="en-US" sz="3200" kern="0" spc="-100" dirty="0">
                <a:solidFill>
                  <a:srgbClr val="000000"/>
                </a:solidFill>
                <a:latin typeface="Pretendard Black"/>
                <a:cs typeface="Pretendard Black" pitchFamily="34" charset="0"/>
              </a:rPr>
              <a:t>. </a:t>
            </a:r>
            <a:r>
              <a:rPr lang="ko-KR" sz="3200" kern="0" spc="-100" dirty="0">
                <a:solidFill>
                  <a:srgbClr val="000000"/>
                </a:solidFill>
                <a:ea typeface="+mn-lt"/>
                <a:cs typeface="+mn-lt"/>
              </a:rPr>
              <a:t>팀원 소개 및 역할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437124"/>
              </p:ext>
            </p:extLst>
          </p:nvPr>
        </p:nvGraphicFramePr>
        <p:xfrm>
          <a:off x="673016" y="1708642"/>
          <a:ext cx="16914285" cy="7936314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4051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2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84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i="0">
                          <a:solidFill>
                            <a:sysClr val="windowText" lastClr="000000"/>
                          </a:solidFill>
                          <a:latin typeface="Times New Roman"/>
                          <a:cs typeface="Times New Roman"/>
                        </a:rPr>
                        <a:t>팀장</a:t>
                      </a:r>
                      <a:endParaRPr lang="en-US" altLang="ko-KR" sz="2400" b="1" i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ko-KR" altLang="en-US" sz="2400" b="1" i="0">
                          <a:solidFill>
                            <a:sysClr val="windowText" lastClr="000000"/>
                          </a:solidFill>
                          <a:latin typeface="Times New Roman"/>
                          <a:cs typeface="Times New Roman"/>
                        </a:rPr>
                        <a:t>유재건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buAutoNum type="arabicPeriod"/>
                      </a:pPr>
                      <a:r>
                        <a:rPr lang="en-US" altLang="ko-KR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Hyperledger Fabric </a:t>
                      </a: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네트워크 구축</a:t>
                      </a:r>
                      <a:br>
                        <a:rPr lang="en-US" altLang="ko-KR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➢</a:t>
                      </a:r>
                      <a:r>
                        <a:rPr lang="en-US" altLang="ko-KR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인증서 </a:t>
                      </a:r>
                      <a:r>
                        <a:rPr lang="ko-KR" altLang="en-US" sz="24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구성파일</a:t>
                      </a:r>
                      <a:r>
                        <a:rPr lang="en-US" altLang="ko-KR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작성</a:t>
                      </a:r>
                      <a:r>
                        <a:rPr lang="en-US" altLang="ko-KR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제네시스 블록 </a:t>
                      </a:r>
                      <a:r>
                        <a:rPr lang="en-US" altLang="ko-KR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</a:t>
                      </a: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트랜잭션 생성</a:t>
                      </a:r>
                      <a:br>
                        <a:rPr lang="en-US" altLang="ko-KR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➢ </a:t>
                      </a:r>
                      <a:r>
                        <a:rPr lang="en-US" altLang="ko-KR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Docker</a:t>
                      </a: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컨테이너 </a:t>
                      </a:r>
                      <a:r>
                        <a:rPr lang="ko-KR" altLang="en-US" sz="24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구성파일</a:t>
                      </a: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작성</a:t>
                      </a:r>
                      <a:br>
                        <a:rPr lang="en-US" altLang="ko-KR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altLang="ko-KR" sz="24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웹 서비스 기반 클라이언트 애플리케이션 개발</a:t>
                      </a:r>
                      <a:br>
                        <a:rPr lang="en-US" altLang="ko-KR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➢ </a:t>
                      </a:r>
                      <a:r>
                        <a:rPr lang="en-US" altLang="ko-KR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Express</a:t>
                      </a: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이용한 웹 애플리케이션 개발</a:t>
                      </a:r>
                      <a:br>
                        <a:rPr lang="en-US" altLang="ko-KR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➢ 웹 서버 실행 </a:t>
                      </a:r>
                      <a:r>
                        <a:rPr lang="en-US" altLang="ko-KR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</a:t>
                      </a: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테스트</a:t>
                      </a:r>
                      <a:endParaRPr lang="en-US" altLang="ko-KR" sz="24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490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i="0">
                          <a:solidFill>
                            <a:sysClr val="windowText" lastClr="000000"/>
                          </a:solidFill>
                          <a:latin typeface="Times New Roman"/>
                          <a:cs typeface="Times New Roman"/>
                        </a:rPr>
                        <a:t>팀원</a:t>
                      </a:r>
                      <a:endParaRPr lang="en-US" altLang="ko-KR" sz="2400" b="1" i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ko-KR" altLang="en-US" sz="2400" b="1" i="0" err="1">
                          <a:solidFill>
                            <a:sysClr val="windowText" lastClr="000000"/>
                          </a:solidFill>
                          <a:latin typeface="Times New Roman"/>
                          <a:cs typeface="Times New Roman"/>
                        </a:rPr>
                        <a:t>함규식</a:t>
                      </a:r>
                      <a:endParaRPr lang="en-US" altLang="ko-KR" sz="2400" b="1" i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buAutoNum type="arabicPeriod"/>
                      </a:pPr>
                      <a:r>
                        <a:rPr lang="ko-KR" altLang="en-US" sz="24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지문정보</a:t>
                      </a: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추출</a:t>
                      </a:r>
                      <a:r>
                        <a:rPr lang="en-US" altLang="ko-KR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일치 여부 모델 개발</a:t>
                      </a:r>
                      <a:br>
                        <a:rPr lang="en-US" altLang="ko-KR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➢</a:t>
                      </a:r>
                      <a:r>
                        <a:rPr lang="en-US" altLang="ko-KR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후면 카메라를 이용한 지문 </a:t>
                      </a:r>
                      <a:r>
                        <a:rPr lang="en-US" altLang="ko-KR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</a:t>
                      </a: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특이점 추출</a:t>
                      </a:r>
                      <a:br>
                        <a:rPr lang="en-US" altLang="ko-KR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➢ </a:t>
                      </a:r>
                      <a:r>
                        <a:rPr lang="ko-KR" altLang="en-US" sz="24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지문내의</a:t>
                      </a: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특이점을 기준으로 일치 여부 모델 개발</a:t>
                      </a:r>
                      <a:endParaRPr lang="en-US" altLang="ko-KR" sz="24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 algn="l">
                        <a:buAutoNum type="arabicPeriod"/>
                      </a:pPr>
                      <a:endParaRPr lang="en-US" altLang="ko-KR" sz="24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클라이언트 애플리케이션 개발</a:t>
                      </a:r>
                      <a:br>
                        <a:rPr lang="en-US" altLang="ko-KR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➢ </a:t>
                      </a:r>
                      <a:r>
                        <a:rPr lang="en-US" altLang="ko-KR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</a:t>
                      </a: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서버 구성</a:t>
                      </a:r>
                      <a:br>
                        <a:rPr lang="en-US" altLang="ko-KR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➢ </a:t>
                      </a:r>
                      <a:r>
                        <a:rPr lang="en-US" altLang="ko-KR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Node.js &amp; Fabric-SDK</a:t>
                      </a: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이용한 웹 애플리케이션 개발</a:t>
                      </a:r>
                      <a:endParaRPr lang="en-US" altLang="ko-KR" sz="24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95553"/>
                  </a:ext>
                </a:extLst>
              </a:tr>
              <a:tr h="19829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i="0" dirty="0">
                          <a:solidFill>
                            <a:sysClr val="windowText" lastClr="000000"/>
                          </a:solidFill>
                          <a:latin typeface="Times New Roman"/>
                          <a:cs typeface="Times New Roman"/>
                        </a:rPr>
                        <a:t>팀원</a:t>
                      </a:r>
                      <a:endParaRPr lang="en-US" altLang="ko-KR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ko-KR" altLang="en-US" sz="2400" b="1" i="0" dirty="0" err="1">
                          <a:solidFill>
                            <a:sysClr val="windowText" lastClr="000000"/>
                          </a:solidFill>
                          <a:latin typeface="Times New Roman"/>
                          <a:cs typeface="Times New Roman"/>
                        </a:rPr>
                        <a:t>임동휘</a:t>
                      </a:r>
                      <a:endParaRPr lang="en-US" altLang="ko-KR" sz="2400" b="1" i="0" dirty="0">
                        <a:solidFill>
                          <a:sysClr val="windowText" lastClr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buAutoNum type="arabicPeriod"/>
                      </a:pPr>
                      <a:r>
                        <a:rPr lang="ko-KR" altLang="en-US" sz="24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반응형</a:t>
                      </a: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웹</a:t>
                      </a:r>
                      <a:r>
                        <a:rPr lang="en-US" altLang="ko-KR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앱 애플리케이션 개발 </a:t>
                      </a:r>
                      <a:r>
                        <a:rPr lang="en-US" altLang="ko-KR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</a:t>
                      </a: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디자인</a:t>
                      </a:r>
                      <a:br>
                        <a:rPr lang="en-US" altLang="ko-KR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altLang="ko-KR" sz="24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en-US" altLang="ko-KR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통한 </a:t>
                      </a:r>
                      <a:r>
                        <a:rPr lang="en-US" altLang="ko-KR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Hyperledger Fabric </a:t>
                      </a:r>
                      <a:r>
                        <a:rPr lang="en-US" altLang="ko-KR" sz="24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Chaincode</a:t>
                      </a:r>
                      <a:r>
                        <a:rPr lang="en-US" altLang="ko-KR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작성 </a:t>
                      </a:r>
                      <a:r>
                        <a:rPr lang="en-US" altLang="ko-KR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</a:t>
                      </a: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설치</a:t>
                      </a:r>
                      <a:br>
                        <a:rPr lang="en-US" altLang="ko-KR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➢ 기본 구조</a:t>
                      </a:r>
                      <a:r>
                        <a:rPr lang="en-US" altLang="ko-KR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24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지갑정보</a:t>
                      </a: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등록 </a:t>
                      </a:r>
                      <a:r>
                        <a:rPr lang="en-US" altLang="ko-KR" sz="24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Chaincode</a:t>
                      </a:r>
                      <a:r>
                        <a:rPr lang="en-US" altLang="ko-KR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정보 등록 및</a:t>
                      </a:r>
                      <a:r>
                        <a:rPr lang="en-US" altLang="ko-KR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조회 </a:t>
                      </a:r>
                      <a:r>
                        <a:rPr lang="en-US" altLang="ko-KR" sz="24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Chaincode</a:t>
                      </a:r>
                      <a:r>
                        <a:rPr lang="en-US" altLang="ko-KR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작성 </a:t>
                      </a:r>
                      <a:r>
                        <a:rPr lang="en-US" altLang="ko-KR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</a:t>
                      </a:r>
                      <a:r>
                        <a:rPr lang="ko-KR" alt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테스트</a:t>
                      </a:r>
                      <a:endParaRPr lang="en-US" altLang="ko-KR" sz="24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723304"/>
                  </a:ext>
                </a:extLst>
              </a:tr>
            </a:tbl>
          </a:graphicData>
        </a:graphic>
      </p:graphicFrame>
      <p:pic>
        <p:nvPicPr>
          <p:cNvPr id="15" name="Picture 4" descr="hyperledger à°à±à°¸à° à°à°¿à°¤à±à°° à°«à°²à°¿à°¤à°">
            <a:extLst>
              <a:ext uri="{FF2B5EF4-FFF2-40B4-BE49-F238E27FC236}">
                <a16:creationId xmlns:a16="http://schemas.microsoft.com/office/drawing/2014/main" id="{91A20080-9D70-D340-B195-3C4D2CD40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5" r="38971" b="44384"/>
          <a:stretch/>
        </p:blipFill>
        <p:spPr bwMode="auto">
          <a:xfrm>
            <a:off x="16729044" y="642044"/>
            <a:ext cx="882766" cy="61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49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F4D03279D70764AA147C291A60DAB06" ma:contentTypeVersion="10" ma:contentTypeDescription="새 문서를 만듭니다." ma:contentTypeScope="" ma:versionID="306f9c6a7e4a459d3416550466b58eaa">
  <xsd:schema xmlns:xsd="http://www.w3.org/2001/XMLSchema" xmlns:xs="http://www.w3.org/2001/XMLSchema" xmlns:p="http://schemas.microsoft.com/office/2006/metadata/properties" xmlns:ns2="33dd6e46-4f1d-483d-ba76-913f8a6f3dd7" xmlns:ns3="c74a2eb0-dd27-4a59-9492-2664ce928ecd" targetNamespace="http://schemas.microsoft.com/office/2006/metadata/properties" ma:root="true" ma:fieldsID="d3974ab5e6325ead22790fcd676f72b9" ns2:_="" ns3:_="">
    <xsd:import namespace="33dd6e46-4f1d-483d-ba76-913f8a6f3dd7"/>
    <xsd:import namespace="c74a2eb0-dd27-4a59-9492-2664ce928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dd6e46-4f1d-483d-ba76-913f8a6f3d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4a2eb0-dd27-4a59-9492-2664ce928ec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befcf50-3471-4f27-b69c-1088e2474e9a}" ma:internalName="TaxCatchAll" ma:showField="CatchAllData" ma:web="c74a2eb0-dd27-4a59-9492-2664ce928e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74a2eb0-dd27-4a59-9492-2664ce928ecd" xsi:nil="true"/>
    <lcf76f155ced4ddcb4097134ff3c332f xmlns="33dd6e46-4f1d-483d-ba76-913f8a6f3dd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237307-5D00-4CE7-AA90-FBA622F5FCF8}"/>
</file>

<file path=customXml/itemProps2.xml><?xml version="1.0" encoding="utf-8"?>
<ds:datastoreItem xmlns:ds="http://schemas.openxmlformats.org/officeDocument/2006/customXml" ds:itemID="{87A0C2CF-CA2C-4366-BD89-D8B2D65854F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1E0CEA5-220E-4737-9938-DF1893C8D0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905</Words>
  <Application>Microsoft Macintosh PowerPoint</Application>
  <PresentationFormat>사용자 지정</PresentationFormat>
  <Paragraphs>137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Pretendard Black</vt:lpstr>
      <vt:lpstr>Pretendard Medium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함규식</cp:lastModifiedBy>
  <cp:revision>36</cp:revision>
  <dcterms:created xsi:type="dcterms:W3CDTF">2022-03-10T19:14:15Z</dcterms:created>
  <dcterms:modified xsi:type="dcterms:W3CDTF">2022-03-14T15:02:14Z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0x0101008F4D03279D70764AA147C291A60DAB06</vt:lpwstr>
  </property>
</Properties>
</file>