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0" r:id="rId3"/>
    <p:sldId id="281" r:id="rId4"/>
    <p:sldId id="272" r:id="rId5"/>
    <p:sldId id="282" r:id="rId6"/>
    <p:sldId id="285" r:id="rId7"/>
    <p:sldId id="284" r:id="rId8"/>
    <p:sldId id="286" r:id="rId9"/>
    <p:sldId id="269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124"/>
    <a:srgbClr val="353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6" autoAdjust="0"/>
    <p:restoredTop sz="95735"/>
  </p:normalViewPr>
  <p:slideViewPr>
    <p:cSldViewPr snapToGrid="0" snapToObjects="1">
      <p:cViewPr varScale="1">
        <p:scale>
          <a:sx n="47" d="100"/>
          <a:sy n="47" d="100"/>
        </p:scale>
        <p:origin x="72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A29D7-23F7-AD48-A041-48B8509E000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23744-0F0C-2C49-83DC-3C847CE1D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0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23744-0F0C-2C49-83DC-3C847CE1DE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9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1421-21C9-EC43-A62C-776543036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ECE14-3178-E043-A016-8B7B4108F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B09E-18E4-6F4C-8A89-F6E90312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97FA-3573-BF4C-89A9-389D0EB09BD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02389-769E-9B44-84A8-E7D46410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C806A-62EA-1E4A-B3E2-A74C862B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5BB-9B1C-7D43-AD2C-A6671039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4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B79E-A4CC-8D40-9F7F-54B51469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E73EA-AE45-F24A-9263-94EB80E50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A84D-7F76-E441-B263-FB92489F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97FA-3573-BF4C-89A9-389D0EB09BD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83DC2-01B2-A546-B1E5-BC3458D2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16AFE-80AA-C540-82A2-F9057981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5BB-9B1C-7D43-AD2C-A6671039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6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5C3F4-107B-164E-BBB9-B42630220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87523-C6C2-BA42-8910-F4BB9D1B2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37848-89F9-B948-8233-026A77CF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97FA-3573-BF4C-89A9-389D0EB09BD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0D8FA-9EA6-7644-88AE-0CD70436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F31E1-7D18-8645-B263-E2D4F93C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5BB-9B1C-7D43-AD2C-A6671039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382A-1F46-0445-AE6F-0C49BCBC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2A6C-DD86-F145-BAAE-22831D40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CFDFB-9153-744F-BC0D-001F0BA9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97FA-3573-BF4C-89A9-389D0EB09BD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7A874-7C67-584A-B5FB-405F36E0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072-1FAF-5445-97F0-BABB0306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5BB-9B1C-7D43-AD2C-A6671039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9F29-89AE-B34B-8A2B-E4F84763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0B1A1-E8FD-1E49-BD3B-467A59744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65E75-CD9E-AB4D-B47B-EFEFCA32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97FA-3573-BF4C-89A9-389D0EB09BD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0A57-7676-CA4F-ABC0-40F58CDD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7CEC6-A5B8-8246-B54D-9034445F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5BB-9B1C-7D43-AD2C-A6671039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2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61CF-0CA3-2948-A478-A6601FC4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87DD-EE96-A440-AAC1-FDAADD3EC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C4CE0-100F-9940-98C7-30CE17A18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EFE56-F177-0744-A44C-ACA49DB1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97FA-3573-BF4C-89A9-389D0EB09BD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DA20A-AF03-0B42-8151-A48B14F5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B2F16-6EC5-244B-BC57-395C7CB6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5BB-9B1C-7D43-AD2C-A6671039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D6DC-4457-544B-98E1-4673A7BA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54F36-103E-6248-A9E4-53CFA6D3B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10F8D-B9B8-7046-A521-4F46FC265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8DA27-E249-D146-A5C1-6D217795E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CB3FA-2A32-5B40-8DF4-8F06AAFAF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20E73-276B-B445-A11E-8FA587CE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97FA-3573-BF4C-89A9-389D0EB09BD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03B9C-B981-C146-A209-4A2600DA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4ECB1-C4C5-964F-9CCA-FE311420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5BB-9B1C-7D43-AD2C-A6671039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0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808A-8A14-8640-8574-CDDBD3F6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F3994-92D5-0444-B9AA-9075B2DD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97FA-3573-BF4C-89A9-389D0EB09BD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22CFA-7DDF-5E4E-AA70-0317C27B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48C28-630A-D64C-90F3-DCEF4E0D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5BB-9B1C-7D43-AD2C-A6671039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2A6FE-E69D-BB49-B2EE-41D52B1D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97FA-3573-BF4C-89A9-389D0EB09BD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7CB5-40B0-B74A-8E84-AAC814A0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D95F7-3439-2F4C-8898-779625A0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5BB-9B1C-7D43-AD2C-A6671039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7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92A2-0282-DB4D-ACA4-8421F4FF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FD71D-DF52-9546-B144-C229FC4F2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673EB-E155-2E4C-8D86-8C54686A1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9F6BE-D98E-D74C-9F27-08788F54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97FA-3573-BF4C-89A9-389D0EB09BD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C7310-FCAC-8944-A8C2-8E73C1F4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49893-8341-A646-8834-D7626876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5BB-9B1C-7D43-AD2C-A6671039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933F-9093-044B-A1FA-728863C8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671B3-287F-0E4D-9B11-5E7E63E7B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2FEE9-1841-7246-BBCA-4E792EE5B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1F8D4-564B-8B4F-B54B-43530190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97FA-3573-BF4C-89A9-389D0EB09BD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B03FA-2634-7A4C-8625-BEF6AAC4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56977-4425-C24F-9B38-04E17F5B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5BB-9B1C-7D43-AD2C-A6671039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0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50544-67D1-B445-8838-1519DFCA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70F84-E73B-7144-AB58-26EF35B0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7E145-BC11-B942-88F2-23A4549F1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C97FA-3573-BF4C-89A9-389D0EB09BD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0C804-0311-8F48-B480-E0A8CFCE3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90F33-6854-1A46-BC71-9CCC99085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E5BB-9B1C-7D43-AD2C-A6671039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2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576" y="467742"/>
            <a:ext cx="11806518" cy="216926"/>
            <a:chOff x="2829813" y="701611"/>
            <a:chExt cx="4610234" cy="3948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9813" y="701611"/>
              <a:ext cx="4610234" cy="3948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576" y="6092360"/>
            <a:ext cx="11940989" cy="673204"/>
            <a:chOff x="2820649" y="9138540"/>
            <a:chExt cx="4659079" cy="3948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0649" y="9138540"/>
              <a:ext cx="4659079" cy="3948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7676" y="4022503"/>
            <a:ext cx="3860267" cy="2006973"/>
            <a:chOff x="2630767" y="4615549"/>
            <a:chExt cx="5024181" cy="24113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0767" y="4615549"/>
              <a:ext cx="5024181" cy="24113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6B48CB6-A24B-4EFE-90F5-635209FA200D}"/>
              </a:ext>
            </a:extLst>
          </p:cNvPr>
          <p:cNvSpPr txBox="1"/>
          <p:nvPr/>
        </p:nvSpPr>
        <p:spPr>
          <a:xfrm>
            <a:off x="907676" y="1858444"/>
            <a:ext cx="10206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아픈 돼지 검출 </a:t>
            </a:r>
            <a:endParaRPr lang="en-US" altLang="ko-KR" sz="7200" b="1" dirty="0">
              <a:latin typeface="HY헤드라인M" panose="02030600000101010101" pitchFamily="18" charset="-127"/>
              <a:ea typeface="HY헤드라인M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669CA-96A5-4CC0-B3B2-918BBAC12ACE}"/>
              </a:ext>
            </a:extLst>
          </p:cNvPr>
          <p:cNvSpPr txBox="1"/>
          <p:nvPr/>
        </p:nvSpPr>
        <p:spPr>
          <a:xfrm>
            <a:off x="8816467" y="4379658"/>
            <a:ext cx="229752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20191784 </a:t>
            </a:r>
            <a:r>
              <a:rPr lang="ko-KR" altLang="en-US" sz="2000" dirty="0"/>
              <a:t>이성철</a:t>
            </a:r>
            <a:endParaRPr lang="en-US" altLang="ko-KR" sz="2000" dirty="0"/>
          </a:p>
          <a:p>
            <a:r>
              <a:rPr lang="en-US" altLang="ko-KR" sz="2000" dirty="0"/>
              <a:t>20191733 </a:t>
            </a:r>
            <a:r>
              <a:rPr lang="ko-KR" altLang="en-US" sz="2000" dirty="0"/>
              <a:t>박태원</a:t>
            </a:r>
            <a:endParaRPr lang="en-US" altLang="ko-KR" sz="2000" dirty="0"/>
          </a:p>
          <a:p>
            <a:r>
              <a:rPr lang="en-US" altLang="ko-KR" sz="2000" dirty="0"/>
              <a:t>20197118 </a:t>
            </a:r>
            <a:r>
              <a:rPr lang="ko-KR" altLang="en-US" sz="2000" dirty="0"/>
              <a:t>강지훈</a:t>
            </a:r>
            <a:endParaRPr lang="en-US" altLang="ko-KR" sz="2000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E7D21-2F30-4CC9-96FD-BBC9DD1F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구성 및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D12E4-D64B-4ED8-979B-EE9E710E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이성철 </a:t>
            </a:r>
            <a:r>
              <a:rPr lang="en-US" altLang="ko-KR" dirty="0"/>
              <a:t>– </a:t>
            </a:r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/>
              <a:t>웹 보조</a:t>
            </a:r>
            <a:r>
              <a:rPr lang="en-US" altLang="ko-KR" dirty="0"/>
              <a:t>(</a:t>
            </a:r>
            <a:r>
              <a:rPr lang="ko-KR" altLang="en-US" dirty="0"/>
              <a:t>스트리밍</a:t>
            </a:r>
            <a:r>
              <a:rPr lang="en-US" altLang="ko-KR" dirty="0"/>
              <a:t>), </a:t>
            </a:r>
            <a:r>
              <a:rPr lang="ko-KR" altLang="en-US" dirty="0"/>
              <a:t>딥러닝 학습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박태원 </a:t>
            </a:r>
            <a:r>
              <a:rPr lang="en-US" altLang="ko-KR" dirty="0"/>
              <a:t>– </a:t>
            </a:r>
            <a:r>
              <a:rPr lang="ko-KR" altLang="en-US" dirty="0"/>
              <a:t>팀원</a:t>
            </a:r>
            <a:r>
              <a:rPr lang="en-US" altLang="ko-KR" dirty="0"/>
              <a:t>, </a:t>
            </a:r>
            <a:r>
              <a:rPr lang="ko-KR" altLang="en-US" dirty="0"/>
              <a:t>앱</a:t>
            </a:r>
            <a:r>
              <a:rPr lang="en-US" altLang="ko-KR" dirty="0"/>
              <a:t>, DB</a:t>
            </a:r>
            <a:r>
              <a:rPr lang="ko-KR" altLang="en-US" dirty="0"/>
              <a:t>서버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강지훈 </a:t>
            </a:r>
            <a:r>
              <a:rPr lang="en-US" altLang="ko-KR" dirty="0"/>
              <a:t>– </a:t>
            </a:r>
            <a:r>
              <a:rPr lang="ko-KR" altLang="en-US" dirty="0"/>
              <a:t>팀원</a:t>
            </a:r>
            <a:r>
              <a:rPr lang="en-US" altLang="ko-KR" dirty="0"/>
              <a:t>, </a:t>
            </a:r>
            <a:r>
              <a:rPr lang="ko-KR" altLang="en-US" dirty="0"/>
              <a:t>웹 서버</a:t>
            </a:r>
            <a:r>
              <a:rPr lang="en-US" altLang="ko-KR" dirty="0"/>
              <a:t>, </a:t>
            </a:r>
            <a:r>
              <a:rPr lang="ko-KR" altLang="en-US" dirty="0"/>
              <a:t>파일 서버</a:t>
            </a:r>
          </a:p>
        </p:txBody>
      </p:sp>
    </p:spTree>
    <p:extLst>
      <p:ext uri="{BB962C8B-B14F-4D97-AF65-F5344CB8AC3E}">
        <p14:creationId xmlns:p14="http://schemas.microsoft.com/office/powerpoint/2010/main" val="329746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4E500-02DF-4732-86B6-30BD9B80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75" y="333650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목</a:t>
            </a:r>
            <a:r>
              <a:rPr lang="en-US" altLang="ko-KR" sz="4800" dirty="0"/>
              <a:t>	</a:t>
            </a:r>
            <a:r>
              <a:rPr lang="ko-KR" altLang="en-US" sz="4800" dirty="0"/>
              <a:t>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FFF226-CDF6-4BE1-8F4B-9EFB9ECF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580" y="2128718"/>
            <a:ext cx="6467867" cy="360947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3200" b="1" dirty="0"/>
              <a:t>1	</a:t>
            </a:r>
            <a:r>
              <a:rPr lang="ko-KR" altLang="en-US" sz="3200" dirty="0"/>
              <a:t>주제의 필요성</a:t>
            </a:r>
            <a:endParaRPr lang="en-US" altLang="ko-KR" sz="3200" dirty="0"/>
          </a:p>
          <a:p>
            <a:endParaRPr lang="en-US" altLang="ko-KR" sz="3200" dirty="0"/>
          </a:p>
          <a:p>
            <a:pPr marL="0" indent="0">
              <a:buNone/>
            </a:pPr>
            <a:r>
              <a:rPr lang="en-US" altLang="ko-KR" sz="3200" b="1" dirty="0"/>
              <a:t>2	</a:t>
            </a:r>
            <a:r>
              <a:rPr lang="ko-KR" altLang="en-US" sz="3200" dirty="0"/>
              <a:t>작업 절차</a:t>
            </a:r>
            <a:endParaRPr lang="en-US" altLang="ko-KR" sz="3200" dirty="0"/>
          </a:p>
          <a:p>
            <a:endParaRPr lang="en-US" altLang="ko-KR" sz="3200" dirty="0"/>
          </a:p>
          <a:p>
            <a:pPr marL="0" indent="0">
              <a:buNone/>
            </a:pPr>
            <a:r>
              <a:rPr lang="en-US" altLang="ko-KR" sz="3200" b="1" dirty="0"/>
              <a:t>3	</a:t>
            </a:r>
            <a:r>
              <a:rPr lang="ko-KR" altLang="en-US" sz="3200" dirty="0"/>
              <a:t>아픈 돼지 검출 알고리즘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b="1" dirty="0"/>
              <a:t>4	</a:t>
            </a:r>
            <a:r>
              <a:rPr lang="ko-KR" altLang="en-US" sz="3200" dirty="0"/>
              <a:t>목표 및 기대 효과</a:t>
            </a:r>
            <a:endParaRPr lang="en-US" altLang="ko-KR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D48846-4E97-4886-9366-FA9C1F85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03974"/>
            <a:ext cx="1462088" cy="85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4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9AC07D-F333-43CD-B0DB-3A72C231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주제의 필요성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C61E387-3417-2FBB-4029-A83D0CCF4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축산 산업의 특성</a:t>
            </a:r>
            <a:endParaRPr lang="en-US" altLang="ko-KR" sz="2400" dirty="0"/>
          </a:p>
          <a:p>
            <a:endParaRPr lang="en-US" sz="2400" dirty="0"/>
          </a:p>
          <a:p>
            <a:r>
              <a:rPr lang="ko-KR" altLang="en-US" sz="2400" dirty="0"/>
              <a:t>실질적인 모니터링 실용화 </a:t>
            </a:r>
            <a:r>
              <a:rPr lang="en-US" altLang="ko-KR" sz="2400" dirty="0"/>
              <a:t>X</a:t>
            </a:r>
          </a:p>
          <a:p>
            <a:endParaRPr lang="en-US" altLang="ko-KR" sz="2400" dirty="0"/>
          </a:p>
          <a:p>
            <a:r>
              <a:rPr lang="ko-KR" altLang="en-US" sz="2400" dirty="0"/>
              <a:t>돼지고기 수급전망</a:t>
            </a:r>
            <a:r>
              <a:rPr lang="en-US" altLang="ko-KR" sz="2400" dirty="0"/>
              <a:t>, </a:t>
            </a:r>
            <a:r>
              <a:rPr lang="ko-KR" altLang="en-US" sz="2400" dirty="0"/>
              <a:t>경쟁력</a:t>
            </a:r>
            <a:r>
              <a:rPr lang="en-US" altLang="ko-KR" sz="2400" dirty="0"/>
              <a:t> </a:t>
            </a:r>
            <a:endParaRPr lang="en-US" sz="2400" dirty="0"/>
          </a:p>
        </p:txBody>
      </p:sp>
      <p:pic>
        <p:nvPicPr>
          <p:cNvPr id="1025" name="_x385168832" descr="텍스트이(가) 표시된 사진&#10;&#10;자동 생성된 설명">
            <a:extLst>
              <a:ext uri="{FF2B5EF4-FFF2-40B4-BE49-F238E27FC236}">
                <a16:creationId xmlns:a16="http://schemas.microsoft.com/office/drawing/2014/main" id="{CB97CF0D-382A-40BE-85CA-287327B23B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1" r="4" b="4"/>
          <a:stretch/>
        </p:blipFill>
        <p:spPr bwMode="auto">
          <a:xfrm>
            <a:off x="6187777" y="3574195"/>
            <a:ext cx="5166023" cy="26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내용 개체 틀 9" descr="더러운이(가) 표시된 사진&#10;&#10;자동 생성된 설명">
            <a:extLst>
              <a:ext uri="{FF2B5EF4-FFF2-40B4-BE49-F238E27FC236}">
                <a16:creationId xmlns:a16="http://schemas.microsoft.com/office/drawing/2014/main" id="{6EA2F75F-8F23-40B5-8AF0-809F3D4E5D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1" r="3" b="5194"/>
          <a:stretch/>
        </p:blipFill>
        <p:spPr>
          <a:xfrm>
            <a:off x="6284028" y="639100"/>
            <a:ext cx="4991629" cy="2679192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7DC6A09F-1698-4C22-9E4A-4FAAAA749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170" y="66171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3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ecurity camera outline">
            <a:extLst>
              <a:ext uri="{FF2B5EF4-FFF2-40B4-BE49-F238E27FC236}">
                <a16:creationId xmlns:a16="http://schemas.microsoft.com/office/drawing/2014/main" id="{E6DFA635-4B46-614F-BDF0-6487E0FDF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60377" y="1940041"/>
            <a:ext cx="914400" cy="914400"/>
          </a:xfrm>
          <a:prstGeom prst="rect">
            <a:avLst/>
          </a:prstGeom>
        </p:spPr>
      </p:pic>
      <p:pic>
        <p:nvPicPr>
          <p:cNvPr id="7" name="Graphic 6" descr="Security camera outline">
            <a:extLst>
              <a:ext uri="{FF2B5EF4-FFF2-40B4-BE49-F238E27FC236}">
                <a16:creationId xmlns:a16="http://schemas.microsoft.com/office/drawing/2014/main" id="{64DD4C2A-D360-D043-B6C0-3C44CD0EB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60377" y="2985863"/>
            <a:ext cx="914400" cy="914400"/>
          </a:xfrm>
          <a:prstGeom prst="rect">
            <a:avLst/>
          </a:prstGeom>
        </p:spPr>
      </p:pic>
      <p:pic>
        <p:nvPicPr>
          <p:cNvPr id="8" name="Graphic 7" descr="Security camera outline">
            <a:extLst>
              <a:ext uri="{FF2B5EF4-FFF2-40B4-BE49-F238E27FC236}">
                <a16:creationId xmlns:a16="http://schemas.microsoft.com/office/drawing/2014/main" id="{B8413231-A51D-1649-A0E2-4E72E032E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60377" y="5889701"/>
            <a:ext cx="914400" cy="9144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8B5918F-833F-9446-BDBC-CC7CFD7559A6}"/>
              </a:ext>
            </a:extLst>
          </p:cNvPr>
          <p:cNvSpPr/>
          <p:nvPr/>
        </p:nvSpPr>
        <p:spPr>
          <a:xfrm>
            <a:off x="916663" y="4141220"/>
            <a:ext cx="201827" cy="2018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EFE333-C9C6-AB44-AA5C-20DF274C909A}"/>
              </a:ext>
            </a:extLst>
          </p:cNvPr>
          <p:cNvSpPr/>
          <p:nvPr/>
        </p:nvSpPr>
        <p:spPr>
          <a:xfrm>
            <a:off x="916662" y="4693154"/>
            <a:ext cx="201827" cy="2018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BC41E9-60C7-6E42-A020-4D4585708B02}"/>
              </a:ext>
            </a:extLst>
          </p:cNvPr>
          <p:cNvSpPr/>
          <p:nvPr/>
        </p:nvSpPr>
        <p:spPr>
          <a:xfrm>
            <a:off x="916661" y="5245090"/>
            <a:ext cx="201827" cy="2018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E3E7996-E08D-DA44-ACC8-E8861001216E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>
            <a:off x="1474777" y="2397241"/>
            <a:ext cx="12700" cy="3949660"/>
          </a:xfrm>
          <a:prstGeom prst="bentConnector3">
            <a:avLst>
              <a:gd name="adj1" fmla="val 180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6FBD8F-10B7-2349-AF61-C0AA5ED0697F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1474777" y="3443063"/>
            <a:ext cx="650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C2CE8F-9B7A-B64F-9072-924452E59B45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038865" y="3443063"/>
            <a:ext cx="11174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be 22">
            <a:extLst>
              <a:ext uri="{FF2B5EF4-FFF2-40B4-BE49-F238E27FC236}">
                <a16:creationId xmlns:a16="http://schemas.microsoft.com/office/drawing/2014/main" id="{392BB743-0EE2-3B46-B106-89964173D0E9}"/>
              </a:ext>
            </a:extLst>
          </p:cNvPr>
          <p:cNvSpPr/>
          <p:nvPr/>
        </p:nvSpPr>
        <p:spPr>
          <a:xfrm>
            <a:off x="3156316" y="2789424"/>
            <a:ext cx="1228298" cy="1045822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NVR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39C09A-991C-3443-A688-3F615F3C818A}"/>
              </a:ext>
            </a:extLst>
          </p:cNvPr>
          <p:cNvCxnSpPr>
            <a:cxnSpLocks/>
            <a:stCxn id="23" idx="5"/>
            <a:endCxn id="28" idx="2"/>
          </p:cNvCxnSpPr>
          <p:nvPr/>
        </p:nvCxnSpPr>
        <p:spPr>
          <a:xfrm flipV="1">
            <a:off x="4384614" y="3174998"/>
            <a:ext cx="314387" cy="66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>
            <a:extLst>
              <a:ext uri="{FF2B5EF4-FFF2-40B4-BE49-F238E27FC236}">
                <a16:creationId xmlns:a16="http://schemas.microsoft.com/office/drawing/2014/main" id="{C78E5165-680A-A845-9B87-8EB20A70FAB0}"/>
              </a:ext>
            </a:extLst>
          </p:cNvPr>
          <p:cNvSpPr/>
          <p:nvPr/>
        </p:nvSpPr>
        <p:spPr>
          <a:xfrm>
            <a:off x="4690280" y="2303008"/>
            <a:ext cx="2811439" cy="174397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F3B596DB-8650-5545-B3E5-5752A75E9031}"/>
              </a:ext>
            </a:extLst>
          </p:cNvPr>
          <p:cNvSpPr/>
          <p:nvPr/>
        </p:nvSpPr>
        <p:spPr>
          <a:xfrm>
            <a:off x="2486918" y="4918976"/>
            <a:ext cx="2497540" cy="147395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File 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6390D5-D435-324D-A9C3-7DFA5AF81605}"/>
              </a:ext>
            </a:extLst>
          </p:cNvPr>
          <p:cNvCxnSpPr>
            <a:cxnSpLocks/>
            <a:stCxn id="36" idx="4"/>
            <a:endCxn id="40" idx="2"/>
          </p:cNvCxnSpPr>
          <p:nvPr/>
        </p:nvCxnSpPr>
        <p:spPr>
          <a:xfrm>
            <a:off x="4984458" y="5655955"/>
            <a:ext cx="11774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C82556-C0B8-B444-BBD8-F9C9E17D5A64}"/>
              </a:ext>
            </a:extLst>
          </p:cNvPr>
          <p:cNvSpPr/>
          <p:nvPr/>
        </p:nvSpPr>
        <p:spPr>
          <a:xfrm>
            <a:off x="9808759" y="5139913"/>
            <a:ext cx="1816925" cy="994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저장된 데이터</a:t>
            </a:r>
            <a:endParaRPr lang="en-US" altLang="ko-KR" dirty="0"/>
          </a:p>
          <a:p>
            <a:pPr algn="ctr"/>
            <a:r>
              <a:rPr lang="ko-KR" altLang="en-US" dirty="0"/>
              <a:t>딥러닝 학습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A5B0FA-8034-CF47-B7F6-FADD96EDEB77}"/>
              </a:ext>
            </a:extLst>
          </p:cNvPr>
          <p:cNvSpPr txBox="1"/>
          <p:nvPr/>
        </p:nvSpPr>
        <p:spPr>
          <a:xfrm>
            <a:off x="2350019" y="3073731"/>
            <a:ext cx="53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AB503E-F579-8344-965E-8B6ACF6E2B0F}"/>
              </a:ext>
            </a:extLst>
          </p:cNvPr>
          <p:cNvSpPr txBox="1"/>
          <p:nvPr/>
        </p:nvSpPr>
        <p:spPr>
          <a:xfrm>
            <a:off x="8118064" y="3750563"/>
            <a:ext cx="80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Access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3C83A7D2-EA7B-4949-9569-B837B51B58D8}"/>
              </a:ext>
            </a:extLst>
          </p:cNvPr>
          <p:cNvSpPr/>
          <p:nvPr/>
        </p:nvSpPr>
        <p:spPr>
          <a:xfrm>
            <a:off x="6161870" y="4918976"/>
            <a:ext cx="2497540" cy="147395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DB Server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BF379FD-1F1D-654E-A9F7-7FE3A9B43646}"/>
              </a:ext>
            </a:extLst>
          </p:cNvPr>
          <p:cNvCxnSpPr>
            <a:stCxn id="28" idx="1"/>
            <a:endCxn id="36" idx="1"/>
          </p:cNvCxnSpPr>
          <p:nvPr/>
        </p:nvCxnSpPr>
        <p:spPr>
          <a:xfrm rot="5400000">
            <a:off x="4478921" y="3301897"/>
            <a:ext cx="873846" cy="2360312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0F3FF7-1BFF-124A-8B9A-6E56EE474A49}"/>
              </a:ext>
            </a:extLst>
          </p:cNvPr>
          <p:cNvSpPr txBox="1"/>
          <p:nvPr/>
        </p:nvSpPr>
        <p:spPr>
          <a:xfrm>
            <a:off x="5160756" y="5267941"/>
            <a:ext cx="89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File link</a:t>
            </a:r>
            <a:endParaRPr lang="en-US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0A1A169-F0CD-4E48-AB8C-F5352863B28E}"/>
              </a:ext>
            </a:extLst>
          </p:cNvPr>
          <p:cNvCxnSpPr>
            <a:cxnSpLocks/>
            <a:stCxn id="28" idx="1"/>
            <a:endCxn id="40" idx="1"/>
          </p:cNvCxnSpPr>
          <p:nvPr/>
        </p:nvCxnSpPr>
        <p:spPr>
          <a:xfrm rot="16200000" flipH="1">
            <a:off x="6316397" y="3824733"/>
            <a:ext cx="873846" cy="13146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n 57">
            <a:extLst>
              <a:ext uri="{FF2B5EF4-FFF2-40B4-BE49-F238E27FC236}">
                <a16:creationId xmlns:a16="http://schemas.microsoft.com/office/drawing/2014/main" id="{0EACA7E8-2B4B-4A4B-AE77-42E31ECF583E}"/>
              </a:ext>
            </a:extLst>
          </p:cNvPr>
          <p:cNvSpPr/>
          <p:nvPr/>
        </p:nvSpPr>
        <p:spPr>
          <a:xfrm>
            <a:off x="8904364" y="2438018"/>
            <a:ext cx="2497540" cy="147395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WAS</a:t>
            </a:r>
          </a:p>
          <a:p>
            <a:pPr algn="ctr"/>
            <a:r>
              <a:rPr lang="en-US" sz="1400"/>
              <a:t>(Web Application Server)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DDB3DA-09F0-AB4C-921C-445D3C28EB2F}"/>
              </a:ext>
            </a:extLst>
          </p:cNvPr>
          <p:cNvSpPr txBox="1"/>
          <p:nvPr/>
        </p:nvSpPr>
        <p:spPr>
          <a:xfrm>
            <a:off x="10435178" y="4145941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Trained Model</a:t>
            </a:r>
            <a:r>
              <a:rPr lang="en-US" altLang="ko-KR"/>
              <a:t>,</a:t>
            </a:r>
          </a:p>
          <a:p>
            <a:pPr algn="ctr"/>
            <a:r>
              <a:rPr lang="ko-KR" altLang="en-US"/>
              <a:t>서비스 탑재</a:t>
            </a:r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AD108E-7B6D-9B4C-9B88-178BCB681155}"/>
              </a:ext>
            </a:extLst>
          </p:cNvPr>
          <p:cNvCxnSpPr>
            <a:stCxn id="28" idx="0"/>
            <a:endCxn id="58" idx="2"/>
          </p:cNvCxnSpPr>
          <p:nvPr/>
        </p:nvCxnSpPr>
        <p:spPr>
          <a:xfrm flipV="1">
            <a:off x="7499376" y="3174997"/>
            <a:ext cx="1404988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6039B8C0-6370-F14E-B5CB-36108259940F}"/>
              </a:ext>
            </a:extLst>
          </p:cNvPr>
          <p:cNvCxnSpPr>
            <a:stCxn id="18" idx="2"/>
            <a:endCxn id="36" idx="3"/>
          </p:cNvCxnSpPr>
          <p:nvPr/>
        </p:nvCxnSpPr>
        <p:spPr>
          <a:xfrm rot="5400000">
            <a:off x="7097305" y="2773016"/>
            <a:ext cx="258301" cy="6981534"/>
          </a:xfrm>
          <a:prstGeom prst="bentConnector3">
            <a:avLst>
              <a:gd name="adj1" fmla="val 1885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D44D0C5-7997-C041-918B-F3277788E41F}"/>
              </a:ext>
            </a:extLst>
          </p:cNvPr>
          <p:cNvCxnSpPr>
            <a:endCxn id="40" idx="4"/>
          </p:cNvCxnSpPr>
          <p:nvPr/>
        </p:nvCxnSpPr>
        <p:spPr>
          <a:xfrm rot="5400000">
            <a:off x="7825195" y="4576785"/>
            <a:ext cx="1913386" cy="2449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72E62C6-5069-704E-8110-F5BDA70928D5}"/>
              </a:ext>
            </a:extLst>
          </p:cNvPr>
          <p:cNvSpPr txBox="1"/>
          <p:nvPr/>
        </p:nvSpPr>
        <p:spPr>
          <a:xfrm>
            <a:off x="9908180" y="6351998"/>
            <a:ext cx="80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Access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4C001A6-434C-B34C-A974-FEEBB573AFB5}"/>
              </a:ext>
            </a:extLst>
          </p:cNvPr>
          <p:cNvCxnSpPr>
            <a:stCxn id="18" idx="0"/>
            <a:endCxn id="58" idx="3"/>
          </p:cNvCxnSpPr>
          <p:nvPr/>
        </p:nvCxnSpPr>
        <p:spPr>
          <a:xfrm rot="16200000" flipV="1">
            <a:off x="9821210" y="4243901"/>
            <a:ext cx="1227937" cy="5640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FA3E53E5-2768-48AD-AA9D-16839B4F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77" y="36704"/>
            <a:ext cx="10507202" cy="1338935"/>
          </a:xfrm>
        </p:spPr>
        <p:txBody>
          <a:bodyPr anchor="b">
            <a:normAutofit/>
          </a:bodyPr>
          <a:lstStyle/>
          <a:p>
            <a:r>
              <a:rPr lang="ko-KR" altLang="en-US" sz="5000" dirty="0"/>
              <a:t>작업 절차 </a:t>
            </a:r>
            <a:r>
              <a:rPr lang="en-US" altLang="ko-KR" sz="5000" dirty="0"/>
              <a:t>- </a:t>
            </a:r>
            <a:r>
              <a:rPr lang="ko-KR" altLang="en-US" sz="5000" dirty="0"/>
              <a:t>흐름도</a:t>
            </a:r>
          </a:p>
        </p:txBody>
      </p:sp>
    </p:spTree>
    <p:extLst>
      <p:ext uri="{BB962C8B-B14F-4D97-AF65-F5344CB8AC3E}">
        <p14:creationId xmlns:p14="http://schemas.microsoft.com/office/powerpoint/2010/main" val="80987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113DE4-9DA7-40E7-8F00-3EADD7AD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ko-KR" sz="5000" dirty="0"/>
              <a:t>3 </a:t>
            </a:r>
            <a:r>
              <a:rPr lang="ko-KR" altLang="en-US" sz="5000" dirty="0"/>
              <a:t>아픈 돼지 검출 알고리즘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A279C-8C76-D7B9-5BD5-B64755A66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45" y="2872899"/>
            <a:ext cx="4753037" cy="3320668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pPr marL="0" indent="0">
              <a:buNone/>
            </a:pPr>
            <a:r>
              <a:rPr lang="en-US" sz="2200" b="1" dirty="0" err="1"/>
              <a:t>Cctv</a:t>
            </a:r>
            <a:r>
              <a:rPr lang="ko-KR" altLang="en-US" sz="2200" b="1" dirty="0"/>
              <a:t>의 영상 </a:t>
            </a:r>
            <a:r>
              <a:rPr lang="en-US" altLang="ko-KR" sz="2200" b="1" dirty="0"/>
              <a:t>(</a:t>
            </a:r>
            <a:r>
              <a:rPr lang="ko-KR" altLang="en-US" sz="2200" b="1" dirty="0"/>
              <a:t>데이터</a:t>
            </a:r>
            <a:r>
              <a:rPr lang="en-US" altLang="ko-KR" sz="2200" b="1" dirty="0"/>
              <a:t>)</a:t>
            </a:r>
          </a:p>
          <a:p>
            <a:endParaRPr lang="en-US" altLang="ko-KR" sz="2200" b="1" dirty="0"/>
          </a:p>
          <a:p>
            <a:pPr marL="0" indent="0">
              <a:buNone/>
            </a:pPr>
            <a:r>
              <a:rPr lang="ko-KR" altLang="en-US" sz="2200" b="1" dirty="0"/>
              <a:t>각각의 </a:t>
            </a:r>
            <a:r>
              <a:rPr lang="ko-KR" altLang="en-US" sz="2200" b="1" dirty="0" err="1"/>
              <a:t>라벨링된</a:t>
            </a:r>
            <a:r>
              <a:rPr lang="ko-KR" altLang="en-US" sz="2200" b="1" dirty="0"/>
              <a:t> 돼지를 일정간격으로 분석</a:t>
            </a:r>
            <a:endParaRPr lang="en-US" altLang="ko-KR" sz="2200" b="1" dirty="0"/>
          </a:p>
          <a:p>
            <a:endParaRPr lang="en-US" sz="2200" b="1" dirty="0"/>
          </a:p>
          <a:p>
            <a:pPr marL="0" indent="0">
              <a:buNone/>
            </a:pPr>
            <a:r>
              <a:rPr lang="ko-KR" altLang="en-US" sz="2200" b="1" dirty="0"/>
              <a:t>다리가 곧게 펴져 있는지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눈에 보이는 외상 등</a:t>
            </a:r>
            <a:r>
              <a:rPr lang="en-US" altLang="ko-KR" sz="2200" b="1" dirty="0"/>
              <a:t>-&gt;</a:t>
            </a:r>
            <a:r>
              <a:rPr lang="ko-KR" altLang="en-US" sz="2200" b="1" dirty="0"/>
              <a:t>다음 페이지</a:t>
            </a:r>
            <a:endParaRPr lang="en-US" sz="2200" b="1" dirty="0"/>
          </a:p>
        </p:txBody>
      </p:sp>
      <p:pic>
        <p:nvPicPr>
          <p:cNvPr id="4" name="Picture 4" descr="더러운이(가) 표시된 사진&#10;&#10;자동 생성된 설명">
            <a:extLst>
              <a:ext uri="{FF2B5EF4-FFF2-40B4-BE49-F238E27FC236}">
                <a16:creationId xmlns:a16="http://schemas.microsoft.com/office/drawing/2014/main" id="{69205F4F-917F-4A5D-9CF5-2F6A7CF71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20" r="2566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44548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내용 개체 틀 7" descr="잔디, 소, 포유류, 서있는이(가) 표시된 사진&#10;&#10;자동 생성된 설명">
            <a:extLst>
              <a:ext uri="{FF2B5EF4-FFF2-40B4-BE49-F238E27FC236}">
                <a16:creationId xmlns:a16="http://schemas.microsoft.com/office/drawing/2014/main" id="{56A9C080-085C-4975-9526-745BE1797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63" t="7412" r="21874" b="1"/>
          <a:stretch/>
        </p:blipFill>
        <p:spPr>
          <a:xfrm>
            <a:off x="3523486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A19966-A433-4D05-A702-D9F8AB2C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7320624" cy="1124712"/>
          </a:xfrm>
        </p:spPr>
        <p:txBody>
          <a:bodyPr anchor="b">
            <a:normAutofit fontScale="90000"/>
          </a:bodyPr>
          <a:lstStyle/>
          <a:p>
            <a:r>
              <a:rPr lang="en-US" altLang="ko-KR" sz="6000" b="1" dirty="0"/>
              <a:t>3-1) </a:t>
            </a:r>
            <a:r>
              <a:rPr lang="ko-KR" altLang="en-US" sz="6000" b="1" dirty="0"/>
              <a:t>건강한 돼지의 상태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C648AAE-6892-2F2D-082F-37196BB7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724906" cy="3207258"/>
          </a:xfrm>
        </p:spPr>
        <p:txBody>
          <a:bodyPr anchor="t">
            <a:normAutofit/>
          </a:bodyPr>
          <a:lstStyle/>
          <a:p>
            <a:endParaRPr lang="en-US" sz="1700" dirty="0"/>
          </a:p>
          <a:p>
            <a:r>
              <a:rPr lang="ko-KR" altLang="en-US" b="1" dirty="0"/>
              <a:t>다리가 곧게 펴져 튼튼함</a:t>
            </a:r>
            <a:endParaRPr lang="en-US" altLang="ko-KR" b="1" dirty="0"/>
          </a:p>
          <a:p>
            <a:endParaRPr lang="en-US" b="1" dirty="0"/>
          </a:p>
          <a:p>
            <a:r>
              <a:rPr lang="ko-KR" altLang="en-US" b="1" dirty="0"/>
              <a:t>설사 등으로 인한 꼬리 손상 </a:t>
            </a:r>
            <a:r>
              <a:rPr lang="en-US" altLang="ko-KR" b="1" dirty="0"/>
              <a:t>x</a:t>
            </a:r>
          </a:p>
          <a:p>
            <a:endParaRPr lang="en-US" b="1" dirty="0"/>
          </a:p>
          <a:p>
            <a:r>
              <a:rPr lang="ko-KR" altLang="en-US" b="1" dirty="0"/>
              <a:t>이상행동</a:t>
            </a:r>
            <a:r>
              <a:rPr lang="en-US" altLang="ko-KR" b="1" dirty="0"/>
              <a:t>, </a:t>
            </a:r>
            <a:r>
              <a:rPr lang="ko-KR" altLang="en-US" b="1" dirty="0"/>
              <a:t>자세</a:t>
            </a:r>
            <a:r>
              <a:rPr lang="en-US" altLang="ko-KR" b="1" dirty="0"/>
              <a:t>x(ex </a:t>
            </a:r>
            <a:r>
              <a:rPr lang="ko-KR" altLang="en-US" b="1" dirty="0"/>
              <a:t>곧은 등</a:t>
            </a:r>
            <a:r>
              <a:rPr lang="en-US" altLang="ko-KR" b="1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051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그림 6" descr="실내, 포유류, 설치류이(가) 표시된 사진&#10;&#10;자동 생성된 설명">
            <a:extLst>
              <a:ext uri="{FF2B5EF4-FFF2-40B4-BE49-F238E27FC236}">
                <a16:creationId xmlns:a16="http://schemas.microsoft.com/office/drawing/2014/main" id="{770EE6E8-5032-467C-99AD-9359AF883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2674296"/>
            <a:ext cx="1749425" cy="1876227"/>
          </a:xfrm>
          <a:prstGeom prst="rect">
            <a:avLst/>
          </a:prstGeom>
        </p:spPr>
      </p:pic>
      <p:pic>
        <p:nvPicPr>
          <p:cNvPr id="17" name="그림 16" descr="대지, 포유류, 개, 돼지이(가) 표시된 사진&#10;&#10;자동 생성된 설명">
            <a:extLst>
              <a:ext uri="{FF2B5EF4-FFF2-40B4-BE49-F238E27FC236}">
                <a16:creationId xmlns:a16="http://schemas.microsoft.com/office/drawing/2014/main" id="{68CE4E44-7ED6-4B12-9672-D15692071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017" y="2674296"/>
            <a:ext cx="2143549" cy="1876227"/>
          </a:xfrm>
          <a:prstGeom prst="rect">
            <a:avLst/>
          </a:prstGeom>
        </p:spPr>
      </p:pic>
      <p:pic>
        <p:nvPicPr>
          <p:cNvPr id="5" name="내용 개체 틀 4" descr="대지, 포유류, 갈색, 실외이(가) 표시된 사진&#10;&#10;자동 생성된 설명">
            <a:extLst>
              <a:ext uri="{FF2B5EF4-FFF2-40B4-BE49-F238E27FC236}">
                <a16:creationId xmlns:a16="http://schemas.microsoft.com/office/drawing/2014/main" id="{11657410-F738-4468-912F-92BD969A9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71304" y="2674295"/>
            <a:ext cx="1894102" cy="1876227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DA19966-A433-4D05-A702-D9F8AB2C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altLang="ko-KR" sz="3700">
                <a:solidFill>
                  <a:srgbClr val="FFFFFF"/>
                </a:solidFill>
              </a:rPr>
              <a:t>3-2)</a:t>
            </a:r>
            <a:r>
              <a:rPr lang="ko-KR" altLang="en-US" sz="3700">
                <a:solidFill>
                  <a:srgbClr val="FFFFFF"/>
                </a:solidFill>
              </a:rPr>
              <a:t>아픈 돼지의 주요 증상</a:t>
            </a:r>
            <a:r>
              <a:rPr lang="en-US" altLang="ko-KR" sz="3700">
                <a:solidFill>
                  <a:srgbClr val="FFFFFF"/>
                </a:solidFill>
              </a:rPr>
              <a:t>(</a:t>
            </a:r>
            <a:r>
              <a:rPr lang="ko-KR" altLang="en-US" sz="3700">
                <a:solidFill>
                  <a:srgbClr val="FFFFFF"/>
                </a:solidFill>
              </a:rPr>
              <a:t>육안 단순 식별 가능</a:t>
            </a:r>
            <a:r>
              <a:rPr lang="en-US" altLang="ko-KR" sz="3700">
                <a:solidFill>
                  <a:srgbClr val="FFFFFF"/>
                </a:solidFill>
              </a:rPr>
              <a:t>)</a:t>
            </a:r>
            <a:endParaRPr lang="ko-KR" altLang="en-US" sz="370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7285D5-9522-4BB2-83E6-D1FAA9365634}"/>
              </a:ext>
            </a:extLst>
          </p:cNvPr>
          <p:cNvSpPr txBox="1"/>
          <p:nvPr/>
        </p:nvSpPr>
        <p:spPr>
          <a:xfrm>
            <a:off x="2944017" y="4815691"/>
            <a:ext cx="214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호흡기 증상이 의심되는 </a:t>
            </a:r>
            <a:r>
              <a:rPr lang="ko-KR" altLang="en-US" dirty="0" err="1"/>
              <a:t>견좌</a:t>
            </a:r>
            <a:r>
              <a:rPr lang="ko-KR" altLang="en-US" dirty="0"/>
              <a:t> 자세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227849-B9BB-4F4D-879D-86E50AE4E9F2}"/>
              </a:ext>
            </a:extLst>
          </p:cNvPr>
          <p:cNvSpPr txBox="1"/>
          <p:nvPr/>
        </p:nvSpPr>
        <p:spPr>
          <a:xfrm>
            <a:off x="881671" y="4815691"/>
            <a:ext cx="183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발병 후기에 나타나는 반점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0F2BBC-1F35-479E-90D8-50223563B4B2}"/>
              </a:ext>
            </a:extLst>
          </p:cNvPr>
          <p:cNvSpPr txBox="1"/>
          <p:nvPr/>
        </p:nvSpPr>
        <p:spPr>
          <a:xfrm>
            <a:off x="5208120" y="4812830"/>
            <a:ext cx="207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후기증상으로 인한 비틀거림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5097344-CBE3-4F89-B94C-4360BA089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5960" y="2671901"/>
            <a:ext cx="1905000" cy="20097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5D5F16-5B6B-4C6E-8CEE-69CA767ABE50}"/>
              </a:ext>
            </a:extLst>
          </p:cNvPr>
          <p:cNvSpPr txBox="1"/>
          <p:nvPr/>
        </p:nvSpPr>
        <p:spPr>
          <a:xfrm>
            <a:off x="7285960" y="4815691"/>
            <a:ext cx="1962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 발열</a:t>
            </a:r>
            <a:r>
              <a:rPr lang="en-US" altLang="ko-KR" dirty="0"/>
              <a:t>, </a:t>
            </a:r>
            <a:r>
              <a:rPr lang="ko-KR" altLang="en-US" dirty="0"/>
              <a:t>사료를 먹지 않고</a:t>
            </a:r>
            <a:r>
              <a:rPr lang="en-US" altLang="ko-KR" dirty="0"/>
              <a:t> </a:t>
            </a:r>
            <a:r>
              <a:rPr lang="ko-KR" altLang="en-US" dirty="0" err="1"/>
              <a:t>여러마리가</a:t>
            </a:r>
            <a:r>
              <a:rPr lang="ko-KR" altLang="en-US" dirty="0"/>
              <a:t> 포개어 잠을 잠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BC85FFB-3B9A-4E39-8976-19E483EE4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7983" y="2650516"/>
            <a:ext cx="1978818" cy="20097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0A07C0-3999-44E4-B8AD-FE90B9241D92}"/>
              </a:ext>
            </a:extLst>
          </p:cNvPr>
          <p:cNvSpPr txBox="1"/>
          <p:nvPr/>
        </p:nvSpPr>
        <p:spPr>
          <a:xfrm>
            <a:off x="9363800" y="4815691"/>
            <a:ext cx="207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발증군으로</a:t>
            </a:r>
            <a:r>
              <a:rPr lang="ko-KR" altLang="en-US" dirty="0"/>
              <a:t> 인한 </a:t>
            </a:r>
            <a:r>
              <a:rPr lang="ko-KR" altLang="en-US" dirty="0" err="1"/>
              <a:t>수양성</a:t>
            </a:r>
            <a:r>
              <a:rPr lang="ko-KR" altLang="en-US" dirty="0"/>
              <a:t> 설사</a:t>
            </a:r>
          </a:p>
        </p:txBody>
      </p:sp>
    </p:spTree>
    <p:extLst>
      <p:ext uri="{BB962C8B-B14F-4D97-AF65-F5344CB8AC3E}">
        <p14:creationId xmlns:p14="http://schemas.microsoft.com/office/powerpoint/2010/main" val="241673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580440-DE26-4D65-ACF1-1F2395C5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3-3) </a:t>
            </a:r>
            <a:r>
              <a:rPr lang="ko-KR" altLang="en-US" sz="4800" dirty="0"/>
              <a:t>알고리즘 </a:t>
            </a:r>
            <a:r>
              <a:rPr lang="en-US" altLang="ko-KR" sz="4800" dirty="0"/>
              <a:t>–</a:t>
            </a:r>
            <a:r>
              <a:rPr lang="ko-KR" altLang="en-US" sz="4800" dirty="0"/>
              <a:t> 판별기준 정리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1CD4D-A431-4147-A7BF-0337C98F2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5" y="2389218"/>
            <a:ext cx="6048971" cy="378967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3200" dirty="0"/>
          </a:p>
          <a:p>
            <a:r>
              <a:rPr lang="ko-KR" altLang="en-US" sz="3300" dirty="0"/>
              <a:t>외상</a:t>
            </a:r>
            <a:r>
              <a:rPr lang="en-US" altLang="ko-KR" sz="3300" dirty="0"/>
              <a:t>(</a:t>
            </a:r>
            <a:r>
              <a:rPr lang="ko-KR" altLang="en-US" sz="3300" dirty="0"/>
              <a:t>육안 상</a:t>
            </a:r>
            <a:r>
              <a:rPr lang="en-US" altLang="ko-KR" sz="3300" dirty="0"/>
              <a:t>)</a:t>
            </a:r>
          </a:p>
          <a:p>
            <a:pPr marL="0" indent="0">
              <a:buNone/>
            </a:pPr>
            <a:endParaRPr lang="en-US" altLang="ko-KR" sz="3300" dirty="0"/>
          </a:p>
          <a:p>
            <a:r>
              <a:rPr lang="ko-KR" altLang="en-US" sz="3300" dirty="0"/>
              <a:t>오랜 시간 </a:t>
            </a:r>
            <a:r>
              <a:rPr lang="ko-KR" altLang="en-US" sz="3300" dirty="0" err="1"/>
              <a:t>견좌</a:t>
            </a:r>
            <a:r>
              <a:rPr lang="ko-KR" altLang="en-US" sz="3300" dirty="0"/>
              <a:t> 자세</a:t>
            </a:r>
            <a:endParaRPr lang="en-US" altLang="ko-KR" sz="3300" dirty="0"/>
          </a:p>
          <a:p>
            <a:pPr marL="0" indent="0">
              <a:buNone/>
            </a:pPr>
            <a:r>
              <a:rPr lang="en-US" altLang="ko-KR" sz="3300" dirty="0"/>
              <a:t>(</a:t>
            </a:r>
            <a:r>
              <a:rPr lang="ko-KR" altLang="en-US" sz="3300" dirty="0"/>
              <a:t>이상 자세</a:t>
            </a:r>
            <a:r>
              <a:rPr lang="en-US" altLang="ko-KR" sz="3300" dirty="0"/>
              <a:t>)</a:t>
            </a:r>
            <a:r>
              <a:rPr lang="ko-KR" altLang="en-US" sz="3300" dirty="0"/>
              <a:t>를 취하는 돼지</a:t>
            </a:r>
            <a:endParaRPr lang="en-US" altLang="ko-KR" sz="3300" dirty="0"/>
          </a:p>
          <a:p>
            <a:endParaRPr lang="en-US" altLang="ko-KR" sz="3300" dirty="0"/>
          </a:p>
          <a:p>
            <a:r>
              <a:rPr lang="ko-KR" altLang="en-US" sz="3300" dirty="0"/>
              <a:t>활동시간이 적은 돼지</a:t>
            </a:r>
            <a:endParaRPr lang="en-US" altLang="ko-KR" sz="3300" dirty="0"/>
          </a:p>
          <a:p>
            <a:pPr marL="0" indent="0">
              <a:buNone/>
            </a:pPr>
            <a:r>
              <a:rPr lang="en-US" altLang="ko-KR" sz="3300" dirty="0"/>
              <a:t>(</a:t>
            </a:r>
            <a:r>
              <a:rPr lang="ko-KR" altLang="en-US" sz="3300" dirty="0"/>
              <a:t>활동거리 측정</a:t>
            </a:r>
            <a:r>
              <a:rPr lang="en-US" altLang="ko-KR" sz="3300" dirty="0"/>
              <a:t>)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DA03CC9-34A0-46C1-AC43-98097C9A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80544"/>
            <a:ext cx="4965809" cy="2902223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21">
            <a:extLst>
              <a:ext uri="{FF2B5EF4-FFF2-40B4-BE49-F238E27FC236}">
                <a16:creationId xmlns:a16="http://schemas.microsoft.com/office/drawing/2014/main" id="{1471F383-0DA2-4042-B91E-8436F9DAE9F5}"/>
              </a:ext>
            </a:extLst>
          </p:cNvPr>
          <p:cNvCxnSpPr/>
          <p:nvPr/>
        </p:nvCxnSpPr>
        <p:spPr>
          <a:xfrm flipV="1">
            <a:off x="4446588" y="1747582"/>
            <a:ext cx="677384" cy="1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31">
            <a:extLst>
              <a:ext uri="{FF2B5EF4-FFF2-40B4-BE49-F238E27FC236}">
                <a16:creationId xmlns:a16="http://schemas.microsoft.com/office/drawing/2014/main" id="{CCDB0268-B8DF-744C-B146-3A8B9935554F}"/>
              </a:ext>
            </a:extLst>
          </p:cNvPr>
          <p:cNvGrpSpPr/>
          <p:nvPr/>
        </p:nvGrpSpPr>
        <p:grpSpPr>
          <a:xfrm rot="19501962">
            <a:off x="4460149" y="1952777"/>
            <a:ext cx="603682" cy="248575"/>
            <a:chOff x="4509856" y="3471169"/>
            <a:chExt cx="603682" cy="248575"/>
          </a:xfrm>
        </p:grpSpPr>
        <p:sp>
          <p:nvSpPr>
            <p:cNvPr id="13" name="직사각형 27">
              <a:extLst>
                <a:ext uri="{FF2B5EF4-FFF2-40B4-BE49-F238E27FC236}">
                  <a16:creationId xmlns:a16="http://schemas.microsoft.com/office/drawing/2014/main" id="{2F272919-FAA8-2148-B590-70F5D5EE5620}"/>
                </a:ext>
              </a:extLst>
            </p:cNvPr>
            <p:cNvSpPr/>
            <p:nvPr/>
          </p:nvSpPr>
          <p:spPr>
            <a:xfrm>
              <a:off x="4607511" y="3471169"/>
              <a:ext cx="506027" cy="2485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28">
              <a:extLst>
                <a:ext uri="{FF2B5EF4-FFF2-40B4-BE49-F238E27FC236}">
                  <a16:creationId xmlns:a16="http://schemas.microsoft.com/office/drawing/2014/main" id="{F05C4B25-EDF5-4D43-82F0-FCBB09EDB29D}"/>
                </a:ext>
              </a:extLst>
            </p:cNvPr>
            <p:cNvSpPr/>
            <p:nvPr/>
          </p:nvSpPr>
          <p:spPr>
            <a:xfrm>
              <a:off x="4509856" y="3524434"/>
              <a:ext cx="97655" cy="14204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30">
            <a:extLst>
              <a:ext uri="{FF2B5EF4-FFF2-40B4-BE49-F238E27FC236}">
                <a16:creationId xmlns:a16="http://schemas.microsoft.com/office/drawing/2014/main" id="{C2BC99A0-4B05-4D4C-89B7-F94F37289794}"/>
              </a:ext>
            </a:extLst>
          </p:cNvPr>
          <p:cNvCxnSpPr/>
          <p:nvPr/>
        </p:nvCxnSpPr>
        <p:spPr>
          <a:xfrm>
            <a:off x="4785280" y="1747582"/>
            <a:ext cx="0" cy="159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33">
            <a:extLst>
              <a:ext uri="{FF2B5EF4-FFF2-40B4-BE49-F238E27FC236}">
                <a16:creationId xmlns:a16="http://schemas.microsoft.com/office/drawing/2014/main" id="{34191353-EB43-844D-A63C-A647586BDCF2}"/>
              </a:ext>
            </a:extLst>
          </p:cNvPr>
          <p:cNvCxnSpPr/>
          <p:nvPr/>
        </p:nvCxnSpPr>
        <p:spPr>
          <a:xfrm flipH="1">
            <a:off x="489828" y="2197616"/>
            <a:ext cx="3888420" cy="11568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35">
            <a:extLst>
              <a:ext uri="{FF2B5EF4-FFF2-40B4-BE49-F238E27FC236}">
                <a16:creationId xmlns:a16="http://schemas.microsoft.com/office/drawing/2014/main" id="{29339285-6CCC-264D-BFD0-FB63DA922E21}"/>
              </a:ext>
            </a:extLst>
          </p:cNvPr>
          <p:cNvCxnSpPr>
            <a:cxnSpLocks/>
          </p:cNvCxnSpPr>
          <p:nvPr/>
        </p:nvCxnSpPr>
        <p:spPr>
          <a:xfrm flipH="1">
            <a:off x="3099865" y="2389378"/>
            <a:ext cx="1454785" cy="26536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구름 모양 설명선 40">
            <a:extLst>
              <a:ext uri="{FF2B5EF4-FFF2-40B4-BE49-F238E27FC236}">
                <a16:creationId xmlns:a16="http://schemas.microsoft.com/office/drawing/2014/main" id="{283CC97F-D90C-A544-9CBB-1C22346166E4}"/>
              </a:ext>
            </a:extLst>
          </p:cNvPr>
          <p:cNvSpPr/>
          <p:nvPr/>
        </p:nvSpPr>
        <p:spPr>
          <a:xfrm>
            <a:off x="5637994" y="2324847"/>
            <a:ext cx="1524000" cy="829790"/>
          </a:xfrm>
          <a:prstGeom prst="cloudCallout">
            <a:avLst>
              <a:gd name="adj1" fmla="val -97049"/>
              <a:gd name="adj2" fmla="val -16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인터넷 망</a:t>
            </a:r>
          </a:p>
        </p:txBody>
      </p:sp>
      <p:sp>
        <p:nvSpPr>
          <p:cNvPr id="19" name="모서리가 둥근 직사각형 41">
            <a:extLst>
              <a:ext uri="{FF2B5EF4-FFF2-40B4-BE49-F238E27FC236}">
                <a16:creationId xmlns:a16="http://schemas.microsoft.com/office/drawing/2014/main" id="{DDB2FD42-2153-6C4E-BE9E-E4D9A2742E0E}"/>
              </a:ext>
            </a:extLst>
          </p:cNvPr>
          <p:cNvSpPr/>
          <p:nvPr/>
        </p:nvSpPr>
        <p:spPr>
          <a:xfrm>
            <a:off x="4785280" y="2547164"/>
            <a:ext cx="753726" cy="3146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43">
            <a:extLst>
              <a:ext uri="{FF2B5EF4-FFF2-40B4-BE49-F238E27FC236}">
                <a16:creationId xmlns:a16="http://schemas.microsoft.com/office/drawing/2014/main" id="{E80D7F5B-52D1-324B-B101-42A079D25C78}"/>
              </a:ext>
            </a:extLst>
          </p:cNvPr>
          <p:cNvCxnSpPr/>
          <p:nvPr/>
        </p:nvCxnSpPr>
        <p:spPr>
          <a:xfrm>
            <a:off x="5179562" y="2135883"/>
            <a:ext cx="524328" cy="2527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47">
            <a:extLst>
              <a:ext uri="{FF2B5EF4-FFF2-40B4-BE49-F238E27FC236}">
                <a16:creationId xmlns:a16="http://schemas.microsoft.com/office/drawing/2014/main" id="{6A74366A-7CFC-7445-A537-94F85D92A4EB}"/>
              </a:ext>
            </a:extLst>
          </p:cNvPr>
          <p:cNvCxnSpPr/>
          <p:nvPr/>
        </p:nvCxnSpPr>
        <p:spPr>
          <a:xfrm flipV="1">
            <a:off x="7134571" y="2222067"/>
            <a:ext cx="538108" cy="2285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51">
            <a:extLst>
              <a:ext uri="{FF2B5EF4-FFF2-40B4-BE49-F238E27FC236}">
                <a16:creationId xmlns:a16="http://schemas.microsoft.com/office/drawing/2014/main" id="{D3E15D14-8A5F-C34E-B538-A13416781A2C}"/>
              </a:ext>
            </a:extLst>
          </p:cNvPr>
          <p:cNvSpPr/>
          <p:nvPr/>
        </p:nvSpPr>
        <p:spPr>
          <a:xfrm>
            <a:off x="3918519" y="1770159"/>
            <a:ext cx="730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spc="20" dirty="0"/>
              <a:t>카메라</a:t>
            </a:r>
            <a:endParaRPr lang="ko-KR" altLang="en-US" sz="1400" b="1" dirty="0"/>
          </a:p>
        </p:txBody>
      </p:sp>
      <p:cxnSp>
        <p:nvCxnSpPr>
          <p:cNvPr id="23" name="직선 화살표 연결선 56">
            <a:extLst>
              <a:ext uri="{FF2B5EF4-FFF2-40B4-BE49-F238E27FC236}">
                <a16:creationId xmlns:a16="http://schemas.microsoft.com/office/drawing/2014/main" id="{6F7E8BC2-73F8-9147-96BE-1443D35E508C}"/>
              </a:ext>
            </a:extLst>
          </p:cNvPr>
          <p:cNvCxnSpPr>
            <a:cxnSpLocks/>
          </p:cNvCxnSpPr>
          <p:nvPr/>
        </p:nvCxnSpPr>
        <p:spPr>
          <a:xfrm flipV="1">
            <a:off x="5661996" y="3150600"/>
            <a:ext cx="152400" cy="3860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59">
            <a:extLst>
              <a:ext uri="{FF2B5EF4-FFF2-40B4-BE49-F238E27FC236}">
                <a16:creationId xmlns:a16="http://schemas.microsoft.com/office/drawing/2014/main" id="{0A93A3DF-C0FE-5447-8D92-52D628F83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67" y="3651157"/>
            <a:ext cx="1910760" cy="779543"/>
          </a:xfrm>
          <a:prstGeom prst="rect">
            <a:avLst/>
          </a:prstGeom>
        </p:spPr>
      </p:pic>
      <p:pic>
        <p:nvPicPr>
          <p:cNvPr id="25" name="그림 68">
            <a:extLst>
              <a:ext uri="{FF2B5EF4-FFF2-40B4-BE49-F238E27FC236}">
                <a16:creationId xmlns:a16="http://schemas.microsoft.com/office/drawing/2014/main" id="{3C4B3D1D-13F7-1349-9834-F2751FBDA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90" y="1755174"/>
            <a:ext cx="625435" cy="1123230"/>
          </a:xfrm>
          <a:prstGeom prst="rect">
            <a:avLst/>
          </a:prstGeom>
        </p:spPr>
      </p:pic>
      <p:pic>
        <p:nvPicPr>
          <p:cNvPr id="26" name="그림 69">
            <a:extLst>
              <a:ext uri="{FF2B5EF4-FFF2-40B4-BE49-F238E27FC236}">
                <a16:creationId xmlns:a16="http://schemas.microsoft.com/office/drawing/2014/main" id="{5F89378F-320F-9A4C-B124-F7373DBD4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664" y="1751238"/>
            <a:ext cx="625435" cy="112323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A03BF97-FD12-46C5-845A-214C18AB96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27" y="3548550"/>
            <a:ext cx="2379407" cy="1988381"/>
          </a:xfrm>
          <a:prstGeom prst="rect">
            <a:avLst/>
          </a:prstGeom>
        </p:spPr>
      </p:pic>
      <p:sp>
        <p:nvSpPr>
          <p:cNvPr id="27" name="제목 1">
            <a:extLst>
              <a:ext uri="{FF2B5EF4-FFF2-40B4-BE49-F238E27FC236}">
                <a16:creationId xmlns:a16="http://schemas.microsoft.com/office/drawing/2014/main" id="{B3C1407A-FFBA-4602-81A8-9B1FCAE6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70"/>
            <a:ext cx="8063050" cy="964588"/>
          </a:xfrm>
        </p:spPr>
        <p:txBody>
          <a:bodyPr anchor="b">
            <a:normAutofit/>
          </a:bodyPr>
          <a:lstStyle/>
          <a:p>
            <a:r>
              <a:rPr lang="ko-KR" altLang="en-US" sz="5000" dirty="0"/>
              <a:t>목표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FEF90BD-9E20-4156-ADD6-CA45D9AEE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351" y="1376963"/>
            <a:ext cx="1007720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85169072">
            <a:extLst>
              <a:ext uri="{FF2B5EF4-FFF2-40B4-BE49-F238E27FC236}">
                <a16:creationId xmlns:a16="http://schemas.microsoft.com/office/drawing/2014/main" id="{5ED926EF-9276-4D25-88B4-04BB80C12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15" y="3231023"/>
            <a:ext cx="3521340" cy="297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961CB84-A3D7-44F5-8548-263F89D5D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57" y="14501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85164352">
            <a:extLst>
              <a:ext uri="{FF2B5EF4-FFF2-40B4-BE49-F238E27FC236}">
                <a16:creationId xmlns:a16="http://schemas.microsoft.com/office/drawing/2014/main" id="{8D217BFC-5B1D-45ED-8EBB-3469C1956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838" y="2308252"/>
            <a:ext cx="1870075" cy="407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94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3252</TotalTime>
  <Words>231</Words>
  <Application>Microsoft Office PowerPoint</Application>
  <PresentationFormat>와이드스크린</PresentationFormat>
  <Paragraphs>73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HY헤드라인M</vt:lpstr>
      <vt:lpstr>Arial</vt:lpstr>
      <vt:lpstr>Calibri</vt:lpstr>
      <vt:lpstr>Calibri Light</vt:lpstr>
      <vt:lpstr>Office Theme</vt:lpstr>
      <vt:lpstr>PowerPoint 프레젠테이션</vt:lpstr>
      <vt:lpstr>목 차</vt:lpstr>
      <vt:lpstr>주제의 필요성</vt:lpstr>
      <vt:lpstr>작업 절차 - 흐름도</vt:lpstr>
      <vt:lpstr>3 아픈 돼지 검출 알고리즘</vt:lpstr>
      <vt:lpstr>3-1) 건강한 돼지의 상태</vt:lpstr>
      <vt:lpstr>3-2)아픈 돼지의 주요 증상(육안 단순 식별 가능)</vt:lpstr>
      <vt:lpstr>3-3) 알고리즘 – 판별기준 정리</vt:lpstr>
      <vt:lpstr>목표</vt:lpstr>
      <vt:lpstr>팀원 구성 및 역할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 Sookeun</dc:creator>
  <cp:lastModifiedBy>이성철</cp:lastModifiedBy>
  <cp:revision>389</cp:revision>
  <dcterms:created xsi:type="dcterms:W3CDTF">2021-11-30T04:03:33Z</dcterms:created>
  <dcterms:modified xsi:type="dcterms:W3CDTF">2022-03-15T15:40:48Z</dcterms:modified>
</cp:coreProperties>
</file>