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81" r:id="rId4"/>
    <p:sldId id="272" r:id="rId5"/>
    <p:sldId id="297" r:id="rId6"/>
    <p:sldId id="282" r:id="rId7"/>
    <p:sldId id="285" r:id="rId8"/>
    <p:sldId id="284" r:id="rId9"/>
    <p:sldId id="293" r:id="rId10"/>
    <p:sldId id="295" r:id="rId11"/>
    <p:sldId id="289" r:id="rId12"/>
    <p:sldId id="288" r:id="rId13"/>
    <p:sldId id="291" r:id="rId14"/>
    <p:sldId id="292" r:id="rId15"/>
    <p:sldId id="269" r:id="rId16"/>
    <p:sldId id="287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124"/>
    <a:srgbClr val="35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6" autoAdjust="0"/>
    <p:restoredTop sz="95735"/>
  </p:normalViewPr>
  <p:slideViewPr>
    <p:cSldViewPr snapToGrid="0" snapToObjects="1">
      <p:cViewPr varScale="1">
        <p:scale>
          <a:sx n="54" d="100"/>
          <a:sy n="54" d="100"/>
        </p:scale>
        <p:origin x="29" y="7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2A6FA-81C3-4FA3-8CFF-98680859B1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6DD47-D3B1-4746-8934-37236B5964AF}">
      <dgm:prSet/>
      <dgm:spPr/>
      <dgm:t>
        <a:bodyPr/>
        <a:lstStyle/>
        <a:p>
          <a:r>
            <a:rPr lang="ko-KR" dirty="0"/>
            <a:t>관절을 예측하여 이어주는 방식</a:t>
          </a:r>
          <a:endParaRPr lang="en-US" dirty="0"/>
        </a:p>
      </dgm:t>
    </dgm:pt>
    <dgm:pt modelId="{DCF86241-6172-4A20-A478-C8181C801341}" type="parTrans" cxnId="{09FA2E70-910F-4C97-99C2-5D30CD94D4B6}">
      <dgm:prSet/>
      <dgm:spPr/>
      <dgm:t>
        <a:bodyPr/>
        <a:lstStyle/>
        <a:p>
          <a:endParaRPr lang="en-US"/>
        </a:p>
      </dgm:t>
    </dgm:pt>
    <dgm:pt modelId="{C0D2F365-86D5-41F3-9D87-8692B117C122}" type="sibTrans" cxnId="{09FA2E70-910F-4C97-99C2-5D30CD94D4B6}">
      <dgm:prSet/>
      <dgm:spPr/>
      <dgm:t>
        <a:bodyPr/>
        <a:lstStyle/>
        <a:p>
          <a:endParaRPr lang="en-US"/>
        </a:p>
      </dgm:t>
    </dgm:pt>
    <dgm:pt modelId="{BA0AB3BE-9425-44AA-83BE-2AA2BBDB1C4F}">
      <dgm:prSet/>
      <dgm:spPr/>
      <dgm:t>
        <a:bodyPr/>
        <a:lstStyle/>
        <a:p>
          <a:r>
            <a:rPr lang="en-US"/>
            <a:t>(</a:t>
          </a:r>
          <a:r>
            <a:rPr lang="ko-KR"/>
            <a:t>관절은 점</a:t>
          </a:r>
          <a:r>
            <a:rPr lang="en-US"/>
            <a:t>, </a:t>
          </a:r>
          <a:r>
            <a:rPr lang="ko-KR"/>
            <a:t>뼈는 선으로 나타냄</a:t>
          </a:r>
          <a:r>
            <a:rPr lang="en-US"/>
            <a:t>)</a:t>
          </a:r>
        </a:p>
      </dgm:t>
    </dgm:pt>
    <dgm:pt modelId="{5E5049B1-F711-4DE6-B784-B2D531ACE7AC}" type="parTrans" cxnId="{C14DB36F-AB79-4DB6-A63C-FD700611229B}">
      <dgm:prSet/>
      <dgm:spPr/>
      <dgm:t>
        <a:bodyPr/>
        <a:lstStyle/>
        <a:p>
          <a:endParaRPr lang="en-US"/>
        </a:p>
      </dgm:t>
    </dgm:pt>
    <dgm:pt modelId="{1098EF25-0CAC-4098-A11B-ED635AE9AA8F}" type="sibTrans" cxnId="{C14DB36F-AB79-4DB6-A63C-FD700611229B}">
      <dgm:prSet/>
      <dgm:spPr/>
      <dgm:t>
        <a:bodyPr/>
        <a:lstStyle/>
        <a:p>
          <a:endParaRPr lang="en-US"/>
        </a:p>
      </dgm:t>
    </dgm:pt>
    <dgm:pt modelId="{5D236C80-85BC-42A9-AF97-3A3E28A48121}">
      <dgm:prSet/>
      <dgm:spPr/>
      <dgm:t>
        <a:bodyPr/>
        <a:lstStyle/>
        <a:p>
          <a:r>
            <a:rPr lang="en-US" b="0" i="0" baseline="0" dirty="0"/>
            <a:t>Bottom-up </a:t>
          </a:r>
          <a:r>
            <a:rPr lang="ko-KR" b="0" i="0" baseline="0" dirty="0"/>
            <a:t>방식</a:t>
          </a:r>
          <a:r>
            <a:rPr lang="en-US" b="0" i="0" baseline="0" dirty="0"/>
            <a:t> </a:t>
          </a:r>
          <a:endParaRPr lang="en-US" dirty="0"/>
        </a:p>
      </dgm:t>
    </dgm:pt>
    <dgm:pt modelId="{4C1CF0C5-F5DB-4765-86A0-7F2EB60B08BA}" type="parTrans" cxnId="{1460F920-9065-4284-91D0-B9BD160EBB0A}">
      <dgm:prSet/>
      <dgm:spPr/>
      <dgm:t>
        <a:bodyPr/>
        <a:lstStyle/>
        <a:p>
          <a:endParaRPr lang="en-US"/>
        </a:p>
      </dgm:t>
    </dgm:pt>
    <dgm:pt modelId="{C8FD443F-7B4F-4C2E-B08E-E3A9E746A73A}" type="sibTrans" cxnId="{1460F920-9065-4284-91D0-B9BD160EBB0A}">
      <dgm:prSet/>
      <dgm:spPr/>
      <dgm:t>
        <a:bodyPr/>
        <a:lstStyle/>
        <a:p>
          <a:endParaRPr lang="en-US"/>
        </a:p>
      </dgm:t>
    </dgm:pt>
    <dgm:pt modelId="{8D7201E5-4511-4B2B-9AB6-5DE66DF04A4F}">
      <dgm:prSet/>
      <dgm:spPr/>
      <dgm:t>
        <a:bodyPr/>
        <a:lstStyle/>
        <a:p>
          <a:r>
            <a:rPr lang="ko-KR" b="0" i="0" baseline="0" dirty="0"/>
            <a:t>모든 관절의 위치를 먼저 추정 후 관절을 이어 스켈레톤 형성</a:t>
          </a:r>
          <a:endParaRPr lang="en-US" dirty="0"/>
        </a:p>
      </dgm:t>
    </dgm:pt>
    <dgm:pt modelId="{18199055-A55F-46E8-A435-903962794B5E}" type="parTrans" cxnId="{0E77A482-401E-431E-B25A-0FB671F4659D}">
      <dgm:prSet/>
      <dgm:spPr/>
      <dgm:t>
        <a:bodyPr/>
        <a:lstStyle/>
        <a:p>
          <a:endParaRPr lang="en-US"/>
        </a:p>
      </dgm:t>
    </dgm:pt>
    <dgm:pt modelId="{FA8A29E6-6F8A-43E3-8C9E-9BD8DD02776C}" type="sibTrans" cxnId="{0E77A482-401E-431E-B25A-0FB671F4659D}">
      <dgm:prSet/>
      <dgm:spPr/>
      <dgm:t>
        <a:bodyPr/>
        <a:lstStyle/>
        <a:p>
          <a:endParaRPr lang="en-US"/>
        </a:p>
      </dgm:t>
    </dgm:pt>
    <dgm:pt modelId="{C5D9F955-D039-4E62-9F0B-DBB388BDFEA5}">
      <dgm:prSet/>
      <dgm:spPr/>
      <dgm:t>
        <a:bodyPr/>
        <a:lstStyle/>
        <a:p>
          <a:r>
            <a:rPr lang="ko-KR"/>
            <a:t>사람뿐 아니라 동물의 관절도 예측 가능</a:t>
          </a:r>
          <a:endParaRPr lang="en-US"/>
        </a:p>
      </dgm:t>
    </dgm:pt>
    <dgm:pt modelId="{5FA0843D-AE62-46D8-8E7D-792D5741B53E}" type="parTrans" cxnId="{0FB95D6F-C46D-4BFB-A481-CAAEA86CF51D}">
      <dgm:prSet/>
      <dgm:spPr/>
      <dgm:t>
        <a:bodyPr/>
        <a:lstStyle/>
        <a:p>
          <a:endParaRPr lang="en-US"/>
        </a:p>
      </dgm:t>
    </dgm:pt>
    <dgm:pt modelId="{A40AF918-1201-44F8-AD6D-6DA9638A0839}" type="sibTrans" cxnId="{0FB95D6F-C46D-4BFB-A481-CAAEA86CF51D}">
      <dgm:prSet/>
      <dgm:spPr/>
      <dgm:t>
        <a:bodyPr/>
        <a:lstStyle/>
        <a:p>
          <a:endParaRPr lang="en-US"/>
        </a:p>
      </dgm:t>
    </dgm:pt>
    <dgm:pt modelId="{150E5F78-A658-4AB5-809C-BC32BC1DD79E}" type="pres">
      <dgm:prSet presAssocID="{7702A6FA-81C3-4FA3-8CFF-98680859B156}" presName="Name0" presStyleCnt="0">
        <dgm:presLayoutVars>
          <dgm:dir/>
          <dgm:animLvl val="lvl"/>
          <dgm:resizeHandles val="exact"/>
        </dgm:presLayoutVars>
      </dgm:prSet>
      <dgm:spPr/>
    </dgm:pt>
    <dgm:pt modelId="{FBB12D9D-F58F-43CF-8474-4F14D919E38D}" type="pres">
      <dgm:prSet presAssocID="{FE96DD47-D3B1-4746-8934-37236B5964AF}" presName="linNode" presStyleCnt="0"/>
      <dgm:spPr/>
    </dgm:pt>
    <dgm:pt modelId="{B8876776-7EE6-4C41-879D-BA492C7B5628}" type="pres">
      <dgm:prSet presAssocID="{FE96DD47-D3B1-4746-8934-37236B5964AF}" presName="parentText" presStyleLbl="node1" presStyleIdx="0" presStyleCnt="5" custScaleX="277778">
        <dgm:presLayoutVars>
          <dgm:chMax val="1"/>
          <dgm:bulletEnabled val="1"/>
        </dgm:presLayoutVars>
      </dgm:prSet>
      <dgm:spPr/>
    </dgm:pt>
    <dgm:pt modelId="{AA56C170-C698-45E7-9CFA-632DEC3A2BC1}" type="pres">
      <dgm:prSet presAssocID="{C0D2F365-86D5-41F3-9D87-8692B117C122}" presName="sp" presStyleCnt="0"/>
      <dgm:spPr/>
    </dgm:pt>
    <dgm:pt modelId="{03BD008C-6672-49FA-944A-59AB0CF55487}" type="pres">
      <dgm:prSet presAssocID="{BA0AB3BE-9425-44AA-83BE-2AA2BBDB1C4F}" presName="linNode" presStyleCnt="0"/>
      <dgm:spPr/>
    </dgm:pt>
    <dgm:pt modelId="{E89D609F-142E-4142-974A-5245C9E11E13}" type="pres">
      <dgm:prSet presAssocID="{BA0AB3BE-9425-44AA-83BE-2AA2BBDB1C4F}" presName="parentText" presStyleLbl="node1" presStyleIdx="1" presStyleCnt="5" custScaleX="277778">
        <dgm:presLayoutVars>
          <dgm:chMax val="1"/>
          <dgm:bulletEnabled val="1"/>
        </dgm:presLayoutVars>
      </dgm:prSet>
      <dgm:spPr/>
    </dgm:pt>
    <dgm:pt modelId="{EB2A00D6-3C74-48E2-BA48-520855D6A8EF}" type="pres">
      <dgm:prSet presAssocID="{1098EF25-0CAC-4098-A11B-ED635AE9AA8F}" presName="sp" presStyleCnt="0"/>
      <dgm:spPr/>
    </dgm:pt>
    <dgm:pt modelId="{573970D1-E6B1-493B-8BD2-B422222007DC}" type="pres">
      <dgm:prSet presAssocID="{5D236C80-85BC-42A9-AF97-3A3E28A48121}" presName="linNode" presStyleCnt="0"/>
      <dgm:spPr/>
    </dgm:pt>
    <dgm:pt modelId="{9E94DA18-A858-48C3-8723-A459CD0A26CC}" type="pres">
      <dgm:prSet presAssocID="{5D236C80-85BC-42A9-AF97-3A3E28A48121}" presName="parentText" presStyleLbl="node1" presStyleIdx="2" presStyleCnt="5" custScaleX="277778">
        <dgm:presLayoutVars>
          <dgm:chMax val="1"/>
          <dgm:bulletEnabled val="1"/>
        </dgm:presLayoutVars>
      </dgm:prSet>
      <dgm:spPr/>
    </dgm:pt>
    <dgm:pt modelId="{F0BDBBFC-456C-409C-91EF-973260EE88C1}" type="pres">
      <dgm:prSet presAssocID="{C8FD443F-7B4F-4C2E-B08E-E3A9E746A73A}" presName="sp" presStyleCnt="0"/>
      <dgm:spPr/>
    </dgm:pt>
    <dgm:pt modelId="{81EF81DF-EEA2-4817-96F1-9CAEA111FDF3}" type="pres">
      <dgm:prSet presAssocID="{8D7201E5-4511-4B2B-9AB6-5DE66DF04A4F}" presName="linNode" presStyleCnt="0"/>
      <dgm:spPr/>
    </dgm:pt>
    <dgm:pt modelId="{62ED82B5-B436-4F1C-BA0A-0D25D408E841}" type="pres">
      <dgm:prSet presAssocID="{8D7201E5-4511-4B2B-9AB6-5DE66DF04A4F}" presName="parentText" presStyleLbl="node1" presStyleIdx="3" presStyleCnt="5" custScaleX="277778">
        <dgm:presLayoutVars>
          <dgm:chMax val="1"/>
          <dgm:bulletEnabled val="1"/>
        </dgm:presLayoutVars>
      </dgm:prSet>
      <dgm:spPr/>
    </dgm:pt>
    <dgm:pt modelId="{2DC42CC6-EE8F-4DFF-9825-B91A379F0F33}" type="pres">
      <dgm:prSet presAssocID="{FA8A29E6-6F8A-43E3-8C9E-9BD8DD02776C}" presName="sp" presStyleCnt="0"/>
      <dgm:spPr/>
    </dgm:pt>
    <dgm:pt modelId="{400D9949-F6C8-4F25-A93F-5EF8B16407E0}" type="pres">
      <dgm:prSet presAssocID="{C5D9F955-D039-4E62-9F0B-DBB388BDFEA5}" presName="linNode" presStyleCnt="0"/>
      <dgm:spPr/>
    </dgm:pt>
    <dgm:pt modelId="{70C52157-ABC1-4A0B-B180-DB545E1F109E}" type="pres">
      <dgm:prSet presAssocID="{C5D9F955-D039-4E62-9F0B-DBB388BDFEA5}" presName="parentText" presStyleLbl="node1" presStyleIdx="4" presStyleCnt="5" custScaleX="277778">
        <dgm:presLayoutVars>
          <dgm:chMax val="1"/>
          <dgm:bulletEnabled val="1"/>
        </dgm:presLayoutVars>
      </dgm:prSet>
      <dgm:spPr/>
    </dgm:pt>
  </dgm:ptLst>
  <dgm:cxnLst>
    <dgm:cxn modelId="{15F76906-AB2C-46DB-8E11-E4A714879D6A}" type="presOf" srcId="{BA0AB3BE-9425-44AA-83BE-2AA2BBDB1C4F}" destId="{E89D609F-142E-4142-974A-5245C9E11E13}" srcOrd="0" destOrd="0" presId="urn:microsoft.com/office/officeart/2005/8/layout/vList5"/>
    <dgm:cxn modelId="{1460F920-9065-4284-91D0-B9BD160EBB0A}" srcId="{7702A6FA-81C3-4FA3-8CFF-98680859B156}" destId="{5D236C80-85BC-42A9-AF97-3A3E28A48121}" srcOrd="2" destOrd="0" parTransId="{4C1CF0C5-F5DB-4765-86A0-7F2EB60B08BA}" sibTransId="{C8FD443F-7B4F-4C2E-B08E-E3A9E746A73A}"/>
    <dgm:cxn modelId="{25C7783B-8333-4085-A9A3-2A08978CA14B}" type="presOf" srcId="{5D236C80-85BC-42A9-AF97-3A3E28A48121}" destId="{9E94DA18-A858-48C3-8723-A459CD0A26CC}" srcOrd="0" destOrd="0" presId="urn:microsoft.com/office/officeart/2005/8/layout/vList5"/>
    <dgm:cxn modelId="{00E13F6D-20C8-4374-A40D-EF0897F5D1B1}" type="presOf" srcId="{7702A6FA-81C3-4FA3-8CFF-98680859B156}" destId="{150E5F78-A658-4AB5-809C-BC32BC1DD79E}" srcOrd="0" destOrd="0" presId="urn:microsoft.com/office/officeart/2005/8/layout/vList5"/>
    <dgm:cxn modelId="{0FB95D6F-C46D-4BFB-A481-CAAEA86CF51D}" srcId="{7702A6FA-81C3-4FA3-8CFF-98680859B156}" destId="{C5D9F955-D039-4E62-9F0B-DBB388BDFEA5}" srcOrd="4" destOrd="0" parTransId="{5FA0843D-AE62-46D8-8E7D-792D5741B53E}" sibTransId="{A40AF918-1201-44F8-AD6D-6DA9638A0839}"/>
    <dgm:cxn modelId="{C14DB36F-AB79-4DB6-A63C-FD700611229B}" srcId="{7702A6FA-81C3-4FA3-8CFF-98680859B156}" destId="{BA0AB3BE-9425-44AA-83BE-2AA2BBDB1C4F}" srcOrd="1" destOrd="0" parTransId="{5E5049B1-F711-4DE6-B784-B2D531ACE7AC}" sibTransId="{1098EF25-0CAC-4098-A11B-ED635AE9AA8F}"/>
    <dgm:cxn modelId="{09FA2E70-910F-4C97-99C2-5D30CD94D4B6}" srcId="{7702A6FA-81C3-4FA3-8CFF-98680859B156}" destId="{FE96DD47-D3B1-4746-8934-37236B5964AF}" srcOrd="0" destOrd="0" parTransId="{DCF86241-6172-4A20-A478-C8181C801341}" sibTransId="{C0D2F365-86D5-41F3-9D87-8692B117C122}"/>
    <dgm:cxn modelId="{0E77A482-401E-431E-B25A-0FB671F4659D}" srcId="{7702A6FA-81C3-4FA3-8CFF-98680859B156}" destId="{8D7201E5-4511-4B2B-9AB6-5DE66DF04A4F}" srcOrd="3" destOrd="0" parTransId="{18199055-A55F-46E8-A435-903962794B5E}" sibTransId="{FA8A29E6-6F8A-43E3-8C9E-9BD8DD02776C}"/>
    <dgm:cxn modelId="{EB639A91-5209-4E2B-B576-EA41811AC946}" type="presOf" srcId="{C5D9F955-D039-4E62-9F0B-DBB388BDFEA5}" destId="{70C52157-ABC1-4A0B-B180-DB545E1F109E}" srcOrd="0" destOrd="0" presId="urn:microsoft.com/office/officeart/2005/8/layout/vList5"/>
    <dgm:cxn modelId="{0DF8F9ED-9134-4DE7-ADDA-5ECE17DB9E12}" type="presOf" srcId="{8D7201E5-4511-4B2B-9AB6-5DE66DF04A4F}" destId="{62ED82B5-B436-4F1C-BA0A-0D25D408E841}" srcOrd="0" destOrd="0" presId="urn:microsoft.com/office/officeart/2005/8/layout/vList5"/>
    <dgm:cxn modelId="{64E99BF2-57DC-483B-A9F4-D44B8D16F6A8}" type="presOf" srcId="{FE96DD47-D3B1-4746-8934-37236B5964AF}" destId="{B8876776-7EE6-4C41-879D-BA492C7B5628}" srcOrd="0" destOrd="0" presId="urn:microsoft.com/office/officeart/2005/8/layout/vList5"/>
    <dgm:cxn modelId="{61828AE0-1F23-4F3F-96F7-933F1C729050}" type="presParOf" srcId="{150E5F78-A658-4AB5-809C-BC32BC1DD79E}" destId="{FBB12D9D-F58F-43CF-8474-4F14D919E38D}" srcOrd="0" destOrd="0" presId="urn:microsoft.com/office/officeart/2005/8/layout/vList5"/>
    <dgm:cxn modelId="{7F967BED-CCBF-4D91-98E1-2B3F038120BF}" type="presParOf" srcId="{FBB12D9D-F58F-43CF-8474-4F14D919E38D}" destId="{B8876776-7EE6-4C41-879D-BA492C7B5628}" srcOrd="0" destOrd="0" presId="urn:microsoft.com/office/officeart/2005/8/layout/vList5"/>
    <dgm:cxn modelId="{18A49FEA-6593-4FD1-9F15-81FE2B92F67B}" type="presParOf" srcId="{150E5F78-A658-4AB5-809C-BC32BC1DD79E}" destId="{AA56C170-C698-45E7-9CFA-632DEC3A2BC1}" srcOrd="1" destOrd="0" presId="urn:microsoft.com/office/officeart/2005/8/layout/vList5"/>
    <dgm:cxn modelId="{A0E50F78-BF5C-4626-B949-6E87CD3FCF9D}" type="presParOf" srcId="{150E5F78-A658-4AB5-809C-BC32BC1DD79E}" destId="{03BD008C-6672-49FA-944A-59AB0CF55487}" srcOrd="2" destOrd="0" presId="urn:microsoft.com/office/officeart/2005/8/layout/vList5"/>
    <dgm:cxn modelId="{888168D6-2D54-45F1-8E0C-F7ED06751FD0}" type="presParOf" srcId="{03BD008C-6672-49FA-944A-59AB0CF55487}" destId="{E89D609F-142E-4142-974A-5245C9E11E13}" srcOrd="0" destOrd="0" presId="urn:microsoft.com/office/officeart/2005/8/layout/vList5"/>
    <dgm:cxn modelId="{16E13BB9-3B58-4CE0-9240-39D39106B358}" type="presParOf" srcId="{150E5F78-A658-4AB5-809C-BC32BC1DD79E}" destId="{EB2A00D6-3C74-48E2-BA48-520855D6A8EF}" srcOrd="3" destOrd="0" presId="urn:microsoft.com/office/officeart/2005/8/layout/vList5"/>
    <dgm:cxn modelId="{9A222E7A-177A-47D1-9253-46D7ECB6F059}" type="presParOf" srcId="{150E5F78-A658-4AB5-809C-BC32BC1DD79E}" destId="{573970D1-E6B1-493B-8BD2-B422222007DC}" srcOrd="4" destOrd="0" presId="urn:microsoft.com/office/officeart/2005/8/layout/vList5"/>
    <dgm:cxn modelId="{C109DAC1-1D14-445A-81DF-DCF4C3D05815}" type="presParOf" srcId="{573970D1-E6B1-493B-8BD2-B422222007DC}" destId="{9E94DA18-A858-48C3-8723-A459CD0A26CC}" srcOrd="0" destOrd="0" presId="urn:microsoft.com/office/officeart/2005/8/layout/vList5"/>
    <dgm:cxn modelId="{F326E44A-E694-4257-BC5F-7880DC1BB4B9}" type="presParOf" srcId="{150E5F78-A658-4AB5-809C-BC32BC1DD79E}" destId="{F0BDBBFC-456C-409C-91EF-973260EE88C1}" srcOrd="5" destOrd="0" presId="urn:microsoft.com/office/officeart/2005/8/layout/vList5"/>
    <dgm:cxn modelId="{1A2E8A0E-392D-4F0D-A647-85E35DBE9DDE}" type="presParOf" srcId="{150E5F78-A658-4AB5-809C-BC32BC1DD79E}" destId="{81EF81DF-EEA2-4817-96F1-9CAEA111FDF3}" srcOrd="6" destOrd="0" presId="urn:microsoft.com/office/officeart/2005/8/layout/vList5"/>
    <dgm:cxn modelId="{A430CA76-A881-47AF-B593-E5047B62EF5F}" type="presParOf" srcId="{81EF81DF-EEA2-4817-96F1-9CAEA111FDF3}" destId="{62ED82B5-B436-4F1C-BA0A-0D25D408E841}" srcOrd="0" destOrd="0" presId="urn:microsoft.com/office/officeart/2005/8/layout/vList5"/>
    <dgm:cxn modelId="{4BE151A3-66A5-4023-B4C5-9DB8E2C9784F}" type="presParOf" srcId="{150E5F78-A658-4AB5-809C-BC32BC1DD79E}" destId="{2DC42CC6-EE8F-4DFF-9825-B91A379F0F33}" srcOrd="7" destOrd="0" presId="urn:microsoft.com/office/officeart/2005/8/layout/vList5"/>
    <dgm:cxn modelId="{74CF1A99-909C-4179-8310-F13163278EBA}" type="presParOf" srcId="{150E5F78-A658-4AB5-809C-BC32BC1DD79E}" destId="{400D9949-F6C8-4F25-A93F-5EF8B16407E0}" srcOrd="8" destOrd="0" presId="urn:microsoft.com/office/officeart/2005/8/layout/vList5"/>
    <dgm:cxn modelId="{C4C61CB0-E9F7-4816-81B2-553353795773}" type="presParOf" srcId="{400D9949-F6C8-4F25-A93F-5EF8B16407E0}" destId="{70C52157-ABC1-4A0B-B180-DB545E1F109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76776-7EE6-4C41-879D-BA492C7B5628}">
      <dsp:nvSpPr>
        <dsp:cNvPr id="0" name=""/>
        <dsp:cNvSpPr/>
      </dsp:nvSpPr>
      <dsp:spPr>
        <a:xfrm>
          <a:off x="1578" y="1912"/>
          <a:ext cx="3233034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관절을 예측하여 이어주는 방식</a:t>
          </a:r>
          <a:endParaRPr lang="en-US" sz="1700" kern="1200" dirty="0"/>
        </a:p>
      </dsp:txBody>
      <dsp:txXfrm>
        <a:off x="42391" y="42725"/>
        <a:ext cx="3151408" cy="754434"/>
      </dsp:txXfrm>
    </dsp:sp>
    <dsp:sp modelId="{E89D609F-142E-4142-974A-5245C9E11E13}">
      <dsp:nvSpPr>
        <dsp:cNvPr id="0" name=""/>
        <dsp:cNvSpPr/>
      </dsp:nvSpPr>
      <dsp:spPr>
        <a:xfrm>
          <a:off x="1578" y="879775"/>
          <a:ext cx="3233034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(</a:t>
          </a:r>
          <a:r>
            <a:rPr lang="ko-KR" sz="1700" kern="1200"/>
            <a:t>관절은 점</a:t>
          </a:r>
          <a:r>
            <a:rPr lang="en-US" sz="1700" kern="1200"/>
            <a:t>, </a:t>
          </a:r>
          <a:r>
            <a:rPr lang="ko-KR" sz="1700" kern="1200"/>
            <a:t>뼈는 선으로 나타냄</a:t>
          </a:r>
          <a:r>
            <a:rPr lang="en-US" sz="1700" kern="1200"/>
            <a:t>)</a:t>
          </a:r>
        </a:p>
      </dsp:txBody>
      <dsp:txXfrm>
        <a:off x="42391" y="920588"/>
        <a:ext cx="3151408" cy="754434"/>
      </dsp:txXfrm>
    </dsp:sp>
    <dsp:sp modelId="{9E94DA18-A858-48C3-8723-A459CD0A26CC}">
      <dsp:nvSpPr>
        <dsp:cNvPr id="0" name=""/>
        <dsp:cNvSpPr/>
      </dsp:nvSpPr>
      <dsp:spPr>
        <a:xfrm>
          <a:off x="1578" y="1757638"/>
          <a:ext cx="3233034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Bottom-up </a:t>
          </a:r>
          <a:r>
            <a:rPr lang="ko-KR" sz="1700" b="0" i="0" kern="1200" baseline="0" dirty="0"/>
            <a:t>방식</a:t>
          </a:r>
          <a:r>
            <a:rPr lang="en-US" sz="1700" b="0" i="0" kern="1200" baseline="0" dirty="0"/>
            <a:t> </a:t>
          </a:r>
          <a:endParaRPr lang="en-US" sz="1700" kern="1200" dirty="0"/>
        </a:p>
      </dsp:txBody>
      <dsp:txXfrm>
        <a:off x="42391" y="1798451"/>
        <a:ext cx="3151408" cy="754434"/>
      </dsp:txXfrm>
    </dsp:sp>
    <dsp:sp modelId="{62ED82B5-B436-4F1C-BA0A-0D25D408E841}">
      <dsp:nvSpPr>
        <dsp:cNvPr id="0" name=""/>
        <dsp:cNvSpPr/>
      </dsp:nvSpPr>
      <dsp:spPr>
        <a:xfrm>
          <a:off x="1578" y="2635502"/>
          <a:ext cx="3233034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0" i="0" kern="1200" baseline="0" dirty="0"/>
            <a:t>모든 관절의 위치를 먼저 추정 후 관절을 이어 스켈레톤 형성</a:t>
          </a:r>
          <a:endParaRPr lang="en-US" sz="1700" kern="1200" dirty="0"/>
        </a:p>
      </dsp:txBody>
      <dsp:txXfrm>
        <a:off x="42391" y="2676315"/>
        <a:ext cx="3151408" cy="754434"/>
      </dsp:txXfrm>
    </dsp:sp>
    <dsp:sp modelId="{70C52157-ABC1-4A0B-B180-DB545E1F109E}">
      <dsp:nvSpPr>
        <dsp:cNvPr id="0" name=""/>
        <dsp:cNvSpPr/>
      </dsp:nvSpPr>
      <dsp:spPr>
        <a:xfrm>
          <a:off x="1578" y="3513365"/>
          <a:ext cx="3233034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사람뿐 아니라 동물의 관절도 예측 가능</a:t>
          </a:r>
          <a:endParaRPr lang="en-US" sz="1700" kern="1200"/>
        </a:p>
      </dsp:txBody>
      <dsp:txXfrm>
        <a:off x="42391" y="3554178"/>
        <a:ext cx="3151408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A29D7-23F7-AD48-A041-48B8509E0001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23744-0F0C-2C49-83DC-3C847CE1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23744-0F0C-2C49-83DC-3C847CE1DE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23744-0F0C-2C49-83DC-3C847CE1DE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421-21C9-EC43-A62C-776543036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ECE14-3178-E043-A016-8B7B4108F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B09E-18E4-6F4C-8A89-F6E90312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02389-769E-9B44-84A8-E7D4641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806A-62EA-1E4A-B3E2-A74C862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B79E-A4CC-8D40-9F7F-54B51469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E73EA-AE45-F24A-9263-94EB80E5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A84D-7F76-E441-B263-FB92489F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3DC2-01B2-A546-B1E5-BC3458D2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16AFE-80AA-C540-82A2-F9057981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5C3F4-107B-164E-BBB9-B42630220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87523-C6C2-BA42-8910-F4BB9D1B2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7848-89F9-B948-8233-026A77CF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D8FA-9EA6-7644-88AE-0CD70436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31E1-7D18-8645-B263-E2D4F93C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382A-1F46-0445-AE6F-0C49BCBC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2A6C-DD86-F145-BAAE-22831D40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FDFB-9153-744F-BC0D-001F0BA9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7A874-7C67-584A-B5FB-405F36E0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072-1FAF-5445-97F0-BABB0306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F29-89AE-B34B-8A2B-E4F84763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B1A1-E8FD-1E49-BD3B-467A5974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5E75-CD9E-AB4D-B47B-EFEFCA32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0A57-7676-CA4F-ABC0-40F58CDD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CEC6-A5B8-8246-B54D-9034445F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61CF-0CA3-2948-A478-A6601FC4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87DD-EE96-A440-AAC1-FDAADD3EC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C4CE0-100F-9940-98C7-30CE17A18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EFE56-F177-0744-A44C-ACA49DB1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A20A-AF03-0B42-8151-A48B14F5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B2F16-6EC5-244B-BC57-395C7CB6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D6DC-4457-544B-98E1-4673A7BA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54F36-103E-6248-A9E4-53CFA6D3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10F8D-B9B8-7046-A521-4F46FC265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8DA27-E249-D146-A5C1-6D217795E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CB3FA-2A32-5B40-8DF4-8F06AAFAF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20E73-276B-B445-A11E-8FA587CE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03B9C-B981-C146-A209-4A2600DA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4ECB1-C4C5-964F-9CCA-FE31142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0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808A-8A14-8640-8574-CDDBD3F6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F3994-92D5-0444-B9AA-9075B2DD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22CFA-7DDF-5E4E-AA70-0317C27B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48C28-630A-D64C-90F3-DCEF4E0D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2A6FE-E69D-BB49-B2EE-41D52B1D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7CB5-40B0-B74A-8E84-AAC814A0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D95F7-3439-2F4C-8898-779625A0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92A2-0282-DB4D-ACA4-8421F4FF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D71D-DF52-9546-B144-C229FC4F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673EB-E155-2E4C-8D86-8C54686A1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F6BE-D98E-D74C-9F27-08788F54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7310-FCAC-8944-A8C2-8E73C1F4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9893-8341-A646-8834-D7626876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933F-9093-044B-A1FA-728863C8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671B3-287F-0E4D-9B11-5E7E63E7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2FEE9-1841-7246-BBCA-4E792EE5B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1F8D4-564B-8B4F-B54B-43530190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B03FA-2634-7A4C-8625-BEF6AAC4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56977-4425-C24F-9B38-04E17F5B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50544-67D1-B445-8838-1519DFCA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0F84-E73B-7144-AB58-26EF35B0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E145-BC11-B942-88F2-23A4549F1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97FA-3573-BF4C-89A9-389D0EB09BDB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C804-0311-8F48-B480-E0A8CFCE3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0F33-6854-1A46-BC71-9CCC99085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E5BB-9B1C-7D43-AD2C-A66710397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576" y="467742"/>
            <a:ext cx="11806518" cy="216926"/>
            <a:chOff x="2829813" y="701611"/>
            <a:chExt cx="4610234" cy="3948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9813" y="701611"/>
              <a:ext cx="4610234" cy="3948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576" y="6092360"/>
            <a:ext cx="11940989" cy="673204"/>
            <a:chOff x="2820649" y="9138540"/>
            <a:chExt cx="4659079" cy="3948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0649" y="9138540"/>
              <a:ext cx="4659079" cy="3948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7676" y="4022503"/>
            <a:ext cx="3860267" cy="2006973"/>
            <a:chOff x="2630767" y="4615549"/>
            <a:chExt cx="5024181" cy="24113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0767" y="4615549"/>
              <a:ext cx="5024181" cy="24113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B48CB6-A24B-4EFE-90F5-635209FA200D}"/>
              </a:ext>
            </a:extLst>
          </p:cNvPr>
          <p:cNvSpPr txBox="1"/>
          <p:nvPr/>
        </p:nvSpPr>
        <p:spPr>
          <a:xfrm>
            <a:off x="992841" y="1774313"/>
            <a:ext cx="10206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자돈</a:t>
            </a:r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  </a:t>
            </a:r>
            <a:endParaRPr lang="en-US" altLang="ko-KR" sz="7200" b="1" dirty="0">
              <a:latin typeface="HY헤드라인M" panose="02030600000101010101" pitchFamily="18" charset="-127"/>
              <a:ea typeface="HY헤드라인M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669CA-96A5-4CC0-B3B2-918BBAC12ACE}"/>
              </a:ext>
            </a:extLst>
          </p:cNvPr>
          <p:cNvSpPr txBox="1"/>
          <p:nvPr/>
        </p:nvSpPr>
        <p:spPr>
          <a:xfrm>
            <a:off x="8816467" y="4379658"/>
            <a:ext cx="22975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20191784 </a:t>
            </a:r>
            <a:r>
              <a:rPr lang="ko-KR" altLang="en-US" sz="2000" dirty="0"/>
              <a:t>이성철</a:t>
            </a:r>
            <a:endParaRPr lang="en-US" altLang="ko-KR" sz="2000" dirty="0"/>
          </a:p>
          <a:p>
            <a:r>
              <a:rPr lang="en-US" altLang="ko-KR" sz="2000" dirty="0"/>
              <a:t>20191733 </a:t>
            </a:r>
            <a:r>
              <a:rPr lang="ko-KR" altLang="en-US" sz="2000" dirty="0"/>
              <a:t>박태원</a:t>
            </a:r>
            <a:endParaRPr lang="en-US" altLang="ko-KR" sz="2000" dirty="0"/>
          </a:p>
          <a:p>
            <a:r>
              <a:rPr lang="en-US" altLang="ko-KR" sz="2000" dirty="0"/>
              <a:t>20197118 </a:t>
            </a:r>
            <a:r>
              <a:rPr lang="ko-KR" altLang="en-US" sz="2000" dirty="0"/>
              <a:t>강지훈</a:t>
            </a:r>
            <a:endParaRPr lang="en-US" altLang="ko-KR" sz="200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C6554E-5762-468A-A63B-0C3956F9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altLang="ko-KR" sz="4600" dirty="0"/>
              <a:t>3 </a:t>
            </a:r>
            <a:r>
              <a:rPr lang="ko-KR" altLang="en-US" sz="4600" dirty="0"/>
              <a:t>사용 알고리즘</a:t>
            </a:r>
            <a:br>
              <a:rPr lang="en-US" altLang="ko-KR" sz="4600" dirty="0"/>
            </a:br>
            <a:r>
              <a:rPr lang="en-US" altLang="ko-KR" sz="4600" dirty="0"/>
              <a:t>(Detection &amp; Tracking)</a:t>
            </a:r>
            <a:endParaRPr lang="ko-KR" altLang="en-US" sz="46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168C2-D31C-4CE2-B5AE-AFF7B5C68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24" y="2908005"/>
            <a:ext cx="5295015" cy="326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Yolo(You Only Look Once)</a:t>
            </a:r>
            <a:endParaRPr lang="en-US" altLang="ko-KR" sz="2200" dirty="0"/>
          </a:p>
          <a:p>
            <a:pPr>
              <a:buNone/>
            </a:pPr>
            <a:r>
              <a:rPr lang="ko-KR" altLang="en-US" sz="2200" dirty="0"/>
              <a:t>실시간 객체 탐지가 가능</a:t>
            </a:r>
            <a:endParaRPr lang="en-US" altLang="ko-KR" sz="2200" dirty="0"/>
          </a:p>
          <a:p>
            <a:pPr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b="1" dirty="0"/>
              <a:t>Deep SORT(Simple Online Real-time Tracker)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칼만 필터를 통해</a:t>
            </a:r>
            <a:r>
              <a:rPr lang="en-US" altLang="ko-KR" sz="2200" dirty="0"/>
              <a:t>, </a:t>
            </a:r>
            <a:r>
              <a:rPr lang="ko-KR" altLang="en-US" sz="2200" dirty="0"/>
              <a:t>기존의 </a:t>
            </a:r>
            <a:r>
              <a:rPr lang="en-US" altLang="ko-KR" sz="2200" dirty="0"/>
              <a:t>track</a:t>
            </a:r>
            <a:r>
              <a:rPr lang="ko-KR" altLang="en-US" sz="2200" dirty="0"/>
              <a:t>정보로부터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다음 </a:t>
            </a:r>
            <a:r>
              <a:rPr lang="en-US" altLang="ko-KR" sz="2200" dirty="0"/>
              <a:t>frame</a:t>
            </a:r>
            <a:r>
              <a:rPr lang="ko-KR" altLang="en-US" sz="2200" dirty="0"/>
              <a:t>의 물체의 위치를 예측</a:t>
            </a:r>
            <a:endParaRPr lang="en-US" altLang="ko-KR" sz="2200" dirty="0"/>
          </a:p>
          <a:p>
            <a:pPr>
              <a:buNone/>
            </a:pPr>
            <a:endParaRPr lang="ko-KR" altLang="en-US" sz="2200" dirty="0"/>
          </a:p>
          <a:p>
            <a:pPr marL="0" indent="0">
              <a:buNone/>
            </a:pPr>
            <a:endParaRPr lang="en-US" altLang="ko-KR" sz="2200" dirty="0"/>
          </a:p>
          <a:p>
            <a:pPr>
              <a:buNone/>
            </a:pPr>
            <a:endParaRPr lang="ko-KR" altLang="en-US" sz="22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7896F08-18BF-4198-81FE-46987BEA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04258" y="966392"/>
            <a:ext cx="2723474" cy="2264765"/>
          </a:xfrm>
          <a:prstGeom prst="rect">
            <a:avLst/>
          </a:prstGeom>
          <a:noFill/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F0081B4F-5339-441C-B841-2C64DF4B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224328" y="1425110"/>
            <a:ext cx="2603605" cy="1520694"/>
          </a:xfrm>
          <a:prstGeom prst="rect">
            <a:avLst/>
          </a:prstGeom>
          <a:noFill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9AB435-7AE4-43FB-A203-E1235860F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866" y="3912196"/>
            <a:ext cx="5905732" cy="22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6554E-5762-468A-A63B-0C3956F9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77"/>
            <a:ext cx="10515600" cy="1088841"/>
          </a:xfrm>
        </p:spPr>
        <p:txBody>
          <a:bodyPr/>
          <a:lstStyle/>
          <a:p>
            <a:r>
              <a:rPr lang="en-US" altLang="ko-KR" b="1" dirty="0"/>
              <a:t>3-1) </a:t>
            </a:r>
            <a:r>
              <a:rPr lang="ko-KR" altLang="en-US" dirty="0"/>
              <a:t>사용 </a:t>
            </a:r>
            <a:r>
              <a:rPr lang="en-US" altLang="ko-KR" dirty="0"/>
              <a:t>tool - </a:t>
            </a:r>
            <a:r>
              <a:rPr lang="en-US" altLang="ko-KR" b="1" dirty="0" err="1"/>
              <a:t>OpenPose</a:t>
            </a:r>
            <a:r>
              <a:rPr lang="en-US" altLang="ko-KR" b="1" dirty="0"/>
              <a:t>(</a:t>
            </a:r>
            <a:r>
              <a:rPr lang="ko-KR" altLang="en-US" b="1" dirty="0"/>
              <a:t>오픈 포즈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9" name="내용 개체 틀 2">
            <a:extLst>
              <a:ext uri="{FF2B5EF4-FFF2-40B4-BE49-F238E27FC236}">
                <a16:creationId xmlns:a16="http://schemas.microsoft.com/office/drawing/2014/main" id="{BC5DFF32-7236-1343-D945-4FB180BC2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062077"/>
              </p:ext>
            </p:extLst>
          </p:nvPr>
        </p:nvGraphicFramePr>
        <p:xfrm>
          <a:off x="526917" y="1626872"/>
          <a:ext cx="323619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9C0F8F6-5B88-40B1-B8DB-38E606084F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1992" y="1775947"/>
            <a:ext cx="1819325" cy="13255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8335DD-AC4D-4C28-AE87-13480837C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8092" y="1547561"/>
            <a:ext cx="3236192" cy="45894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E91DDA-8C2E-4513-9F8C-E23CF8BCF6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6517" y="3533638"/>
            <a:ext cx="2330274" cy="233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0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444115"/>
            <a:ext cx="10515600" cy="1595558"/>
          </a:xfrm>
        </p:spPr>
        <p:txBody>
          <a:bodyPr/>
          <a:lstStyle/>
          <a:p>
            <a:r>
              <a:rPr lang="en-US" altLang="ko-KR" dirty="0"/>
              <a:t>3-2) </a:t>
            </a:r>
            <a:r>
              <a:rPr lang="ko-KR" altLang="en-US" dirty="0"/>
              <a:t>사용 </a:t>
            </a:r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1026" name="Picture 2" descr="C:\Users\Administrator\Desktop\1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4551" y="2443543"/>
            <a:ext cx="3638301" cy="2722182"/>
          </a:xfrm>
          <a:prstGeom prst="rect">
            <a:avLst/>
          </a:prstGeom>
          <a:noFill/>
        </p:spPr>
      </p:pic>
      <p:pic>
        <p:nvPicPr>
          <p:cNvPr id="1027" name="Picture 3" descr="C:\Users\Administrator\Desktop\122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260" y="2495059"/>
            <a:ext cx="3261650" cy="254317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3005" y="2253132"/>
            <a:ext cx="3590925" cy="166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53005" y="3738943"/>
            <a:ext cx="3899145" cy="142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EC0B1-23CE-4BE2-8782-F9F0E7E6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 </a:t>
            </a:r>
            <a:r>
              <a:rPr lang="ko-KR" altLang="en-US" b="1" dirty="0"/>
              <a:t>웹</a:t>
            </a:r>
            <a:r>
              <a:rPr lang="en-US" altLang="ko-KR" b="1" dirty="0"/>
              <a:t> UI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0B2C1-E70F-4CC2-B478-5C55A04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93" y="1690689"/>
            <a:ext cx="5105400" cy="456064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400" dirty="0"/>
              <a:t>카메라 버튼을 눌러 스트리밍 화면 전환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이상이 감지된 돼지의 수 표기</a:t>
            </a:r>
          </a:p>
          <a:p>
            <a:pPr>
              <a:buFontTx/>
              <a:buChar char="-"/>
            </a:pPr>
            <a:r>
              <a:rPr lang="ko-KR" altLang="en-US" sz="2400" dirty="0"/>
              <a:t>스트리밍 화면이 전환됨에 따라 현재 화면에서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검출된 아픈 돼지에 대한 설명</a:t>
            </a:r>
          </a:p>
        </p:txBody>
      </p:sp>
      <p:pic>
        <p:nvPicPr>
          <p:cNvPr id="4" name="_x385169072">
            <a:extLst>
              <a:ext uri="{FF2B5EF4-FFF2-40B4-BE49-F238E27FC236}">
                <a16:creationId xmlns:a16="http://schemas.microsoft.com/office/drawing/2014/main" id="{0688995E-64E8-4120-A0C5-7F9859202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93" y="790676"/>
            <a:ext cx="6211775" cy="556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0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EC0B1-23CE-4BE2-8782-F9F0E7E6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4-1) </a:t>
            </a:r>
            <a:r>
              <a:rPr lang="ko-KR" altLang="en-US" b="1" dirty="0"/>
              <a:t>앱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0B2C1-E70F-4CC2-B478-5C55A04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2" y="1848827"/>
            <a:ext cx="789256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웹과 마찬가지로 카메라 버튼을 통해 스트리밍 화면 전환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아픈 돼지로 감지된 돼지에 대한 간략한 설명</a:t>
            </a:r>
            <a:r>
              <a:rPr lang="en-US" altLang="ko-KR" sz="2400" dirty="0"/>
              <a:t>(</a:t>
            </a:r>
            <a:r>
              <a:rPr lang="ko-KR" altLang="en-US" sz="2400" dirty="0"/>
              <a:t>박스</a:t>
            </a:r>
            <a:r>
              <a:rPr lang="en-US" altLang="ko-KR" sz="2400" dirty="0"/>
              <a:t>1)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각 화면에서 감지된 아픈 돼지의 수 표기</a:t>
            </a:r>
            <a:r>
              <a:rPr lang="en-US" altLang="ko-KR" sz="2400" dirty="0"/>
              <a:t>(</a:t>
            </a:r>
            <a:r>
              <a:rPr lang="ko-KR" altLang="en-US" sz="2400" dirty="0"/>
              <a:t>박스</a:t>
            </a:r>
            <a:r>
              <a:rPr lang="en-US" altLang="ko-KR" sz="2400" dirty="0"/>
              <a:t>2)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앱에서는 아픈 돼지가 감지될 때마다 알림 보냄</a:t>
            </a:r>
          </a:p>
        </p:txBody>
      </p:sp>
      <p:pic>
        <p:nvPicPr>
          <p:cNvPr id="5" name="_x385164352">
            <a:extLst>
              <a:ext uri="{FF2B5EF4-FFF2-40B4-BE49-F238E27FC236}">
                <a16:creationId xmlns:a16="http://schemas.microsoft.com/office/drawing/2014/main" id="{A4AB2FB8-55C8-4698-ABB4-DB07649E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76" y="263235"/>
            <a:ext cx="2907744" cy="633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41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21">
            <a:extLst>
              <a:ext uri="{FF2B5EF4-FFF2-40B4-BE49-F238E27FC236}">
                <a16:creationId xmlns:a16="http://schemas.microsoft.com/office/drawing/2014/main" id="{1471F383-0DA2-4042-B91E-8436F9DAE9F5}"/>
              </a:ext>
            </a:extLst>
          </p:cNvPr>
          <p:cNvCxnSpPr/>
          <p:nvPr/>
        </p:nvCxnSpPr>
        <p:spPr>
          <a:xfrm flipV="1">
            <a:off x="4446588" y="1747582"/>
            <a:ext cx="677384" cy="1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31">
            <a:extLst>
              <a:ext uri="{FF2B5EF4-FFF2-40B4-BE49-F238E27FC236}">
                <a16:creationId xmlns:a16="http://schemas.microsoft.com/office/drawing/2014/main" id="{CCDB0268-B8DF-744C-B146-3A8B9935554F}"/>
              </a:ext>
            </a:extLst>
          </p:cNvPr>
          <p:cNvGrpSpPr/>
          <p:nvPr/>
        </p:nvGrpSpPr>
        <p:grpSpPr>
          <a:xfrm rot="19501962">
            <a:off x="4460149" y="1952777"/>
            <a:ext cx="603682" cy="248575"/>
            <a:chOff x="4509856" y="3471169"/>
            <a:chExt cx="603682" cy="248575"/>
          </a:xfrm>
        </p:grpSpPr>
        <p:sp>
          <p:nvSpPr>
            <p:cNvPr id="13" name="직사각형 27">
              <a:extLst>
                <a:ext uri="{FF2B5EF4-FFF2-40B4-BE49-F238E27FC236}">
                  <a16:creationId xmlns:a16="http://schemas.microsoft.com/office/drawing/2014/main" id="{2F272919-FAA8-2148-B590-70F5D5EE5620}"/>
                </a:ext>
              </a:extLst>
            </p:cNvPr>
            <p:cNvSpPr/>
            <p:nvPr/>
          </p:nvSpPr>
          <p:spPr>
            <a:xfrm>
              <a:off x="4607511" y="3471169"/>
              <a:ext cx="506027" cy="2485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28">
              <a:extLst>
                <a:ext uri="{FF2B5EF4-FFF2-40B4-BE49-F238E27FC236}">
                  <a16:creationId xmlns:a16="http://schemas.microsoft.com/office/drawing/2014/main" id="{F05C4B25-EDF5-4D43-82F0-FCBB09EDB29D}"/>
                </a:ext>
              </a:extLst>
            </p:cNvPr>
            <p:cNvSpPr/>
            <p:nvPr/>
          </p:nvSpPr>
          <p:spPr>
            <a:xfrm>
              <a:off x="4509856" y="3524434"/>
              <a:ext cx="97655" cy="14204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30">
            <a:extLst>
              <a:ext uri="{FF2B5EF4-FFF2-40B4-BE49-F238E27FC236}">
                <a16:creationId xmlns:a16="http://schemas.microsoft.com/office/drawing/2014/main" id="{C2BC99A0-4B05-4D4C-89B7-F94F37289794}"/>
              </a:ext>
            </a:extLst>
          </p:cNvPr>
          <p:cNvCxnSpPr/>
          <p:nvPr/>
        </p:nvCxnSpPr>
        <p:spPr>
          <a:xfrm>
            <a:off x="4785280" y="1747582"/>
            <a:ext cx="0" cy="15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33">
            <a:extLst>
              <a:ext uri="{FF2B5EF4-FFF2-40B4-BE49-F238E27FC236}">
                <a16:creationId xmlns:a16="http://schemas.microsoft.com/office/drawing/2014/main" id="{34191353-EB43-844D-A63C-A647586BDCF2}"/>
              </a:ext>
            </a:extLst>
          </p:cNvPr>
          <p:cNvCxnSpPr/>
          <p:nvPr/>
        </p:nvCxnSpPr>
        <p:spPr>
          <a:xfrm flipH="1">
            <a:off x="489828" y="2197616"/>
            <a:ext cx="3888420" cy="11568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35">
            <a:extLst>
              <a:ext uri="{FF2B5EF4-FFF2-40B4-BE49-F238E27FC236}">
                <a16:creationId xmlns:a16="http://schemas.microsoft.com/office/drawing/2014/main" id="{29339285-6CCC-264D-BFD0-FB63DA922E21}"/>
              </a:ext>
            </a:extLst>
          </p:cNvPr>
          <p:cNvCxnSpPr>
            <a:cxnSpLocks/>
          </p:cNvCxnSpPr>
          <p:nvPr/>
        </p:nvCxnSpPr>
        <p:spPr>
          <a:xfrm flipH="1">
            <a:off x="3099865" y="2389378"/>
            <a:ext cx="1454785" cy="26536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구름 모양 설명선 40">
            <a:extLst>
              <a:ext uri="{FF2B5EF4-FFF2-40B4-BE49-F238E27FC236}">
                <a16:creationId xmlns:a16="http://schemas.microsoft.com/office/drawing/2014/main" id="{283CC97F-D90C-A544-9CBB-1C22346166E4}"/>
              </a:ext>
            </a:extLst>
          </p:cNvPr>
          <p:cNvSpPr/>
          <p:nvPr/>
        </p:nvSpPr>
        <p:spPr>
          <a:xfrm>
            <a:off x="5637994" y="2324847"/>
            <a:ext cx="1524000" cy="829790"/>
          </a:xfrm>
          <a:prstGeom prst="cloudCallout">
            <a:avLst>
              <a:gd name="adj1" fmla="val -97049"/>
              <a:gd name="adj2" fmla="val -16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인터넷 망</a:t>
            </a:r>
          </a:p>
        </p:txBody>
      </p:sp>
      <p:sp>
        <p:nvSpPr>
          <p:cNvPr id="19" name="모서리가 둥근 직사각형 41">
            <a:extLst>
              <a:ext uri="{FF2B5EF4-FFF2-40B4-BE49-F238E27FC236}">
                <a16:creationId xmlns:a16="http://schemas.microsoft.com/office/drawing/2014/main" id="{DDB2FD42-2153-6C4E-BE9E-E4D9A2742E0E}"/>
              </a:ext>
            </a:extLst>
          </p:cNvPr>
          <p:cNvSpPr/>
          <p:nvPr/>
        </p:nvSpPr>
        <p:spPr>
          <a:xfrm>
            <a:off x="4785280" y="2547164"/>
            <a:ext cx="753726" cy="3146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43">
            <a:extLst>
              <a:ext uri="{FF2B5EF4-FFF2-40B4-BE49-F238E27FC236}">
                <a16:creationId xmlns:a16="http://schemas.microsoft.com/office/drawing/2014/main" id="{E80D7F5B-52D1-324B-B101-42A079D25C78}"/>
              </a:ext>
            </a:extLst>
          </p:cNvPr>
          <p:cNvCxnSpPr/>
          <p:nvPr/>
        </p:nvCxnSpPr>
        <p:spPr>
          <a:xfrm>
            <a:off x="5179562" y="2135883"/>
            <a:ext cx="524328" cy="2527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7">
            <a:extLst>
              <a:ext uri="{FF2B5EF4-FFF2-40B4-BE49-F238E27FC236}">
                <a16:creationId xmlns:a16="http://schemas.microsoft.com/office/drawing/2014/main" id="{6A74366A-7CFC-7445-A537-94F85D92A4EB}"/>
              </a:ext>
            </a:extLst>
          </p:cNvPr>
          <p:cNvCxnSpPr/>
          <p:nvPr/>
        </p:nvCxnSpPr>
        <p:spPr>
          <a:xfrm flipV="1">
            <a:off x="7134571" y="2222067"/>
            <a:ext cx="538108" cy="2285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51">
            <a:extLst>
              <a:ext uri="{FF2B5EF4-FFF2-40B4-BE49-F238E27FC236}">
                <a16:creationId xmlns:a16="http://schemas.microsoft.com/office/drawing/2014/main" id="{D3E15D14-8A5F-C34E-B538-A13416781A2C}"/>
              </a:ext>
            </a:extLst>
          </p:cNvPr>
          <p:cNvSpPr/>
          <p:nvPr/>
        </p:nvSpPr>
        <p:spPr>
          <a:xfrm>
            <a:off x="3918519" y="1770159"/>
            <a:ext cx="730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spc="20" dirty="0"/>
              <a:t>카메라</a:t>
            </a:r>
            <a:endParaRPr lang="ko-KR" altLang="en-US" sz="1400" b="1" dirty="0"/>
          </a:p>
        </p:txBody>
      </p:sp>
      <p:cxnSp>
        <p:nvCxnSpPr>
          <p:cNvPr id="23" name="직선 화살표 연결선 56">
            <a:extLst>
              <a:ext uri="{FF2B5EF4-FFF2-40B4-BE49-F238E27FC236}">
                <a16:creationId xmlns:a16="http://schemas.microsoft.com/office/drawing/2014/main" id="{6F7E8BC2-73F8-9147-96BE-1443D35E508C}"/>
              </a:ext>
            </a:extLst>
          </p:cNvPr>
          <p:cNvCxnSpPr>
            <a:cxnSpLocks/>
          </p:cNvCxnSpPr>
          <p:nvPr/>
        </p:nvCxnSpPr>
        <p:spPr>
          <a:xfrm flipV="1">
            <a:off x="5661996" y="3150600"/>
            <a:ext cx="152400" cy="3860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59">
            <a:extLst>
              <a:ext uri="{FF2B5EF4-FFF2-40B4-BE49-F238E27FC236}">
                <a16:creationId xmlns:a16="http://schemas.microsoft.com/office/drawing/2014/main" id="{0A93A3DF-C0FE-5447-8D92-52D628F83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67" y="3651157"/>
            <a:ext cx="1910760" cy="779543"/>
          </a:xfrm>
          <a:prstGeom prst="rect">
            <a:avLst/>
          </a:prstGeom>
        </p:spPr>
      </p:pic>
      <p:pic>
        <p:nvPicPr>
          <p:cNvPr id="25" name="그림 68">
            <a:extLst>
              <a:ext uri="{FF2B5EF4-FFF2-40B4-BE49-F238E27FC236}">
                <a16:creationId xmlns:a16="http://schemas.microsoft.com/office/drawing/2014/main" id="{3C4B3D1D-13F7-1349-9834-F2751FBDA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0" y="1755174"/>
            <a:ext cx="625435" cy="1123230"/>
          </a:xfrm>
          <a:prstGeom prst="rect">
            <a:avLst/>
          </a:prstGeom>
        </p:spPr>
      </p:pic>
      <p:pic>
        <p:nvPicPr>
          <p:cNvPr id="26" name="그림 69">
            <a:extLst>
              <a:ext uri="{FF2B5EF4-FFF2-40B4-BE49-F238E27FC236}">
                <a16:creationId xmlns:a16="http://schemas.microsoft.com/office/drawing/2014/main" id="{5F89378F-320F-9A4C-B124-F7373DBD4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664" y="1751238"/>
            <a:ext cx="625435" cy="112323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A03BF97-FD12-46C5-845A-214C18AB9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7" y="3548550"/>
            <a:ext cx="2379407" cy="1988381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B3C1407A-FFBA-4602-81A8-9B1FCAE6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70"/>
            <a:ext cx="8063050" cy="1021208"/>
          </a:xfrm>
        </p:spPr>
        <p:txBody>
          <a:bodyPr anchor="b">
            <a:normAutofit/>
          </a:bodyPr>
          <a:lstStyle/>
          <a:p>
            <a:r>
              <a:rPr lang="ko-KR" altLang="en-US" sz="5000" dirty="0"/>
              <a:t>목표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FEF90BD-9E20-4156-ADD6-CA45D9AE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351" y="1376963"/>
            <a:ext cx="100772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5169072">
            <a:extLst>
              <a:ext uri="{FF2B5EF4-FFF2-40B4-BE49-F238E27FC236}">
                <a16:creationId xmlns:a16="http://schemas.microsoft.com/office/drawing/2014/main" id="{5ED926EF-9276-4D25-88B4-04BB80C12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15" y="3231023"/>
            <a:ext cx="3521340" cy="297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961CB84-A3D7-44F5-8548-263F89D5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57" y="14501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85164352">
            <a:extLst>
              <a:ext uri="{FF2B5EF4-FFF2-40B4-BE49-F238E27FC236}">
                <a16:creationId xmlns:a16="http://schemas.microsoft.com/office/drawing/2014/main" id="{8D217BFC-5B1D-45ED-8EBB-3469C195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838" y="2308252"/>
            <a:ext cx="1870075" cy="407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4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E7D21-2F30-4CC9-96FD-BBC9DD1F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구성 및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D12E4-D64B-4ED8-979B-EE9E710E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이성철 </a:t>
            </a:r>
            <a:r>
              <a:rPr lang="en-US" altLang="ko-KR" dirty="0"/>
              <a:t>– </a:t>
            </a:r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/>
              <a:t>웹 보조</a:t>
            </a:r>
            <a:r>
              <a:rPr lang="en-US" altLang="ko-KR" dirty="0"/>
              <a:t>(</a:t>
            </a:r>
            <a:r>
              <a:rPr lang="ko-KR" altLang="en-US" dirty="0"/>
              <a:t>스트리밍</a:t>
            </a:r>
            <a:r>
              <a:rPr lang="en-US" altLang="ko-KR" dirty="0"/>
              <a:t>), </a:t>
            </a:r>
            <a:r>
              <a:rPr lang="ko-KR" altLang="en-US" dirty="0"/>
              <a:t>딥러닝 학습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박태원 </a:t>
            </a:r>
            <a:r>
              <a:rPr lang="en-US" altLang="ko-KR" dirty="0"/>
              <a:t>– </a:t>
            </a:r>
            <a:r>
              <a:rPr lang="ko-KR" altLang="en-US" dirty="0"/>
              <a:t>팀원</a:t>
            </a:r>
            <a:r>
              <a:rPr lang="en-US" altLang="ko-KR" dirty="0"/>
              <a:t>, </a:t>
            </a:r>
            <a:r>
              <a:rPr lang="ko-KR" altLang="en-US" dirty="0"/>
              <a:t>앱</a:t>
            </a:r>
            <a:r>
              <a:rPr lang="en-US" altLang="ko-KR" dirty="0"/>
              <a:t>, DB</a:t>
            </a:r>
            <a:r>
              <a:rPr lang="ko-KR" altLang="en-US" dirty="0"/>
              <a:t>서버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강지훈 </a:t>
            </a:r>
            <a:r>
              <a:rPr lang="en-US" altLang="ko-KR" dirty="0"/>
              <a:t>– </a:t>
            </a:r>
            <a:r>
              <a:rPr lang="ko-KR" altLang="en-US" dirty="0"/>
              <a:t>팀원</a:t>
            </a:r>
            <a:r>
              <a:rPr lang="en-US" altLang="ko-KR" dirty="0"/>
              <a:t>, </a:t>
            </a:r>
            <a:r>
              <a:rPr lang="ko-KR" altLang="en-US" dirty="0"/>
              <a:t>웹 서버</a:t>
            </a:r>
            <a:r>
              <a:rPr lang="en-US" altLang="ko-KR" dirty="0"/>
              <a:t>, </a:t>
            </a:r>
            <a:r>
              <a:rPr lang="ko-KR" altLang="en-US" dirty="0"/>
              <a:t>파일 서버</a:t>
            </a:r>
          </a:p>
        </p:txBody>
      </p:sp>
    </p:spTree>
    <p:extLst>
      <p:ext uri="{BB962C8B-B14F-4D97-AF65-F5344CB8AC3E}">
        <p14:creationId xmlns:p14="http://schemas.microsoft.com/office/powerpoint/2010/main" val="329746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4AF4C-2901-45B3-8888-729F8F55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180494"/>
            <a:ext cx="10515600" cy="2245396"/>
          </a:xfrm>
        </p:spPr>
        <p:txBody>
          <a:bodyPr>
            <a:normAutofit/>
          </a:bodyPr>
          <a:lstStyle/>
          <a:p>
            <a:pPr algn="ctr"/>
            <a:r>
              <a:rPr lang="en-US" altLang="ko-KR" sz="11500" dirty="0"/>
              <a:t>Q &amp; 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87213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4E500-02DF-4732-86B6-30BD9B80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62" y="35123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목</a:t>
            </a:r>
            <a:r>
              <a:rPr lang="en-US" altLang="ko-KR" sz="4800" dirty="0"/>
              <a:t>	</a:t>
            </a:r>
            <a:r>
              <a:rPr lang="ko-KR" altLang="en-US" sz="4800" dirty="0"/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FF226-CDF6-4BE1-8F4B-9EFB9ECF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66" y="1855695"/>
            <a:ext cx="6467867" cy="4682103"/>
          </a:xfrm>
        </p:spPr>
        <p:txBody>
          <a:bodyPr anchor="ctr">
            <a:normAutofit/>
          </a:bodyPr>
          <a:lstStyle/>
          <a:p>
            <a:pPr marL="514350" indent="-514350">
              <a:buAutoNum type="arabicPlain"/>
            </a:pPr>
            <a:r>
              <a:rPr lang="ko-KR" altLang="en-US" dirty="0"/>
              <a:t>주제의 필요성</a:t>
            </a:r>
            <a:endParaRPr lang="en-US" altLang="ko-KR" dirty="0"/>
          </a:p>
          <a:p>
            <a:pPr marL="514350" indent="-514350">
              <a:buAutoNum type="arabicPlain"/>
            </a:pPr>
            <a:endParaRPr lang="en-US" altLang="ko-KR" dirty="0"/>
          </a:p>
          <a:p>
            <a:pPr marL="514350" indent="-514350">
              <a:buAutoNum type="arabicPlain"/>
            </a:pPr>
            <a:r>
              <a:rPr lang="ko-KR" altLang="en-US" dirty="0"/>
              <a:t>아픈 돼지 검출 알고리즘</a:t>
            </a:r>
            <a:endParaRPr lang="en-US" altLang="ko-KR" dirty="0"/>
          </a:p>
          <a:p>
            <a:pPr marL="514350" indent="-514350">
              <a:buAutoNum type="arabicPlain"/>
            </a:pPr>
            <a:endParaRPr lang="en-US" altLang="ko-KR" dirty="0"/>
          </a:p>
          <a:p>
            <a:pPr marL="514350" indent="-514350">
              <a:buAutoNum type="arabicPlain" startAt="3"/>
            </a:pPr>
            <a:r>
              <a:rPr lang="ko-KR" altLang="en-US" dirty="0"/>
              <a:t>사용 알고리즘 및 툴</a:t>
            </a:r>
            <a:endParaRPr lang="en-US" altLang="ko-KR" dirty="0"/>
          </a:p>
          <a:p>
            <a:pPr marL="514350" indent="-514350">
              <a:buAutoNum type="arabicPlain" startAt="3"/>
            </a:pPr>
            <a:endParaRPr lang="en-US" altLang="ko-KR" dirty="0"/>
          </a:p>
          <a:p>
            <a:pPr marL="514350" indent="-514350">
              <a:buAutoNum type="arabicPlain" startAt="4"/>
            </a:pPr>
            <a:r>
              <a:rPr lang="ko-KR" altLang="en-US" dirty="0"/>
              <a:t>사용자 편의 기능</a:t>
            </a:r>
            <a:r>
              <a:rPr lang="en-US" altLang="ko-KR" dirty="0"/>
              <a:t>(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앱</a:t>
            </a:r>
            <a:r>
              <a:rPr lang="en-US" altLang="ko-KR" dirty="0"/>
              <a:t>)</a:t>
            </a:r>
          </a:p>
          <a:p>
            <a:pPr marL="514350" indent="-514350">
              <a:buAutoNum type="arabicPlain" startAt="4"/>
            </a:pPr>
            <a:endParaRPr lang="en-US" altLang="ko-KR" dirty="0"/>
          </a:p>
          <a:p>
            <a:pPr marL="514350" indent="-514350">
              <a:buAutoNum type="arabicPlain" startAt="5"/>
            </a:pPr>
            <a:r>
              <a:rPr lang="ko-KR" altLang="en-US"/>
              <a:t>목표</a:t>
            </a:r>
            <a:endParaRPr lang="en-US" altLang="ko-KR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D48846-4E97-4886-9366-FA9C1F85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03974"/>
            <a:ext cx="1462088" cy="8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4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9AC07D-F333-43CD-B0DB-3A72C231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altLang="ko-KR" sz="4000" dirty="0"/>
              <a:t>1 </a:t>
            </a:r>
            <a:r>
              <a:rPr lang="ko-KR" altLang="en-US" sz="4000" dirty="0"/>
              <a:t>주제의 필요성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61E387-3417-2FBB-4029-A83D0CCF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축산 산업의 특성</a:t>
            </a:r>
            <a:endParaRPr lang="en-US" altLang="ko-KR" sz="2400" dirty="0"/>
          </a:p>
          <a:p>
            <a:endParaRPr lang="en-US" sz="2400" dirty="0"/>
          </a:p>
          <a:p>
            <a:r>
              <a:rPr lang="ko-KR" altLang="en-US" sz="2400" dirty="0"/>
              <a:t>실질적인 모니터링 실용화 </a:t>
            </a:r>
            <a:r>
              <a:rPr lang="en-US" altLang="ko-KR" sz="2400" dirty="0"/>
              <a:t>X</a:t>
            </a:r>
          </a:p>
          <a:p>
            <a:endParaRPr lang="en-US" altLang="ko-KR" sz="2400" dirty="0"/>
          </a:p>
          <a:p>
            <a:r>
              <a:rPr lang="ko-KR" altLang="en-US" sz="2400" dirty="0"/>
              <a:t>돼지고기 수급전망</a:t>
            </a:r>
            <a:r>
              <a:rPr lang="en-US" altLang="ko-KR" sz="2400" dirty="0"/>
              <a:t>, </a:t>
            </a:r>
            <a:r>
              <a:rPr lang="ko-KR" altLang="en-US" sz="2400" dirty="0"/>
              <a:t>경쟁력</a:t>
            </a:r>
            <a:r>
              <a:rPr lang="en-US" altLang="ko-KR" sz="2400" dirty="0"/>
              <a:t> </a:t>
            </a:r>
            <a:endParaRPr lang="en-US" sz="2400" dirty="0"/>
          </a:p>
        </p:txBody>
      </p:sp>
      <p:pic>
        <p:nvPicPr>
          <p:cNvPr id="1025" name="_x385168832" descr="텍스트이(가) 표시된 사진&#10;&#10;자동 생성된 설명">
            <a:extLst>
              <a:ext uri="{FF2B5EF4-FFF2-40B4-BE49-F238E27FC236}">
                <a16:creationId xmlns:a16="http://schemas.microsoft.com/office/drawing/2014/main" id="{CB97CF0D-382A-40BE-85CA-287327B23B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1" r="4" b="4"/>
          <a:stretch/>
        </p:blipFill>
        <p:spPr bwMode="auto">
          <a:xfrm>
            <a:off x="6187777" y="3574195"/>
            <a:ext cx="5166023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내용 개체 틀 9" descr="더러운이(가) 표시된 사진&#10;&#10;자동 생성된 설명">
            <a:extLst>
              <a:ext uri="{FF2B5EF4-FFF2-40B4-BE49-F238E27FC236}">
                <a16:creationId xmlns:a16="http://schemas.microsoft.com/office/drawing/2014/main" id="{6EA2F75F-8F23-40B5-8AF0-809F3D4E5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1" r="3" b="5194"/>
          <a:stretch/>
        </p:blipFill>
        <p:spPr>
          <a:xfrm>
            <a:off x="6284028" y="639100"/>
            <a:ext cx="4991629" cy="2679192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7DC6A09F-1698-4C22-9E4A-4FAAAA74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170" y="66171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3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BAA364-A774-41B1-92CD-41BB89A8D639}"/>
              </a:ext>
            </a:extLst>
          </p:cNvPr>
          <p:cNvSpPr/>
          <p:nvPr/>
        </p:nvSpPr>
        <p:spPr>
          <a:xfrm>
            <a:off x="254294" y="1347260"/>
            <a:ext cx="1519161" cy="2844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Graphic 5" descr="Security camera outline">
            <a:extLst>
              <a:ext uri="{FF2B5EF4-FFF2-40B4-BE49-F238E27FC236}">
                <a16:creationId xmlns:a16="http://schemas.microsoft.com/office/drawing/2014/main" id="{E6DFA635-4B46-614F-BDF0-6487E0FDF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55935" y="1317095"/>
            <a:ext cx="914400" cy="914400"/>
          </a:xfrm>
          <a:prstGeom prst="rect">
            <a:avLst/>
          </a:prstGeom>
        </p:spPr>
      </p:pic>
      <p:pic>
        <p:nvPicPr>
          <p:cNvPr id="7" name="Graphic 6" descr="Security camera outline">
            <a:extLst>
              <a:ext uri="{FF2B5EF4-FFF2-40B4-BE49-F238E27FC236}">
                <a16:creationId xmlns:a16="http://schemas.microsoft.com/office/drawing/2014/main" id="{64DD4C2A-D360-D043-B6C0-3C44CD0E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55935" y="2362917"/>
            <a:ext cx="914400" cy="914400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E3E7996-E08D-DA44-ACC8-E8861001216E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1370335" y="1774295"/>
            <a:ext cx="163732" cy="180638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6FBD8F-10B7-2349-AF61-C0AA5ED0697F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1370335" y="2820117"/>
            <a:ext cx="650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C2CE8F-9B7A-B64F-9072-924452E59B45}"/>
              </a:ext>
            </a:extLst>
          </p:cNvPr>
          <p:cNvCxnSpPr>
            <a:cxnSpLocks/>
          </p:cNvCxnSpPr>
          <p:nvPr/>
        </p:nvCxnSpPr>
        <p:spPr>
          <a:xfrm flipV="1">
            <a:off x="2000019" y="1538468"/>
            <a:ext cx="448054" cy="1281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39C09A-991C-3443-A688-3F615F3C818A}"/>
              </a:ext>
            </a:extLst>
          </p:cNvPr>
          <p:cNvCxnSpPr>
            <a:cxnSpLocks/>
            <a:stCxn id="28" idx="0"/>
            <a:endCxn id="48" idx="1"/>
          </p:cNvCxnSpPr>
          <p:nvPr/>
        </p:nvCxnSpPr>
        <p:spPr>
          <a:xfrm flipV="1">
            <a:off x="6271982" y="1153939"/>
            <a:ext cx="718679" cy="2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C78E5165-680A-A845-9B87-8EB20A70FAB0}"/>
              </a:ext>
            </a:extLst>
          </p:cNvPr>
          <p:cNvSpPr/>
          <p:nvPr/>
        </p:nvSpPr>
        <p:spPr>
          <a:xfrm>
            <a:off x="4796028" y="308138"/>
            <a:ext cx="1477185" cy="16968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F3B596DB-8650-5545-B3E5-5752A75E9031}"/>
              </a:ext>
            </a:extLst>
          </p:cNvPr>
          <p:cNvSpPr/>
          <p:nvPr/>
        </p:nvSpPr>
        <p:spPr>
          <a:xfrm>
            <a:off x="9658696" y="1741259"/>
            <a:ext cx="1736313" cy="726343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6390D5-D435-324D-A9C3-7DFA5AF81605}"/>
              </a:ext>
            </a:extLst>
          </p:cNvPr>
          <p:cNvCxnSpPr>
            <a:cxnSpLocks/>
          </p:cNvCxnSpPr>
          <p:nvPr/>
        </p:nvCxnSpPr>
        <p:spPr>
          <a:xfrm flipV="1">
            <a:off x="10526852" y="1346557"/>
            <a:ext cx="0" cy="358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82556-C0B8-B444-BBD8-F9C9E17D5A64}"/>
              </a:ext>
            </a:extLst>
          </p:cNvPr>
          <p:cNvSpPr/>
          <p:nvPr/>
        </p:nvSpPr>
        <p:spPr>
          <a:xfrm>
            <a:off x="6273213" y="3801433"/>
            <a:ext cx="1816925" cy="994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딥러닝 모델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A5B0FA-8034-CF47-B7F6-FADD96EDEB77}"/>
              </a:ext>
            </a:extLst>
          </p:cNvPr>
          <p:cNvSpPr txBox="1"/>
          <p:nvPr/>
        </p:nvSpPr>
        <p:spPr>
          <a:xfrm>
            <a:off x="2514995" y="1662591"/>
            <a:ext cx="201417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PoE, NVR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3C83A7D2-EA7B-4949-9569-B837B51B58D8}"/>
              </a:ext>
            </a:extLst>
          </p:cNvPr>
          <p:cNvSpPr/>
          <p:nvPr/>
        </p:nvSpPr>
        <p:spPr>
          <a:xfrm>
            <a:off x="9726698" y="450207"/>
            <a:ext cx="1600310" cy="84605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Server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0F3FF7-1BFF-124A-8B9A-6E56EE474A49}"/>
              </a:ext>
            </a:extLst>
          </p:cNvPr>
          <p:cNvSpPr txBox="1"/>
          <p:nvPr/>
        </p:nvSpPr>
        <p:spPr>
          <a:xfrm>
            <a:off x="10618907" y="1391617"/>
            <a:ext cx="14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link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DDB3DA-09F0-AB4C-921C-445D3C28EB2F}"/>
              </a:ext>
            </a:extLst>
          </p:cNvPr>
          <p:cNvSpPr txBox="1"/>
          <p:nvPr/>
        </p:nvSpPr>
        <p:spPr>
          <a:xfrm>
            <a:off x="5534620" y="2479940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Trained Model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서비스 탑재</a:t>
            </a:r>
            <a:endParaRPr lang="en-US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D44D0C5-7997-C041-918B-F3277788E41F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254034" y="873232"/>
            <a:ext cx="472664" cy="2599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4C001A6-434C-B34C-A974-FEEBB573A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9335" y="2717217"/>
            <a:ext cx="191075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889B-9048-4CA4-9C0B-2C66D789C8B0}"/>
              </a:ext>
            </a:extLst>
          </p:cNvPr>
          <p:cNvSpPr txBox="1"/>
          <p:nvPr/>
        </p:nvSpPr>
        <p:spPr>
          <a:xfrm>
            <a:off x="546433" y="681417"/>
            <a:ext cx="110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촬영</a:t>
            </a:r>
            <a:endParaRPr lang="en-US" altLang="ko-KR" sz="2800" dirty="0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E4BDA054-91C8-498F-AF52-35EBD91A812D}"/>
              </a:ext>
            </a:extLst>
          </p:cNvPr>
          <p:cNvSpPr/>
          <p:nvPr/>
        </p:nvSpPr>
        <p:spPr>
          <a:xfrm>
            <a:off x="2465302" y="656579"/>
            <a:ext cx="1816925" cy="994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저장</a:t>
            </a:r>
            <a:endParaRPr lang="en-US" altLang="ko-KR" dirty="0"/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4560D7AE-48E2-45B3-8387-AFE153DBB3B1}"/>
              </a:ext>
            </a:extLst>
          </p:cNvPr>
          <p:cNvSpPr/>
          <p:nvPr/>
        </p:nvSpPr>
        <p:spPr>
          <a:xfrm>
            <a:off x="2273615" y="4410407"/>
            <a:ext cx="2310499" cy="15790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딥러닝 모델 학습을 위한 초기 데이터</a:t>
            </a:r>
            <a:endParaRPr lang="en-US" altLang="ko-K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744E31-8A1F-48AC-9E3C-1B2BD84D24AC}"/>
              </a:ext>
            </a:extLst>
          </p:cNvPr>
          <p:cNvSpPr txBox="1"/>
          <p:nvPr/>
        </p:nvSpPr>
        <p:spPr>
          <a:xfrm>
            <a:off x="4715551" y="5270446"/>
            <a:ext cx="29810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YOLO, Python</a:t>
            </a:r>
            <a:r>
              <a:rPr lang="ko-KR" altLang="en-US" sz="2800" dirty="0"/>
              <a:t>을 통한 </a:t>
            </a:r>
            <a:r>
              <a:rPr lang="ko-KR" altLang="en-US" sz="2800" dirty="0" err="1"/>
              <a:t>라벨링</a:t>
            </a:r>
            <a:r>
              <a:rPr lang="en-US" altLang="ko-KR" sz="2800" dirty="0"/>
              <a:t>,</a:t>
            </a:r>
            <a:r>
              <a:rPr lang="ko-KR" altLang="en-US" sz="2800" dirty="0"/>
              <a:t> 학습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cxnSp>
        <p:nvCxnSpPr>
          <p:cNvPr id="59" name="Straight Arrow Connector 11">
            <a:extLst>
              <a:ext uri="{FF2B5EF4-FFF2-40B4-BE49-F238E27FC236}">
                <a16:creationId xmlns:a16="http://schemas.microsoft.com/office/drawing/2014/main" id="{BA1592B7-225F-49EA-BD59-A6805BA096CA}"/>
              </a:ext>
            </a:extLst>
          </p:cNvPr>
          <p:cNvCxnSpPr>
            <a:cxnSpLocks/>
          </p:cNvCxnSpPr>
          <p:nvPr/>
        </p:nvCxnSpPr>
        <p:spPr>
          <a:xfrm flipH="1">
            <a:off x="3428865" y="2294911"/>
            <a:ext cx="6642" cy="1893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" descr="Security camera outline">
            <a:extLst>
              <a:ext uri="{FF2B5EF4-FFF2-40B4-BE49-F238E27FC236}">
                <a16:creationId xmlns:a16="http://schemas.microsoft.com/office/drawing/2014/main" id="{D11E06DD-199E-418F-BF95-47B9E86F8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55934" y="3273948"/>
            <a:ext cx="914400" cy="914400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B548D7E-DC08-4E24-AD6A-1EA04762C07F}"/>
              </a:ext>
            </a:extLst>
          </p:cNvPr>
          <p:cNvCxnSpPr>
            <a:cxnSpLocks/>
          </p:cNvCxnSpPr>
          <p:nvPr/>
        </p:nvCxnSpPr>
        <p:spPr>
          <a:xfrm flipH="1">
            <a:off x="1370335" y="3580684"/>
            <a:ext cx="163731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63500" contour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17">
            <a:extLst>
              <a:ext uri="{FF2B5EF4-FFF2-40B4-BE49-F238E27FC236}">
                <a16:creationId xmlns:a16="http://schemas.microsoft.com/office/drawing/2014/main" id="{B0781BE4-2C78-4B86-A77A-364AEDEA06A3}"/>
              </a:ext>
            </a:extLst>
          </p:cNvPr>
          <p:cNvSpPr/>
          <p:nvPr/>
        </p:nvSpPr>
        <p:spPr>
          <a:xfrm>
            <a:off x="6990661" y="656579"/>
            <a:ext cx="1816925" cy="994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</a:p>
          <a:p>
            <a:pPr algn="ctr"/>
            <a:r>
              <a:rPr lang="en-US" altLang="ko-KR" sz="1800" dirty="0"/>
              <a:t>(Web Application Server</a:t>
            </a:r>
            <a:endParaRPr lang="en-US" altLang="ko-KR" dirty="0"/>
          </a:p>
        </p:txBody>
      </p:sp>
      <p:cxnSp>
        <p:nvCxnSpPr>
          <p:cNvPr id="62" name="Elbow Connector 49">
            <a:extLst>
              <a:ext uri="{FF2B5EF4-FFF2-40B4-BE49-F238E27FC236}">
                <a16:creationId xmlns:a16="http://schemas.microsoft.com/office/drawing/2014/main" id="{FE5D4756-69D9-4C0F-B23E-E4ECF1BD5B53}"/>
              </a:ext>
            </a:extLst>
          </p:cNvPr>
          <p:cNvCxnSpPr>
            <a:cxnSpLocks/>
            <a:endCxn id="36" idx="2"/>
          </p:cNvCxnSpPr>
          <p:nvPr/>
        </p:nvCxnSpPr>
        <p:spPr>
          <a:xfrm rot="16200000" flipH="1">
            <a:off x="9088930" y="1534664"/>
            <a:ext cx="971205" cy="16832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24">
            <a:extLst>
              <a:ext uri="{FF2B5EF4-FFF2-40B4-BE49-F238E27FC236}">
                <a16:creationId xmlns:a16="http://schemas.microsoft.com/office/drawing/2014/main" id="{97967FC6-6B6E-41C1-99B5-39453E7CB5F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584114" y="5199948"/>
            <a:ext cx="12451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4">
            <a:extLst>
              <a:ext uri="{FF2B5EF4-FFF2-40B4-BE49-F238E27FC236}">
                <a16:creationId xmlns:a16="http://schemas.microsoft.com/office/drawing/2014/main" id="{987CA222-E1E0-4FA6-9B9F-5E56AB51615B}"/>
              </a:ext>
            </a:extLst>
          </p:cNvPr>
          <p:cNvCxnSpPr>
            <a:cxnSpLocks/>
            <a:stCxn id="38" idx="3"/>
            <a:endCxn id="28" idx="2"/>
          </p:cNvCxnSpPr>
          <p:nvPr/>
        </p:nvCxnSpPr>
        <p:spPr>
          <a:xfrm>
            <a:off x="4282227" y="1153939"/>
            <a:ext cx="518383" cy="2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1">
            <a:extLst>
              <a:ext uri="{FF2B5EF4-FFF2-40B4-BE49-F238E27FC236}">
                <a16:creationId xmlns:a16="http://schemas.microsoft.com/office/drawing/2014/main" id="{C3B967E0-9476-4E52-BE55-A10F3AC3A220}"/>
              </a:ext>
            </a:extLst>
          </p:cNvPr>
          <p:cNvCxnSpPr>
            <a:cxnSpLocks/>
          </p:cNvCxnSpPr>
          <p:nvPr/>
        </p:nvCxnSpPr>
        <p:spPr>
          <a:xfrm>
            <a:off x="5831166" y="4321858"/>
            <a:ext cx="374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715F512-2D86-4940-8C54-1FD2B98A12C0}"/>
              </a:ext>
            </a:extLst>
          </p:cNvPr>
          <p:cNvCxnSpPr>
            <a:cxnSpLocks/>
          </p:cNvCxnSpPr>
          <p:nvPr/>
        </p:nvCxnSpPr>
        <p:spPr>
          <a:xfrm>
            <a:off x="5829300" y="4321858"/>
            <a:ext cx="0" cy="878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">
            <a:extLst>
              <a:ext uri="{FF2B5EF4-FFF2-40B4-BE49-F238E27FC236}">
                <a16:creationId xmlns:a16="http://schemas.microsoft.com/office/drawing/2014/main" id="{5BE1E9F6-E744-4734-B510-20CB44A768BE}"/>
              </a:ext>
            </a:extLst>
          </p:cNvPr>
          <p:cNvCxnSpPr>
            <a:cxnSpLocks/>
          </p:cNvCxnSpPr>
          <p:nvPr/>
        </p:nvCxnSpPr>
        <p:spPr>
          <a:xfrm flipH="1">
            <a:off x="8823149" y="1133224"/>
            <a:ext cx="430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49">
            <a:extLst>
              <a:ext uri="{FF2B5EF4-FFF2-40B4-BE49-F238E27FC236}">
                <a16:creationId xmlns:a16="http://schemas.microsoft.com/office/drawing/2014/main" id="{214494D5-F11F-4710-B807-E50954474F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49229" y="2045595"/>
            <a:ext cx="2293443" cy="19920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7">
            <a:extLst>
              <a:ext uri="{FF2B5EF4-FFF2-40B4-BE49-F238E27FC236}">
                <a16:creationId xmlns:a16="http://schemas.microsoft.com/office/drawing/2014/main" id="{C57A3E74-3B9E-433E-8D72-D8BB8CB0CD7F}"/>
              </a:ext>
            </a:extLst>
          </p:cNvPr>
          <p:cNvSpPr/>
          <p:nvPr/>
        </p:nvSpPr>
        <p:spPr>
          <a:xfrm>
            <a:off x="9254034" y="4462601"/>
            <a:ext cx="1816925" cy="994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 서비스</a:t>
            </a:r>
            <a:endParaRPr lang="en-US" altLang="ko-KR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E17B20-9440-4F25-9DE6-1B03E700585B}"/>
              </a:ext>
            </a:extLst>
          </p:cNvPr>
          <p:cNvSpPr txBox="1"/>
          <p:nvPr/>
        </p:nvSpPr>
        <p:spPr>
          <a:xfrm>
            <a:off x="8392259" y="249282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BAA364-A774-41B1-92CD-41BB89A8D639}"/>
              </a:ext>
            </a:extLst>
          </p:cNvPr>
          <p:cNvSpPr/>
          <p:nvPr/>
        </p:nvSpPr>
        <p:spPr>
          <a:xfrm>
            <a:off x="283945" y="1281140"/>
            <a:ext cx="1519161" cy="4900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Graphic 5" descr="Security camera outline">
            <a:extLst>
              <a:ext uri="{FF2B5EF4-FFF2-40B4-BE49-F238E27FC236}">
                <a16:creationId xmlns:a16="http://schemas.microsoft.com/office/drawing/2014/main" id="{E6DFA635-4B46-614F-BDF0-6487E0FDF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55935" y="1317095"/>
            <a:ext cx="914400" cy="914400"/>
          </a:xfrm>
          <a:prstGeom prst="rect">
            <a:avLst/>
          </a:prstGeom>
        </p:spPr>
      </p:pic>
      <p:pic>
        <p:nvPicPr>
          <p:cNvPr id="7" name="Graphic 6" descr="Security camera outline">
            <a:extLst>
              <a:ext uri="{FF2B5EF4-FFF2-40B4-BE49-F238E27FC236}">
                <a16:creationId xmlns:a16="http://schemas.microsoft.com/office/drawing/2014/main" id="{64DD4C2A-D360-D043-B6C0-3C44CD0E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55935" y="2362917"/>
            <a:ext cx="914400" cy="914400"/>
          </a:xfrm>
          <a:prstGeom prst="rect">
            <a:avLst/>
          </a:prstGeom>
        </p:spPr>
      </p:pic>
      <p:pic>
        <p:nvPicPr>
          <p:cNvPr id="8" name="Graphic 7" descr="Security camera outline">
            <a:extLst>
              <a:ext uri="{FF2B5EF4-FFF2-40B4-BE49-F238E27FC236}">
                <a16:creationId xmlns:a16="http://schemas.microsoft.com/office/drawing/2014/main" id="{B8413231-A51D-1649-A0E2-4E72E032E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55935" y="5266755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8B5918F-833F-9446-BDBC-CC7CFD7559A6}"/>
              </a:ext>
            </a:extLst>
          </p:cNvPr>
          <p:cNvSpPr/>
          <p:nvPr/>
        </p:nvSpPr>
        <p:spPr>
          <a:xfrm>
            <a:off x="812221" y="3518274"/>
            <a:ext cx="201827" cy="2018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EFE333-C9C6-AB44-AA5C-20DF274C909A}"/>
              </a:ext>
            </a:extLst>
          </p:cNvPr>
          <p:cNvSpPr/>
          <p:nvPr/>
        </p:nvSpPr>
        <p:spPr>
          <a:xfrm>
            <a:off x="812220" y="4070208"/>
            <a:ext cx="201827" cy="2018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BC41E9-60C7-6E42-A020-4D4585708B02}"/>
              </a:ext>
            </a:extLst>
          </p:cNvPr>
          <p:cNvSpPr/>
          <p:nvPr/>
        </p:nvSpPr>
        <p:spPr>
          <a:xfrm>
            <a:off x="812219" y="4622144"/>
            <a:ext cx="201827" cy="2018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E3E7996-E08D-DA44-ACC8-E8861001216E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>
            <a:off x="1370335" y="1774295"/>
            <a:ext cx="12700" cy="3949660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6FBD8F-10B7-2349-AF61-C0AA5ED0697F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1370335" y="2820117"/>
            <a:ext cx="650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C2CE8F-9B7A-B64F-9072-924452E59B45}"/>
              </a:ext>
            </a:extLst>
          </p:cNvPr>
          <p:cNvCxnSpPr>
            <a:cxnSpLocks/>
          </p:cNvCxnSpPr>
          <p:nvPr/>
        </p:nvCxnSpPr>
        <p:spPr>
          <a:xfrm>
            <a:off x="2000019" y="2820117"/>
            <a:ext cx="11174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>
            <a:extLst>
              <a:ext uri="{FF2B5EF4-FFF2-40B4-BE49-F238E27FC236}">
                <a16:creationId xmlns:a16="http://schemas.microsoft.com/office/drawing/2014/main" id="{392BB743-0EE2-3B46-B106-89964173D0E9}"/>
              </a:ext>
            </a:extLst>
          </p:cNvPr>
          <p:cNvSpPr/>
          <p:nvPr/>
        </p:nvSpPr>
        <p:spPr>
          <a:xfrm>
            <a:off x="3097660" y="2221757"/>
            <a:ext cx="1228298" cy="1045822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NVR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39C09A-991C-3443-A688-3F615F3C818A}"/>
              </a:ext>
            </a:extLst>
          </p:cNvPr>
          <p:cNvCxnSpPr>
            <a:cxnSpLocks/>
            <a:stCxn id="23" idx="5"/>
            <a:endCxn id="28" idx="2"/>
          </p:cNvCxnSpPr>
          <p:nvPr/>
        </p:nvCxnSpPr>
        <p:spPr>
          <a:xfrm flipV="1">
            <a:off x="4325958" y="2113874"/>
            <a:ext cx="334198" cy="50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C78E5165-680A-A845-9B87-8EB20A70FAB0}"/>
              </a:ext>
            </a:extLst>
          </p:cNvPr>
          <p:cNvSpPr/>
          <p:nvPr/>
        </p:nvSpPr>
        <p:spPr>
          <a:xfrm>
            <a:off x="4651435" y="1241884"/>
            <a:ext cx="2811439" cy="174397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F3B596DB-8650-5545-B3E5-5752A75E9031}"/>
              </a:ext>
            </a:extLst>
          </p:cNvPr>
          <p:cNvSpPr/>
          <p:nvPr/>
        </p:nvSpPr>
        <p:spPr>
          <a:xfrm>
            <a:off x="2448073" y="3857852"/>
            <a:ext cx="2497540" cy="147395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6390D5-D435-324D-A9C3-7DFA5AF81605}"/>
              </a:ext>
            </a:extLst>
          </p:cNvPr>
          <p:cNvCxnSpPr>
            <a:cxnSpLocks/>
            <a:stCxn id="36" idx="4"/>
            <a:endCxn id="40" idx="2"/>
          </p:cNvCxnSpPr>
          <p:nvPr/>
        </p:nvCxnSpPr>
        <p:spPr>
          <a:xfrm>
            <a:off x="4945613" y="4594831"/>
            <a:ext cx="1177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82556-C0B8-B444-BBD8-F9C9E17D5A64}"/>
              </a:ext>
            </a:extLst>
          </p:cNvPr>
          <p:cNvSpPr/>
          <p:nvPr/>
        </p:nvSpPr>
        <p:spPr>
          <a:xfrm>
            <a:off x="9769914" y="4078789"/>
            <a:ext cx="1816925" cy="994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저장된 데이터</a:t>
            </a:r>
            <a:endParaRPr lang="en-US" altLang="ko-KR" dirty="0"/>
          </a:p>
          <a:p>
            <a:pPr algn="ctr"/>
            <a:r>
              <a:rPr lang="ko-KR" altLang="en-US" dirty="0"/>
              <a:t>딥러닝 학습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A5B0FA-8034-CF47-B7F6-FADD96EDEB77}"/>
              </a:ext>
            </a:extLst>
          </p:cNvPr>
          <p:cNvSpPr txBox="1"/>
          <p:nvPr/>
        </p:nvSpPr>
        <p:spPr>
          <a:xfrm>
            <a:off x="2292390" y="1190866"/>
            <a:ext cx="53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PoE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B503E-F579-8344-965E-8B6ACF6E2B0F}"/>
              </a:ext>
            </a:extLst>
          </p:cNvPr>
          <p:cNvSpPr txBox="1"/>
          <p:nvPr/>
        </p:nvSpPr>
        <p:spPr>
          <a:xfrm>
            <a:off x="8079219" y="2689439"/>
            <a:ext cx="8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Access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3C83A7D2-EA7B-4949-9569-B837B51B58D8}"/>
              </a:ext>
            </a:extLst>
          </p:cNvPr>
          <p:cNvSpPr/>
          <p:nvPr/>
        </p:nvSpPr>
        <p:spPr>
          <a:xfrm>
            <a:off x="6123025" y="3857852"/>
            <a:ext cx="2497540" cy="147395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 Server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BF379FD-1F1D-654E-A9F7-7FE3A9B43646}"/>
              </a:ext>
            </a:extLst>
          </p:cNvPr>
          <p:cNvCxnSpPr>
            <a:stCxn id="28" idx="1"/>
            <a:endCxn id="36" idx="1"/>
          </p:cNvCxnSpPr>
          <p:nvPr/>
        </p:nvCxnSpPr>
        <p:spPr>
          <a:xfrm rot="5400000">
            <a:off x="4440076" y="2240773"/>
            <a:ext cx="873846" cy="236031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0F3FF7-1BFF-124A-8B9A-6E56EE474A49}"/>
              </a:ext>
            </a:extLst>
          </p:cNvPr>
          <p:cNvSpPr txBox="1"/>
          <p:nvPr/>
        </p:nvSpPr>
        <p:spPr>
          <a:xfrm>
            <a:off x="5121911" y="4206817"/>
            <a:ext cx="89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File link</a:t>
            </a:r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0A1A169-F0CD-4E48-AB8C-F5352863B28E}"/>
              </a:ext>
            </a:extLst>
          </p:cNvPr>
          <p:cNvCxnSpPr>
            <a:cxnSpLocks/>
            <a:stCxn id="28" idx="1"/>
            <a:endCxn id="40" idx="1"/>
          </p:cNvCxnSpPr>
          <p:nvPr/>
        </p:nvCxnSpPr>
        <p:spPr>
          <a:xfrm rot="16200000" flipH="1">
            <a:off x="6277552" y="2763609"/>
            <a:ext cx="873846" cy="13146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n 57">
            <a:extLst>
              <a:ext uri="{FF2B5EF4-FFF2-40B4-BE49-F238E27FC236}">
                <a16:creationId xmlns:a16="http://schemas.microsoft.com/office/drawing/2014/main" id="{0EACA7E8-2B4B-4A4B-AE77-42E31ECF583E}"/>
              </a:ext>
            </a:extLst>
          </p:cNvPr>
          <p:cNvSpPr/>
          <p:nvPr/>
        </p:nvSpPr>
        <p:spPr>
          <a:xfrm>
            <a:off x="8865519" y="1376894"/>
            <a:ext cx="2497540" cy="147395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WAS</a:t>
            </a:r>
          </a:p>
          <a:p>
            <a:pPr algn="ctr"/>
            <a:r>
              <a:rPr lang="en-US" sz="1400"/>
              <a:t>(Web Application Server)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DDB3DA-09F0-AB4C-921C-445D3C28EB2F}"/>
              </a:ext>
            </a:extLst>
          </p:cNvPr>
          <p:cNvSpPr txBox="1"/>
          <p:nvPr/>
        </p:nvSpPr>
        <p:spPr>
          <a:xfrm>
            <a:off x="10396333" y="3084817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Trained Model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서비스 탑재</a:t>
            </a:r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AD108E-7B6D-9B4C-9B88-178BCB681155}"/>
              </a:ext>
            </a:extLst>
          </p:cNvPr>
          <p:cNvCxnSpPr>
            <a:stCxn id="28" idx="0"/>
            <a:endCxn id="58" idx="2"/>
          </p:cNvCxnSpPr>
          <p:nvPr/>
        </p:nvCxnSpPr>
        <p:spPr>
          <a:xfrm flipV="1">
            <a:off x="7460531" y="2113873"/>
            <a:ext cx="1404988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039B8C0-6370-F14E-B5CB-36108259940F}"/>
              </a:ext>
            </a:extLst>
          </p:cNvPr>
          <p:cNvCxnSpPr>
            <a:stCxn id="18" idx="2"/>
            <a:endCxn id="36" idx="3"/>
          </p:cNvCxnSpPr>
          <p:nvPr/>
        </p:nvCxnSpPr>
        <p:spPr>
          <a:xfrm rot="5400000">
            <a:off x="7058460" y="1711892"/>
            <a:ext cx="258301" cy="6981534"/>
          </a:xfrm>
          <a:prstGeom prst="bentConnector3">
            <a:avLst>
              <a:gd name="adj1" fmla="val 1885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D44D0C5-7997-C041-918B-F3277788E41F}"/>
              </a:ext>
            </a:extLst>
          </p:cNvPr>
          <p:cNvCxnSpPr>
            <a:endCxn id="40" idx="4"/>
          </p:cNvCxnSpPr>
          <p:nvPr/>
        </p:nvCxnSpPr>
        <p:spPr>
          <a:xfrm rot="5400000">
            <a:off x="7786350" y="3515661"/>
            <a:ext cx="1913386" cy="2449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72E62C6-5069-704E-8110-F5BDA70928D5}"/>
              </a:ext>
            </a:extLst>
          </p:cNvPr>
          <p:cNvSpPr txBox="1"/>
          <p:nvPr/>
        </p:nvSpPr>
        <p:spPr>
          <a:xfrm>
            <a:off x="9869335" y="5290874"/>
            <a:ext cx="8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Access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4C001A6-434C-B34C-A974-FEEBB573AFB5}"/>
              </a:ext>
            </a:extLst>
          </p:cNvPr>
          <p:cNvCxnSpPr>
            <a:stCxn id="18" idx="0"/>
            <a:endCxn id="58" idx="3"/>
          </p:cNvCxnSpPr>
          <p:nvPr/>
        </p:nvCxnSpPr>
        <p:spPr>
          <a:xfrm rot="16200000" flipV="1">
            <a:off x="9782365" y="3182777"/>
            <a:ext cx="1227937" cy="5640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889B-9048-4CA4-9C0B-2C66D789C8B0}"/>
              </a:ext>
            </a:extLst>
          </p:cNvPr>
          <p:cNvSpPr txBox="1"/>
          <p:nvPr/>
        </p:nvSpPr>
        <p:spPr>
          <a:xfrm>
            <a:off x="546433" y="681417"/>
            <a:ext cx="110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촬영</a:t>
            </a:r>
            <a:endParaRPr lang="en-US" altLang="ko-KR" sz="2800" dirty="0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E4BDA054-91C8-498F-AF52-35EBD91A812D}"/>
              </a:ext>
            </a:extLst>
          </p:cNvPr>
          <p:cNvSpPr/>
          <p:nvPr/>
        </p:nvSpPr>
        <p:spPr>
          <a:xfrm>
            <a:off x="3060074" y="238217"/>
            <a:ext cx="1816925" cy="994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저장된 데이터</a:t>
            </a:r>
            <a:endParaRPr lang="en-US" altLang="ko-KR" dirty="0"/>
          </a:p>
          <a:p>
            <a:pPr algn="ctr"/>
            <a:r>
              <a:rPr lang="ko-KR" altLang="en-US" dirty="0"/>
              <a:t>딥러닝 학습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0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113DE4-9DA7-40E7-8F00-3EADD7AD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000" dirty="0"/>
              <a:t>2-1) </a:t>
            </a:r>
            <a:r>
              <a:rPr lang="ko-KR" altLang="en-US" sz="5000" dirty="0"/>
              <a:t>아픈 돼지 검출 알고리즘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A279C-8C76-D7B9-5BD5-B64755A6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45" y="2872899"/>
            <a:ext cx="4753037" cy="3320668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pPr marL="0" indent="0">
              <a:buNone/>
            </a:pPr>
            <a:r>
              <a:rPr lang="en-US" sz="2200" b="1" dirty="0" err="1"/>
              <a:t>Cctv</a:t>
            </a:r>
            <a:r>
              <a:rPr lang="ko-KR" altLang="en-US" sz="2200" b="1" dirty="0"/>
              <a:t>의 영상 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데이터</a:t>
            </a:r>
            <a:r>
              <a:rPr lang="en-US" altLang="ko-KR" sz="2200" b="1" dirty="0"/>
              <a:t>)</a:t>
            </a:r>
          </a:p>
          <a:p>
            <a:endParaRPr lang="en-US" altLang="ko-KR" sz="2200" b="1" dirty="0"/>
          </a:p>
          <a:p>
            <a:pPr marL="0" indent="0">
              <a:buNone/>
            </a:pPr>
            <a:r>
              <a:rPr lang="ko-KR" altLang="en-US" sz="2200" b="1" dirty="0"/>
              <a:t>각각의 돼지 </a:t>
            </a:r>
            <a:r>
              <a:rPr lang="ko-KR" altLang="en-US" sz="2200" b="1" dirty="0" err="1"/>
              <a:t>라벨링된</a:t>
            </a:r>
            <a:r>
              <a:rPr lang="ko-KR" altLang="en-US" sz="2200" b="1" dirty="0"/>
              <a:t> 돼지를 일정간격으로 분석</a:t>
            </a:r>
            <a:endParaRPr lang="en-US" altLang="ko-KR" sz="2200" b="1" dirty="0"/>
          </a:p>
          <a:p>
            <a:endParaRPr lang="en-US" sz="2200" b="1" dirty="0"/>
          </a:p>
          <a:p>
            <a:pPr marL="0" indent="0">
              <a:buNone/>
            </a:pPr>
            <a:r>
              <a:rPr lang="ko-KR" altLang="en-US" sz="2200" b="1" dirty="0"/>
              <a:t>다리가 곧게 펴져 있는지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눈에 보이는 외상 등</a:t>
            </a:r>
            <a:r>
              <a:rPr lang="en-US" altLang="ko-KR" sz="2200" b="1" dirty="0"/>
              <a:t>-&gt;</a:t>
            </a:r>
            <a:r>
              <a:rPr lang="ko-KR" altLang="en-US" sz="2200" b="1" dirty="0"/>
              <a:t>다음 페이지</a:t>
            </a:r>
            <a:endParaRPr lang="en-US" sz="2200" b="1" dirty="0"/>
          </a:p>
        </p:txBody>
      </p:sp>
      <p:pic>
        <p:nvPicPr>
          <p:cNvPr id="4" name="Picture 4" descr="더러운이(가) 표시된 사진&#10;&#10;자동 생성된 설명">
            <a:extLst>
              <a:ext uri="{FF2B5EF4-FFF2-40B4-BE49-F238E27FC236}">
                <a16:creationId xmlns:a16="http://schemas.microsoft.com/office/drawing/2014/main" id="{69205F4F-917F-4A5D-9CF5-2F6A7CF71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0" r="2566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44548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7" descr="잔디, 소, 포유류, 서있는이(가) 표시된 사진&#10;&#10;자동 생성된 설명">
            <a:extLst>
              <a:ext uri="{FF2B5EF4-FFF2-40B4-BE49-F238E27FC236}">
                <a16:creationId xmlns:a16="http://schemas.microsoft.com/office/drawing/2014/main" id="{56A9C080-085C-4975-9526-745BE1797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3" t="7412" r="21874" b="1"/>
          <a:stretch/>
        </p:blipFill>
        <p:spPr>
          <a:xfrm>
            <a:off x="3523486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A19966-A433-4D05-A702-D9F8AB2C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7320624" cy="1124712"/>
          </a:xfrm>
        </p:spPr>
        <p:txBody>
          <a:bodyPr anchor="b">
            <a:normAutofit fontScale="90000"/>
          </a:bodyPr>
          <a:lstStyle/>
          <a:p>
            <a:r>
              <a:rPr lang="en-US" altLang="ko-KR" sz="6000" b="1" dirty="0"/>
              <a:t>2-2) </a:t>
            </a:r>
            <a:r>
              <a:rPr lang="ko-KR" altLang="en-US" sz="6000" b="1" dirty="0"/>
              <a:t>건강한 돼지의 상태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C648AAE-6892-2F2D-082F-37196BB7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724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ko-KR" altLang="en-US" b="1" dirty="0"/>
              <a:t>다리가 곧게 펴져 튼튼함</a:t>
            </a:r>
            <a:endParaRPr lang="en-US" altLang="ko-KR" b="1" dirty="0"/>
          </a:p>
          <a:p>
            <a:endParaRPr lang="en-US" b="1" dirty="0"/>
          </a:p>
          <a:p>
            <a:r>
              <a:rPr lang="ko-KR" altLang="en-US" b="1" dirty="0"/>
              <a:t>설사 등으로 인한 꼬리 손상 </a:t>
            </a:r>
            <a:r>
              <a:rPr lang="en-US" altLang="ko-KR" b="1" dirty="0"/>
              <a:t>x</a:t>
            </a:r>
          </a:p>
          <a:p>
            <a:endParaRPr lang="en-US" b="1" dirty="0"/>
          </a:p>
          <a:p>
            <a:r>
              <a:rPr lang="ko-KR" altLang="en-US" b="1" dirty="0"/>
              <a:t>이상행동</a:t>
            </a:r>
            <a:r>
              <a:rPr lang="en-US" altLang="ko-KR" b="1" dirty="0"/>
              <a:t>, </a:t>
            </a:r>
            <a:r>
              <a:rPr lang="ko-KR" altLang="en-US" b="1" dirty="0"/>
              <a:t>자세</a:t>
            </a:r>
            <a:r>
              <a:rPr lang="en-US" altLang="ko-KR" b="1" dirty="0"/>
              <a:t>x(ex </a:t>
            </a:r>
            <a:r>
              <a:rPr lang="ko-KR" altLang="en-US" b="1" dirty="0"/>
              <a:t>곧은 등</a:t>
            </a:r>
            <a:r>
              <a:rPr lang="en-US" altLang="ko-KR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05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 descr="실내, 포유류, 설치류이(가) 표시된 사진&#10;&#10;자동 생성된 설명">
            <a:extLst>
              <a:ext uri="{FF2B5EF4-FFF2-40B4-BE49-F238E27FC236}">
                <a16:creationId xmlns:a16="http://schemas.microsoft.com/office/drawing/2014/main" id="{770EE6E8-5032-467C-99AD-9359AF883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2674296"/>
            <a:ext cx="1749425" cy="1876227"/>
          </a:xfrm>
          <a:prstGeom prst="rect">
            <a:avLst/>
          </a:prstGeom>
        </p:spPr>
      </p:pic>
      <p:pic>
        <p:nvPicPr>
          <p:cNvPr id="17" name="그림 16" descr="대지, 포유류, 개, 돼지이(가) 표시된 사진&#10;&#10;자동 생성된 설명">
            <a:extLst>
              <a:ext uri="{FF2B5EF4-FFF2-40B4-BE49-F238E27FC236}">
                <a16:creationId xmlns:a16="http://schemas.microsoft.com/office/drawing/2014/main" id="{68CE4E44-7ED6-4B12-9672-D1569207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017" y="2674296"/>
            <a:ext cx="2143549" cy="1876227"/>
          </a:xfrm>
          <a:prstGeom prst="rect">
            <a:avLst/>
          </a:prstGeom>
        </p:spPr>
      </p:pic>
      <p:pic>
        <p:nvPicPr>
          <p:cNvPr id="5" name="내용 개체 틀 4" descr="대지, 포유류, 갈색, 실외이(가) 표시된 사진&#10;&#10;자동 생성된 설명">
            <a:extLst>
              <a:ext uri="{FF2B5EF4-FFF2-40B4-BE49-F238E27FC236}">
                <a16:creationId xmlns:a16="http://schemas.microsoft.com/office/drawing/2014/main" id="{11657410-F738-4468-912F-92BD969A9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71304" y="2674295"/>
            <a:ext cx="1894102" cy="1876227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A19966-A433-4D05-A702-D9F8AB2C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altLang="ko-KR" sz="3700" dirty="0">
                <a:solidFill>
                  <a:srgbClr val="FFFFFF"/>
                </a:solidFill>
              </a:rPr>
              <a:t>2-3)</a:t>
            </a:r>
            <a:r>
              <a:rPr lang="ko-KR" altLang="en-US" sz="3700" dirty="0">
                <a:solidFill>
                  <a:srgbClr val="FFFFFF"/>
                </a:solidFill>
              </a:rPr>
              <a:t>아픈 돼지의 주요 증상</a:t>
            </a:r>
            <a:r>
              <a:rPr lang="en-US" altLang="ko-KR" sz="3700" dirty="0">
                <a:solidFill>
                  <a:srgbClr val="FFFFFF"/>
                </a:solidFill>
              </a:rPr>
              <a:t>(</a:t>
            </a:r>
            <a:r>
              <a:rPr lang="ko-KR" altLang="en-US" sz="3700" dirty="0">
                <a:solidFill>
                  <a:srgbClr val="FFFFFF"/>
                </a:solidFill>
              </a:rPr>
              <a:t>육안 단순 식별 가능</a:t>
            </a:r>
            <a:r>
              <a:rPr lang="en-US" altLang="ko-KR" sz="3700" dirty="0">
                <a:solidFill>
                  <a:srgbClr val="FFFFFF"/>
                </a:solidFill>
              </a:rPr>
              <a:t>)</a:t>
            </a:r>
            <a:endParaRPr lang="ko-KR" altLang="en-US" sz="37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7285D5-9522-4BB2-83E6-D1FAA9365634}"/>
              </a:ext>
            </a:extLst>
          </p:cNvPr>
          <p:cNvSpPr txBox="1"/>
          <p:nvPr/>
        </p:nvSpPr>
        <p:spPr>
          <a:xfrm>
            <a:off x="2944017" y="4815691"/>
            <a:ext cx="214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호흡기 증상이 의심되는 </a:t>
            </a:r>
            <a:r>
              <a:rPr lang="ko-KR" altLang="en-US" dirty="0" err="1"/>
              <a:t>견좌</a:t>
            </a:r>
            <a:r>
              <a:rPr lang="ko-KR" altLang="en-US" dirty="0"/>
              <a:t> 자세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27849-B9BB-4F4D-879D-86E50AE4E9F2}"/>
              </a:ext>
            </a:extLst>
          </p:cNvPr>
          <p:cNvSpPr txBox="1"/>
          <p:nvPr/>
        </p:nvSpPr>
        <p:spPr>
          <a:xfrm>
            <a:off x="881671" y="4815691"/>
            <a:ext cx="183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발병 후기에 나타나는 반점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0F2BBC-1F35-479E-90D8-50223563B4B2}"/>
              </a:ext>
            </a:extLst>
          </p:cNvPr>
          <p:cNvSpPr txBox="1"/>
          <p:nvPr/>
        </p:nvSpPr>
        <p:spPr>
          <a:xfrm>
            <a:off x="5208120" y="4812830"/>
            <a:ext cx="20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후기증상으로 인한 비틀거림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5097344-CBE3-4F89-B94C-4360BA089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960" y="2671901"/>
            <a:ext cx="1905000" cy="20097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5D5F16-5B6B-4C6E-8CEE-69CA767ABE50}"/>
              </a:ext>
            </a:extLst>
          </p:cNvPr>
          <p:cNvSpPr txBox="1"/>
          <p:nvPr/>
        </p:nvSpPr>
        <p:spPr>
          <a:xfrm>
            <a:off x="7285960" y="4815691"/>
            <a:ext cx="1962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발열</a:t>
            </a:r>
            <a:r>
              <a:rPr lang="en-US" altLang="ko-KR" dirty="0"/>
              <a:t>, </a:t>
            </a:r>
            <a:r>
              <a:rPr lang="ko-KR" altLang="en-US" dirty="0"/>
              <a:t>사료를 먹지 않고</a:t>
            </a:r>
            <a:r>
              <a:rPr lang="en-US" altLang="ko-KR" dirty="0"/>
              <a:t> </a:t>
            </a:r>
            <a:r>
              <a:rPr lang="ko-KR" altLang="en-US" dirty="0" err="1"/>
              <a:t>여러마리가</a:t>
            </a:r>
            <a:r>
              <a:rPr lang="ko-KR" altLang="en-US" dirty="0"/>
              <a:t> 포개어 잠을 잠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BC85FFB-3B9A-4E39-8976-19E483EE4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7983" y="2650516"/>
            <a:ext cx="1978818" cy="20097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0A07C0-3999-44E4-B8AD-FE90B9241D92}"/>
              </a:ext>
            </a:extLst>
          </p:cNvPr>
          <p:cNvSpPr txBox="1"/>
          <p:nvPr/>
        </p:nvSpPr>
        <p:spPr>
          <a:xfrm>
            <a:off x="9363800" y="4815691"/>
            <a:ext cx="20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발증군으로</a:t>
            </a:r>
            <a:r>
              <a:rPr lang="ko-KR" altLang="en-US" dirty="0"/>
              <a:t> 인한 </a:t>
            </a:r>
            <a:r>
              <a:rPr lang="ko-KR" altLang="en-US" dirty="0" err="1"/>
              <a:t>수양성</a:t>
            </a:r>
            <a:r>
              <a:rPr lang="ko-KR" altLang="en-US" dirty="0"/>
              <a:t> 설사</a:t>
            </a:r>
          </a:p>
        </p:txBody>
      </p:sp>
    </p:spTree>
    <p:extLst>
      <p:ext uri="{BB962C8B-B14F-4D97-AF65-F5344CB8AC3E}">
        <p14:creationId xmlns:p14="http://schemas.microsoft.com/office/powerpoint/2010/main" val="241673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80440-DE26-4D65-ACF1-1F2395C5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2-4) </a:t>
            </a:r>
            <a:r>
              <a:rPr lang="ko-KR" altLang="en-US" sz="4800" dirty="0"/>
              <a:t>알고리즘 </a:t>
            </a:r>
            <a:r>
              <a:rPr lang="en-US" altLang="ko-KR" sz="4800" dirty="0"/>
              <a:t>–</a:t>
            </a:r>
            <a:r>
              <a:rPr lang="ko-KR" altLang="en-US" sz="4800" dirty="0"/>
              <a:t> 판별기준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1CD4D-A431-4147-A7BF-0337C98F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5" y="2389218"/>
            <a:ext cx="6048971" cy="378967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300" dirty="0"/>
              <a:t>외상</a:t>
            </a:r>
            <a:r>
              <a:rPr lang="en-US" altLang="ko-KR" sz="3300" dirty="0"/>
              <a:t>(</a:t>
            </a:r>
            <a:r>
              <a:rPr lang="ko-KR" altLang="en-US" sz="3300" dirty="0"/>
              <a:t>육안 상</a:t>
            </a:r>
            <a:r>
              <a:rPr lang="en-US" altLang="ko-KR" sz="3300" dirty="0"/>
              <a:t>)</a:t>
            </a:r>
          </a:p>
          <a:p>
            <a:pPr marL="0" indent="0">
              <a:buNone/>
            </a:pPr>
            <a:endParaRPr lang="en-US" altLang="ko-KR" sz="3300" dirty="0"/>
          </a:p>
          <a:p>
            <a:r>
              <a:rPr lang="ko-KR" altLang="en-US" sz="3300" dirty="0"/>
              <a:t>오랜 시간 </a:t>
            </a:r>
            <a:r>
              <a:rPr lang="ko-KR" altLang="en-US" sz="3300" dirty="0" err="1"/>
              <a:t>견좌</a:t>
            </a:r>
            <a:r>
              <a:rPr lang="ko-KR" altLang="en-US" sz="3300" dirty="0"/>
              <a:t> 자세</a:t>
            </a:r>
            <a:endParaRPr lang="en-US" altLang="ko-KR" sz="3300" dirty="0"/>
          </a:p>
          <a:p>
            <a:pPr marL="0" indent="0">
              <a:buNone/>
            </a:pPr>
            <a:r>
              <a:rPr lang="en-US" altLang="ko-KR" sz="3300" dirty="0"/>
              <a:t>(</a:t>
            </a:r>
            <a:r>
              <a:rPr lang="ko-KR" altLang="en-US" sz="3300" dirty="0"/>
              <a:t>이상 자세</a:t>
            </a:r>
            <a:r>
              <a:rPr lang="en-US" altLang="ko-KR" sz="3300" dirty="0"/>
              <a:t>)</a:t>
            </a:r>
            <a:r>
              <a:rPr lang="ko-KR" altLang="en-US" sz="3300" dirty="0"/>
              <a:t>를 취하는 돼지</a:t>
            </a:r>
            <a:endParaRPr lang="en-US" altLang="ko-KR" sz="3300" dirty="0"/>
          </a:p>
          <a:p>
            <a:endParaRPr lang="en-US" altLang="ko-KR" sz="3300" dirty="0"/>
          </a:p>
          <a:p>
            <a:r>
              <a:rPr lang="ko-KR" altLang="en-US" sz="3300" dirty="0"/>
              <a:t>활동시간이 적은 돼지</a:t>
            </a:r>
            <a:endParaRPr lang="en-US" altLang="ko-KR" sz="3300" dirty="0"/>
          </a:p>
          <a:p>
            <a:pPr marL="0" indent="0">
              <a:buNone/>
            </a:pPr>
            <a:r>
              <a:rPr lang="en-US" altLang="ko-KR" sz="3300" dirty="0"/>
              <a:t>(</a:t>
            </a:r>
            <a:r>
              <a:rPr lang="ko-KR" altLang="en-US" sz="3300" dirty="0"/>
              <a:t>활동거리 측정</a:t>
            </a:r>
            <a:r>
              <a:rPr lang="en-US" altLang="ko-KR" sz="3300" dirty="0"/>
              <a:t>)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DA03CC9-34A0-46C1-AC43-98097C9A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80544"/>
            <a:ext cx="4965809" cy="29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1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3747</TotalTime>
  <Words>435</Words>
  <Application>Microsoft Office PowerPoint</Application>
  <PresentationFormat>와이드스크린</PresentationFormat>
  <Paragraphs>125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Arial</vt:lpstr>
      <vt:lpstr>Calibri</vt:lpstr>
      <vt:lpstr>Calibri Light</vt:lpstr>
      <vt:lpstr>Office Theme</vt:lpstr>
      <vt:lpstr>PowerPoint 프레젠테이션</vt:lpstr>
      <vt:lpstr>목 차</vt:lpstr>
      <vt:lpstr>1 주제의 필요성</vt:lpstr>
      <vt:lpstr>PowerPoint 프레젠테이션</vt:lpstr>
      <vt:lpstr>PowerPoint 프레젠테이션</vt:lpstr>
      <vt:lpstr>2-1) 아픈 돼지 검출 알고리즘</vt:lpstr>
      <vt:lpstr>2-2) 건강한 돼지의 상태</vt:lpstr>
      <vt:lpstr>2-3)아픈 돼지의 주요 증상(육안 단순 식별 가능)</vt:lpstr>
      <vt:lpstr>2-4) 알고리즘 – 판별기준 정리</vt:lpstr>
      <vt:lpstr>3 사용 알고리즘 (Detection &amp; Tracking)</vt:lpstr>
      <vt:lpstr>3-1) 사용 tool - OpenPose(오픈 포즈)</vt:lpstr>
      <vt:lpstr>3-2) 사용 tool</vt:lpstr>
      <vt:lpstr>4 웹 UI </vt:lpstr>
      <vt:lpstr>4-1) 앱 UI</vt:lpstr>
      <vt:lpstr>목표</vt:lpstr>
      <vt:lpstr>팀원 구성 및 역할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Sookeun</dc:creator>
  <cp:lastModifiedBy>이성철</cp:lastModifiedBy>
  <cp:revision>400</cp:revision>
  <dcterms:created xsi:type="dcterms:W3CDTF">2021-11-30T04:03:33Z</dcterms:created>
  <dcterms:modified xsi:type="dcterms:W3CDTF">2022-06-07T04:27:12Z</dcterms:modified>
</cp:coreProperties>
</file>