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3" r:id="rId1"/>
  </p:sldMasterIdLst>
  <p:notesMasterIdLst>
    <p:notesMasterId r:id="rId2"/>
  </p:notesMasterIdLst>
  <p:sldIdLst>
    <p:sldId id="305" r:id="rId3"/>
    <p:sldId id="306" r:id="rId4"/>
    <p:sldId id="313" r:id="rId5"/>
    <p:sldId id="333" r:id="rId6"/>
    <p:sldId id="335" r:id="rId7"/>
    <p:sldId id="336" r:id="rId8"/>
    <p:sldId id="33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showAnimation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510" autoAdjust="0"/>
    <p:restoredTop sz="95262" autoAdjust="0"/>
  </p:normalViewPr>
  <p:slideViewPr>
    <p:cSldViewPr snapToGrid="0">
      <p:cViewPr varScale="1">
        <p:scale>
          <a:sx n="100" d="100"/>
          <a:sy n="100" d="100"/>
        </p:scale>
        <p:origin x="1555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4F019-C55C-43B8-8790-CB1C2C5E4D1E}" type="datetime1">
              <a:rPr lang="ko-KR" altLang="en-US"/>
              <a:pPr lvl="0">
                <a:defRPr/>
              </a:pPr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DA1DC60-49EC-4862-B80B-B5C5B9AC4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동영상을 넣을까</a:t>
            </a:r>
            <a:r>
              <a:rPr lang="en-US" altLang="ko-KR"/>
              <a:t>? </a:t>
            </a:r>
            <a:r>
              <a:rPr lang="ko-KR" altLang="en-US"/>
              <a:t>동영상을 넣고 이렇게 이렇게 했다 발표하는게 나을것 같다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A1DC60-49EC-4862-B80B-B5C5B9AC4FF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1771" y="0"/>
            <a:ext cx="9165772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85799" y="2386585"/>
            <a:ext cx="77723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599" y="3357562"/>
            <a:ext cx="64007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505199" y="-50800"/>
            <a:ext cx="5651500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47649" y="2357430"/>
            <a:ext cx="86486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57289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368175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429519" y="571480"/>
            <a:ext cx="1257278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571480"/>
            <a:ext cx="6758005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pPr lvl="0">
              <a:defRPr/>
            </a:pPr>
            <a:fld id="{0AC0439A-326B-4073-BECB-78169A003E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pPr lvl="0">
              <a:defRPr/>
            </a:pPr>
            <a:fld id="{0AC0439A-326B-4073-BECB-78169A003E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5956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6926" y="0"/>
            <a:ext cx="5092753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22312" y="2571733"/>
            <a:ext cx="77723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22312" y="2035630"/>
            <a:ext cx="77723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714347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378619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357949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457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500173"/>
            <a:ext cx="82295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457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4648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9524" y="1"/>
            <a:ext cx="3434954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5714344" y="3429000"/>
            <a:ext cx="3429655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28799" y="760076"/>
            <a:ext cx="54863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828799" y="1357298"/>
            <a:ext cx="54863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828799" y="5164150"/>
            <a:ext cx="54863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095999" y="2"/>
            <a:ext cx="3047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3428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2022-11-29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1668999" y="1321900"/>
            <a:ext cx="5805998" cy="404081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47958" y="1602548"/>
            <a:ext cx="3257533" cy="75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SMS Filter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defRPr/>
            </a:pP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2" y="4955163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4298" y="5382469"/>
            <a:ext cx="2839702" cy="33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20157092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김상민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1"/>
      <p:bldP spid="11" grpId="2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 rot="19800000">
            <a:off x="1366539" y="1245287"/>
            <a:ext cx="140961" cy="713375"/>
            <a:chOff x="6022247" y="1219200"/>
            <a:chExt cx="349978" cy="2867022"/>
          </a:xfrm>
        </p:grpSpPr>
        <p:grpSp>
          <p:nvGrpSpPr>
            <p:cNvPr id="91" name="Group 90"/>
            <p:cNvGrpSpPr/>
            <p:nvPr/>
          </p:nvGrpSpPr>
          <p:grpSpPr>
            <a:xfrm rot="0"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93" name="Group 92"/>
              <p:cNvGrpSpPr/>
              <p:nvPr/>
            </p:nvGrpSpPr>
            <p:grpSpPr>
              <a:xfrm rot="0"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96" name="Freeform 9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240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Isosceles Triangle 9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2400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ounded Rectangle 9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0">
            <a:off x="0" y="-1"/>
            <a:ext cx="1855213" cy="409339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00051" y="64114"/>
            <a:ext cx="1123949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Index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24" name="Straight Connector 97"/>
          <p:cNvCxnSpPr/>
          <p:nvPr/>
        </p:nvCxnSpPr>
        <p:spPr>
          <a:xfrm>
            <a:off x="1780506" y="2416888"/>
            <a:ext cx="336066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98"/>
          <p:cNvSpPr/>
          <p:nvPr/>
        </p:nvSpPr>
        <p:spPr>
          <a:xfrm>
            <a:off x="1733851" y="1898069"/>
            <a:ext cx="3643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rgbClr val="000000"/>
                </a:solidFill>
              </a:rPr>
              <a:t>1. </a:t>
            </a:r>
            <a:r>
              <a:rPr lang="ko-KR" altLang="en-US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캡스톤디자인</a:t>
            </a:r>
            <a:r>
              <a:rPr lang="en-US" altLang="ko-KR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II </a:t>
            </a:r>
            <a:r>
              <a:rPr lang="ko-KR" altLang="en-US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계획</a:t>
            </a:r>
            <a:endParaRPr lang="ko-KR" altLang="en-US" sz="2400"/>
          </a:p>
        </p:txBody>
      </p:sp>
      <p:sp>
        <p:nvSpPr>
          <p:cNvPr id="33" name="Rectangle 98"/>
          <p:cNvSpPr/>
          <p:nvPr/>
        </p:nvSpPr>
        <p:spPr>
          <a:xfrm>
            <a:off x="1780506" y="2633404"/>
            <a:ext cx="4084571" cy="45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000000"/>
                </a:solidFill>
              </a:rPr>
              <a:t> </a:t>
            </a:r>
            <a:r>
              <a:rPr lang="en-US" altLang="ko-KR" sz="2400">
                <a:solidFill>
                  <a:srgbClr val="000000"/>
                </a:solidFill>
              </a:rPr>
              <a:t>2. </a:t>
            </a:r>
            <a:r>
              <a:rPr lang="ko-KR" altLang="en-US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캡스톤디자인</a:t>
            </a:r>
            <a:r>
              <a:rPr lang="en-US" altLang="ko-KR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II </a:t>
            </a:r>
            <a:r>
              <a:rPr lang="ko-KR" altLang="en-US" sz="24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최종결과</a:t>
            </a:r>
            <a:endParaRPr lang="ko-KR" altLang="en-US" sz="24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97"/>
          <p:cNvCxnSpPr/>
          <p:nvPr/>
        </p:nvCxnSpPr>
        <p:spPr>
          <a:xfrm>
            <a:off x="1780506" y="3178888"/>
            <a:ext cx="33513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1"/>
      <p:bldP spid="33" grpId="2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66"/>
          <p:cNvGrpSpPr/>
          <p:nvPr/>
        </p:nvGrpSpPr>
        <p:grpSpPr>
          <a:xfrm rot="0">
            <a:off x="0" y="-1"/>
            <a:ext cx="2286131" cy="409339"/>
            <a:chOff x="0" y="-1"/>
            <a:chExt cx="1855213" cy="409339"/>
          </a:xfrm>
        </p:grpSpPr>
        <p:sp>
          <p:nvSpPr>
            <p:cNvPr id="14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851" y="64114"/>
            <a:ext cx="1807561" cy="2923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bg1"/>
                </a:solidFill>
              </a:rPr>
              <a:t>캡스톤디자인</a:t>
            </a:r>
            <a:r>
              <a:rPr lang="en-US" altLang="ko-KR" sz="1300">
                <a:solidFill>
                  <a:schemeClr val="lt1"/>
                </a:solidFill>
              </a:rPr>
              <a:t>II</a:t>
            </a:r>
            <a:r>
              <a:rPr lang="ko-KR" altLang="en-US" sz="1300">
                <a:solidFill>
                  <a:schemeClr val="bg1"/>
                </a:solidFill>
              </a:rPr>
              <a:t>계획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380" name=""/>
          <p:cNvSpPr/>
          <p:nvPr/>
        </p:nvSpPr>
        <p:spPr>
          <a:xfrm>
            <a:off x="730696" y="5151941"/>
            <a:ext cx="7682606" cy="7772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500" b="0" i="0" strike="noStrike" mc:Ignorable="hp" hp:hslEmbossed="0">
                <a:solidFill>
                  <a:srgbClr val="24292f">
                    <a:alpha val="100000"/>
                  </a:srgbClr>
                </a:solidFill>
                <a:latin typeface="Arial"/>
                <a:ea typeface="-apple-system"/>
              </a:rPr>
              <a:t>3가지 분류 모델에 데이터를 학습시켜 스팸 SMS와 정상 SMS를 분류하고 각 모델의 성능을 비교 및 분석하여 SMS 분류에 있어 가장 적합한 모델이 무엇인지 알아본다. 사용자의 SMS 활용 목적에 따라 적합한 모델이 무엇인지 분석해본다.</a:t>
            </a:r>
            <a:endParaRPr xmlns:mc="http://schemas.openxmlformats.org/markup-compatibility/2006" xmlns:hp="http://schemas.haansoft.com/office/presentation/8.0" sz="1500" b="0" i="0" strike="noStrike" mc:Ignorable="hp" hp:hslEmbossed="0">
              <a:solidFill>
                <a:srgbClr val="24292f">
                  <a:alpha val="100000"/>
                </a:srgbClr>
              </a:solidFill>
              <a:latin typeface="Arial"/>
              <a:ea typeface="-apple-system"/>
            </a:endParaRPr>
          </a:p>
        </p:txBody>
      </p:sp>
      <p:pic>
        <p:nvPicPr>
          <p:cNvPr id="3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976" y="1076512"/>
            <a:ext cx="3625355" cy="1735416"/>
          </a:xfrm>
          <a:prstGeom prst="rect">
            <a:avLst/>
          </a:prstGeom>
        </p:spPr>
      </p:pic>
      <p:pic>
        <p:nvPicPr>
          <p:cNvPr id="3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6116" y="916735"/>
            <a:ext cx="3382870" cy="2121054"/>
          </a:xfrm>
          <a:prstGeom prst="rect">
            <a:avLst/>
          </a:prstGeom>
        </p:spPr>
      </p:pic>
      <p:pic>
        <p:nvPicPr>
          <p:cNvPr id="3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8632" y="2924641"/>
            <a:ext cx="3892177" cy="2134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6"/>
          <p:cNvGrpSpPr/>
          <p:nvPr/>
        </p:nvGrpSpPr>
        <p:grpSpPr>
          <a:xfrm rot="0">
            <a:off x="0" y="-1"/>
            <a:ext cx="2804160" cy="409339"/>
            <a:chOff x="0" y="-1"/>
            <a:chExt cx="1855213" cy="409339"/>
          </a:xfrm>
        </p:grpSpPr>
        <p:sp>
          <p:nvSpPr>
            <p:cNvPr id="3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1" y="64114"/>
            <a:ext cx="2077973" cy="2923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</a:rPr>
              <a:t>캡스톤디자인</a:t>
            </a:r>
            <a:r>
              <a:rPr lang="en-US" altLang="ko-KR" sz="1300">
                <a:solidFill>
                  <a:schemeClr val="bg1"/>
                </a:solidFill>
              </a:rPr>
              <a:t>II </a:t>
            </a:r>
            <a:r>
              <a:rPr lang="ko-KR" altLang="en-US" sz="1300">
                <a:solidFill>
                  <a:schemeClr val="bg1"/>
                </a:solidFill>
              </a:rPr>
              <a:t>최종결과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7337" y="1319212"/>
            <a:ext cx="6029325" cy="421957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80676" y="762933"/>
            <a:ext cx="1520564" cy="3591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Linear kernel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6"/>
          <p:cNvGrpSpPr/>
          <p:nvPr/>
        </p:nvGrpSpPr>
        <p:grpSpPr>
          <a:xfrm rot="0">
            <a:off x="0" y="-1"/>
            <a:ext cx="2804160" cy="409339"/>
            <a:chOff x="0" y="-1"/>
            <a:chExt cx="1855213" cy="409339"/>
          </a:xfrm>
        </p:grpSpPr>
        <p:sp>
          <p:nvSpPr>
            <p:cNvPr id="6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TextBox 4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23851" y="64114"/>
            <a:ext cx="2077973" cy="2923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</a:rPr>
              <a:t>캡스톤디자인</a:t>
            </a:r>
            <a:r>
              <a:rPr lang="en-US" altLang="ko-KR" sz="1300">
                <a:solidFill>
                  <a:schemeClr val="bg1"/>
                </a:solidFill>
              </a:rPr>
              <a:t>II </a:t>
            </a:r>
            <a:r>
              <a:rPr lang="ko-KR" altLang="en-US" sz="1300">
                <a:solidFill>
                  <a:schemeClr val="bg1"/>
                </a:solidFill>
              </a:rPr>
              <a:t>최종결과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775" y="1352550"/>
            <a:ext cx="5886450" cy="41529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80676" y="762933"/>
            <a:ext cx="1311014" cy="359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Poly kernel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6"/>
          <p:cNvGrpSpPr/>
          <p:nvPr/>
        </p:nvGrpSpPr>
        <p:grpSpPr>
          <a:xfrm rot="0">
            <a:off x="0" y="-1"/>
            <a:ext cx="2804160" cy="409339"/>
            <a:chOff x="0" y="-1"/>
            <a:chExt cx="1855213" cy="409339"/>
          </a:xfrm>
        </p:grpSpPr>
        <p:sp>
          <p:nvSpPr>
            <p:cNvPr id="3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1" y="64114"/>
            <a:ext cx="2077973" cy="2923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</a:rPr>
              <a:t>캡스톤디자인</a:t>
            </a:r>
            <a:r>
              <a:rPr lang="en-US" altLang="ko-KR" sz="1300">
                <a:solidFill>
                  <a:schemeClr val="bg1"/>
                </a:solidFill>
              </a:rPr>
              <a:t>II </a:t>
            </a:r>
            <a:r>
              <a:rPr lang="ko-KR" altLang="en-US" sz="1300">
                <a:solidFill>
                  <a:schemeClr val="bg1"/>
                </a:solidFill>
              </a:rPr>
              <a:t>최종결과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80675" y="762933"/>
            <a:ext cx="1701539" cy="359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Sigmoid kernel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775" y="1343025"/>
            <a:ext cx="5886450" cy="41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6"/>
          <p:cNvGrpSpPr/>
          <p:nvPr/>
        </p:nvGrpSpPr>
        <p:grpSpPr>
          <a:xfrm rot="0">
            <a:off x="0" y="-1"/>
            <a:ext cx="2804160" cy="409339"/>
            <a:chOff x="0" y="-1"/>
            <a:chExt cx="1855213" cy="409339"/>
          </a:xfrm>
        </p:grpSpPr>
        <p:sp>
          <p:nvSpPr>
            <p:cNvPr id="3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1" y="64114"/>
            <a:ext cx="2077973" cy="2923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</a:rPr>
              <a:t>캡스톤디자인</a:t>
            </a:r>
            <a:r>
              <a:rPr lang="en-US" altLang="ko-KR" sz="1300">
                <a:solidFill>
                  <a:schemeClr val="bg1"/>
                </a:solidFill>
              </a:rPr>
              <a:t>II </a:t>
            </a:r>
            <a:r>
              <a:rPr lang="ko-KR" altLang="en-US" sz="1300">
                <a:solidFill>
                  <a:schemeClr val="bg1"/>
                </a:solidFill>
              </a:rPr>
              <a:t>최종결과</a:t>
            </a:r>
            <a:endParaRPr lang="ko-KR" altLang="en-US" sz="1300">
              <a:solidFill>
                <a:schemeClr val="bg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875" y="642003"/>
            <a:ext cx="3962656" cy="259774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9582" y="639108"/>
            <a:ext cx="3764596" cy="259378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93963" y="3429000"/>
            <a:ext cx="3838575" cy="282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화면 슬라이드 쇼(4:3)</ep:PresentationFormat>
  <ep:Paragraphs>19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상승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2016-03-09T11:34:58.000</dcterms:created>
  <dc:creator>canonnam</dc:creator>
  <cp:lastModifiedBy>김</cp:lastModifiedBy>
  <dcterms:modified xsi:type="dcterms:W3CDTF">2022-11-29T15:11:36.379</dcterms:modified>
  <cp:revision>245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