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67" r:id="rId1"/>
  </p:sldMasterIdLst>
  <p:sldIdLst>
    <p:sldId id="256" r:id="rId2"/>
    <p:sldId id="271" r:id="rId3"/>
    <p:sldId id="280" r:id="rId4"/>
    <p:sldId id="273" r:id="rId5"/>
    <p:sldId id="263" r:id="rId6"/>
    <p:sldId id="274" r:id="rId7"/>
    <p:sldId id="275" r:id="rId8"/>
    <p:sldId id="276" r:id="rId9"/>
    <p:sldId id="277" r:id="rId10"/>
    <p:sldId id="278" r:id="rId11"/>
    <p:sldId id="281" r:id="rId12"/>
    <p:sldId id="282" r:id="rId13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 snapToObjects="1">
      <p:cViewPr varScale="1">
        <p:scale>
          <a:sx n="100" d="100"/>
          <a:sy n="100" d="100"/>
        </p:scale>
        <p:origin x="-660" y="-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6/6/2022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791970"/>
            <a:ext cx="10363835" cy="147193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뉴스 제목과 머신러닝을 이용한</a:t>
            </a: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주가 예측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20151970 진용원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20157092 김상민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093" y="1781175"/>
            <a:ext cx="6877050" cy="3295650"/>
          </a:xfrm>
          <a:prstGeom prst="rect">
            <a:avLst/>
          </a:prstGeom>
        </p:spPr>
      </p:pic>
      <p:sp>
        <p:nvSpPr>
          <p:cNvPr id="5" name="텍스트 상자 3"/>
          <p:cNvSpPr txBox="1"/>
          <p:nvPr/>
        </p:nvSpPr>
        <p:spPr>
          <a:xfrm>
            <a:off x="1063625" y="596900"/>
            <a:ext cx="3016150" cy="639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예측률 높이기 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(</a:t>
            </a:r>
            <a:r>
              <a:rPr lang="en-US" altLang="ko-KR" sz="1800" b="1" strike="noStrike" cap="none">
                <a:latin typeface="맑은 고딕"/>
                <a:ea typeface="맑은 고딕"/>
              </a:rPr>
              <a:t>Hyper Parameter Tuning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)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2494409" y="2408170"/>
          <a:ext cx="7203182" cy="2041659"/>
        </p:xfrm>
        <a:graphic>
          <a:graphicData uri="http://schemas.openxmlformats.org/drawingml/2006/table">
            <a:tbl>
              <a:tblPr firstRow="1" bandRow="1">
                <a:tableStyle styleId="{7DF18680-E054-41AD-8BC1-D1AEF772440D}" styleName="보통 스타일 2 - 강조 5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5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5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5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5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5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5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5"/>
                        </a:solidFill>
                      </a:fill>
                    </a:tcStyle>
                  </a:firstRow>
                </a:tableStyle>
              </a:tblPr>
              <a:tblGrid>
                <a:gridCol w="4434224"/>
                <a:gridCol w="2768958"/>
              </a:tblGrid>
              <a:tr h="586346"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3200" kern="1200"/>
                        <a:t>담당 파트</a:t>
                      </a:r>
                      <a:endParaRPr lang="ko-KR" altLang="en-US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3200" kern="1200"/>
                        <a:t>담당자</a:t>
                      </a:r>
                      <a:endParaRPr lang="ko-KR" altLang="en-US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73409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/>
                        <a:t>데이터 크롤링</a:t>
                      </a:r>
                      <a:r>
                        <a:rPr lang="en-US" altLang="ko-KR" sz="2400"/>
                        <a:t>&amp;</a:t>
                      </a:r>
                      <a:r>
                        <a:rPr lang="ko-KR" altLang="en-US" sz="2400"/>
                        <a:t>모델 구축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/>
                        <a:t>진용원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72121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/>
                        <a:t>데이터 크롤링</a:t>
                      </a:r>
                      <a:r>
                        <a:rPr lang="en-US" altLang="ko-KR" sz="2400"/>
                        <a:t>&amp;</a:t>
                      </a:r>
                      <a:r>
                        <a:rPr lang="ko-KR" altLang="en-US" sz="2400"/>
                        <a:t>모델 개선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/>
                        <a:t>김상민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5260975" y="3197860"/>
            <a:ext cx="1672590" cy="46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감사합니다</a:t>
            </a:r>
            <a:r>
              <a:rPr kumimoji="0" lang="en-US" altLang="ko-KR" sz="24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ko-KR" altLang="en-US" sz="2400" b="1" i="0" u="none" strike="noStrike" kern="1200" cap="none" spc="-15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063625" y="596900"/>
            <a:ext cx="23939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목차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134110" y="1402080"/>
            <a:ext cx="7689215" cy="25590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1.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 서론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2. 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크롤링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3.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 시스템 구성도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4.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 예측률 높이기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 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서론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2625" y="1166812"/>
            <a:ext cx="828675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주식사이트 크롤링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693" y="1368152"/>
            <a:ext cx="4952307" cy="45811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0055" y="1361544"/>
            <a:ext cx="4824537" cy="4603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063625" y="596900"/>
            <a:ext cx="239331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시스템 구성도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2525" y="1375410"/>
            <a:ext cx="1687830" cy="141160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3620" y="1607185"/>
            <a:ext cx="3027680" cy="948690"/>
          </a:xfrm>
          <a:prstGeom prst="rect">
            <a:avLst/>
          </a:prstGeom>
          <a:noFill/>
        </p:spPr>
      </p:pic>
      <p:cxnSp>
        <p:nvCxnSpPr>
          <p:cNvPr id="7" name="도형 6"/>
          <p:cNvCxnSpPr>
            <a:stCxn id="5" idx="3"/>
            <a:endCxn id="6" idx="1"/>
          </p:cNvCxnSpPr>
          <p:nvPr/>
        </p:nvCxnSpPr>
        <p:spPr>
          <a:xfrm>
            <a:off x="2839720" y="2080895"/>
            <a:ext cx="724535" cy="635"/>
          </a:xfrm>
          <a:prstGeom prst="straightConnector1">
            <a:avLst/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1285875" y="2464435"/>
            <a:ext cx="1411605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네이버 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금융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 크롤링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501255" y="1902460"/>
            <a:ext cx="263461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.CSV 로 저장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10" name="도형 9"/>
          <p:cNvCxnSpPr>
            <a:stCxn id="6" idx="3"/>
            <a:endCxn id="9" idx="1"/>
          </p:cNvCxnSpPr>
          <p:nvPr/>
        </p:nvCxnSpPr>
        <p:spPr>
          <a:xfrm>
            <a:off x="6590665" y="2080895"/>
            <a:ext cx="911225" cy="698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3973830" y="2580640"/>
            <a:ext cx="2277745" cy="923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주가 데이터와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날짜별 헤드라인을 묶음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232535" y="3705860"/>
            <a:ext cx="160782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.CSV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13" name="도형 12"/>
          <p:cNvCxnSpPr>
            <a:stCxn id="12" idx="3"/>
          </p:cNvCxnSpPr>
          <p:nvPr/>
        </p:nvCxnSpPr>
        <p:spPr>
          <a:xfrm flipV="1">
            <a:off x="2839720" y="3884930"/>
            <a:ext cx="733425" cy="63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3620" y="3429000"/>
            <a:ext cx="3027680" cy="948690"/>
          </a:xfrm>
          <a:prstGeom prst="rect">
            <a:avLst/>
          </a:prstGeom>
          <a:noFill/>
        </p:spPr>
      </p:pic>
      <p:cxnSp>
        <p:nvCxnSpPr>
          <p:cNvPr id="15" name="도형 14"/>
          <p:cNvCxnSpPr>
            <a:stCxn id="14" idx="3"/>
          </p:cNvCxnSpPr>
          <p:nvPr/>
        </p:nvCxnSpPr>
        <p:spPr>
          <a:xfrm>
            <a:off x="6590665" y="3902710"/>
            <a:ext cx="902335" cy="63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3884295" y="4465320"/>
            <a:ext cx="3448050" cy="12007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Nltk 라이브러리로 토큰화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Sklearn 라이브러리로 머신러닝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모델학습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545705" y="3563620"/>
            <a:ext cx="1875790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뉴스 헤드라인 입력시 예측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625" y="1556792"/>
            <a:ext cx="7680908" cy="4184873"/>
          </a:xfrm>
          <a:prstGeom prst="rect">
            <a:avLst/>
          </a:prstGeom>
        </p:spPr>
      </p:pic>
      <p:sp>
        <p:nvSpPr>
          <p:cNvPr id="5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예측률 높이기 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(</a:t>
            </a:r>
            <a:r>
              <a:rPr lang="en-US" altLang="ko-KR" sz="1800" b="1" strike="noStrike" cap="none">
                <a:latin typeface="맑은 고딕"/>
                <a:ea typeface="맑은 고딕"/>
              </a:rPr>
              <a:t>Random Forest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)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7488" y="1928812"/>
            <a:ext cx="6534150" cy="3000375"/>
          </a:xfrm>
          <a:prstGeom prst="rect">
            <a:avLst/>
          </a:prstGeom>
        </p:spPr>
      </p:pic>
      <p:sp>
        <p:nvSpPr>
          <p:cNvPr id="5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예측률 높이기 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(</a:t>
            </a:r>
            <a:r>
              <a:rPr lang="en-US" altLang="ko-KR" sz="1800" b="1" strike="noStrike" cap="none">
                <a:effectLst/>
                <a:latin typeface="맑은 고딕"/>
                <a:ea typeface="맑은 고딕"/>
              </a:rPr>
              <a:t>logistic regression</a:t>
            </a:r>
            <a:r>
              <a:rPr lang="en-US" altLang="ko-KR" sz="1800" strike="noStrike" cap="none">
                <a:effectLst/>
                <a:latin typeface="맑은 고딕"/>
                <a:ea typeface="맑은 고딕"/>
              </a:rPr>
              <a:t>)</a:t>
            </a:r>
            <a:endParaRPr lang="en-US" altLang="ko-KR" sz="1800" strike="noStrike" cap="none"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5525" y="1343025"/>
            <a:ext cx="7600950" cy="4171950"/>
          </a:xfrm>
          <a:prstGeom prst="rect">
            <a:avLst/>
          </a:prstGeom>
        </p:spPr>
      </p:pic>
      <p:sp>
        <p:nvSpPr>
          <p:cNvPr id="6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예측률 높이기 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(</a:t>
            </a:r>
            <a:r>
              <a:rPr lang="en-US" altLang="ko-KR" sz="1800" b="1" strike="noStrike" cap="none">
                <a:latin typeface="맑은 고딕"/>
                <a:ea typeface="맑은 고딕"/>
              </a:rPr>
              <a:t>Random Forest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)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625" y="1230635"/>
            <a:ext cx="6715125" cy="18383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324" y="3429000"/>
            <a:ext cx="6829425" cy="1790700"/>
          </a:xfrm>
          <a:prstGeom prst="rect">
            <a:avLst/>
          </a:prstGeom>
        </p:spPr>
      </p:pic>
      <p:sp>
        <p:nvSpPr>
          <p:cNvPr id="8" name="텍스트 상자 3"/>
          <p:cNvSpPr txBox="1"/>
          <p:nvPr/>
        </p:nvSpPr>
        <p:spPr>
          <a:xfrm>
            <a:off x="1063625" y="596900"/>
            <a:ext cx="2393315" cy="6394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예측률 높이기 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(</a:t>
            </a:r>
            <a:r>
              <a:rPr lang="en-US" altLang="ko-KR" sz="1800" b="1" strike="noStrike" cap="none">
                <a:latin typeface="맑은 고딕"/>
                <a:ea typeface="맑은 고딕"/>
              </a:rPr>
              <a:t>Random Forest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)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/>
  <ep:Paragraphs>27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오피스 테마</vt:lpstr>
      <vt:lpstr>뉴스 제목과 머신러닝을 이용한 주가 예측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진 용원</dc:creator>
  <cp:lastModifiedBy>김</cp:lastModifiedBy>
  <dcterms:modified xsi:type="dcterms:W3CDTF">2022-07-05T15:51:18.950</dcterms:modified>
  <cp:revision>49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