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4480"/>
    <p:restoredTop sz="85746"/>
  </p:normalViewPr>
  <p:slideViewPr>
    <p:cSldViewPr snapToObjects="1">
      <p:cViewPr>
        <p:scale>
          <a:sx n="90" d="100"/>
          <a:sy n="90" d="100"/>
        </p:scale>
        <p:origin x="0" y="0"/>
      </p:cViewPr>
      <p:guideLst>
        <p:guide orient="horz" pos="2159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2022-03-16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10년간 플라스틱 폐기물 발생량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https://www.hankookilbo.com/News/Read/A2020122810050002703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플라스틱 연간 소비량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https://kids.hyundai.com/kidshyundai/safetyEnvironment/learnenvDet.kids?cotnSn=3654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일회용품 사용량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https://www.hankookilbo.com/News/Read/201911221670349335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해수면상승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http://www.chemicalnews.co.kr/news/articleView.html?idxno=3838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쓰레기섬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https://www.bbc.co.uk/newsround/42810179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각 삼각형 28"/>
          <p:cNvSpPr/>
          <p:nvPr/>
        </p:nvSpPr>
        <p:spPr>
          <a:xfrm flipV="1">
            <a:off x="0" y="0"/>
            <a:ext cx="4648200" cy="3582988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" name="그룹 40"/>
          <p:cNvGrpSpPr/>
          <p:nvPr/>
        </p:nvGrpSpPr>
        <p:grpSpPr>
          <a:xfrm rot="20467452" flipV="1">
            <a:off x="1039912" y="-342319"/>
            <a:ext cx="5867400" cy="5519823"/>
            <a:chOff x="1214414" y="0"/>
            <a:chExt cx="7289840" cy="6858000"/>
          </a:xfrm>
        </p:grpSpPr>
        <p:sp>
          <p:nvSpPr>
            <p:cNvPr id="31" name="타원 30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57200" y="3429000"/>
            <a:ext cx="7143800" cy="1074551"/>
          </a:xfrm>
        </p:spPr>
        <p:txBody>
          <a:bodyPr/>
          <a:lstStyle>
            <a:lvl1pPr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" y="4500569"/>
            <a:ext cx="6400800" cy="587697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1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7C8F9AC-C743-4CF1-9CDC-5778D607EC85}" type="datetime1">
              <a:rPr lang="ko-KR" altLang="en-US"/>
              <a:pPr>
                <a:defRPr lang="ko-KR" altLang="en-US"/>
              </a:pPr>
              <a:t>2022-03-12</a:t>
            </a:fld>
            <a:endParaRPr lang="en-US" altLang="en-US"/>
          </a:p>
        </p:txBody>
      </p:sp>
      <p:sp>
        <p:nvSpPr>
          <p:cNvPr id="6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0" y="2743200"/>
            <a:ext cx="5338118" cy="41148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" name="그룹 40"/>
          <p:cNvGrpSpPr/>
          <p:nvPr/>
        </p:nvGrpSpPr>
        <p:grpSpPr>
          <a:xfrm rot="0">
            <a:off x="1214414" y="32658"/>
            <a:ext cx="7127844" cy="6705600"/>
            <a:chOff x="1214414" y="0"/>
            <a:chExt cx="7289840" cy="6858000"/>
          </a:xfrm>
        </p:grpSpPr>
        <p:sp>
          <p:nvSpPr>
            <p:cNvPr id="41" name="타원 40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7286644" y="857232"/>
              <a:ext cx="428596" cy="428596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11499" y="2285992"/>
            <a:ext cx="8521002" cy="1470025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8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92ABC9BA-42AA-4685-93DD-7FD76BFF3AE1}" type="datetime1">
              <a:rPr lang="ko-KR" altLang="en-US"/>
              <a:pPr>
                <a:defRPr lang="ko-KR" altLang="en-US"/>
              </a:pPr>
              <a:t>2022-03-12</a:t>
            </a:fld>
            <a:endParaRPr lang="en-US" altLang="en-US"/>
          </a:p>
        </p:txBody>
      </p:sp>
      <p:sp>
        <p:nvSpPr>
          <p:cNvPr id="6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2819400"/>
            <a:ext cx="5239265" cy="4038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3608171" y="0"/>
            <a:ext cx="5535827" cy="4267200"/>
          </a:xfrm>
          <a:prstGeom prst="rtTriangle">
            <a:avLst/>
          </a:prstGeom>
          <a:gradFill>
            <a:gsLst>
              <a:gs pos="74000">
                <a:schemeClr val="accent1">
                  <a:lumMod val="60000"/>
                  <a:lumOff val="40000"/>
                  <a:alpha val="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그룹 45"/>
          <p:cNvGrpSpPr/>
          <p:nvPr/>
        </p:nvGrpSpPr>
        <p:grpSpPr>
          <a:xfrm rot="20271788" flipH="1" flipV="1">
            <a:off x="4915757" y="710203"/>
            <a:ext cx="4619610" cy="4345951"/>
            <a:chOff x="1214414" y="0"/>
            <a:chExt cx="7289840" cy="6858000"/>
          </a:xfrm>
        </p:grpSpPr>
        <p:sp>
          <p:nvSpPr>
            <p:cNvPr id="9" name="타원 8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7286644" y="857232"/>
              <a:ext cx="428596" cy="428596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62000" y="914400"/>
            <a:ext cx="6172200" cy="1129604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2133600"/>
            <a:ext cx="6183313" cy="35702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A537D4F-2816-4191-B966-3AB5762B9300}" type="datetime1">
              <a:rPr lang="ko-KR" altLang="en-US"/>
              <a:pPr>
                <a:defRPr lang="ko-KR" altLang="en-US"/>
              </a:pPr>
              <a:t>2022-03-12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"/>
          <p:cNvGrpSpPr/>
          <p:nvPr/>
        </p:nvGrpSpPr>
        <p:grpSpPr>
          <a:xfrm rot="5400000">
            <a:off x="5219700" y="2933700"/>
            <a:ext cx="6858000" cy="990600"/>
            <a:chOff x="0" y="0"/>
            <a:chExt cx="9144000" cy="990600"/>
          </a:xfrm>
        </p:grpSpPr>
        <p:sp>
          <p:nvSpPr>
            <p:cNvPr id="8" name="자유형 7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17"/>
          <p:cNvGrpSpPr/>
          <p:nvPr/>
        </p:nvGrpSpPr>
        <p:grpSpPr>
          <a:xfrm rot="5400000">
            <a:off x="7606888" y="5485396"/>
            <a:ext cx="928516" cy="1664292"/>
            <a:chOff x="8077200" y="152400"/>
            <a:chExt cx="928516" cy="1664292"/>
          </a:xfrm>
        </p:grpSpPr>
        <p:sp>
          <p:nvSpPr>
            <p:cNvPr id="11" name="타원 10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088086" y="274638"/>
            <a:ext cx="870857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748937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9A09CFD-CD73-42CD-8107-FABA9430AA5B}" type="datetime1">
              <a:rPr lang="ko-KR" altLang="en-US"/>
              <a:pPr>
                <a:defRPr lang="ko-KR" altLang="en-US"/>
              </a:pPr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8047A4E-B306-4D3E-8C4B-2AC13D241DAE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33474"/>
            <a:ext cx="8229600" cy="514299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60BDF17-240F-45C2-9667-5F01B32F94EA}" type="datetime1">
              <a:rPr lang="ko-KR" altLang="en-US"/>
              <a:pPr>
                <a:defRPr lang="ko-KR" altLang="en-US"/>
              </a:pPr>
              <a:t>2022-03-12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475B81-6B56-4E14-881C-F068C03C5382}" type="datetime1">
              <a:rPr lang="ko-KR" altLang="en-US"/>
              <a:pPr>
                <a:defRPr lang="ko-KR" altLang="en-US"/>
              </a:pPr>
              <a:t>2022-03-12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grpSp>
        <p:nvGrpSpPr>
          <p:cNvPr id="2" name="그룹 11"/>
          <p:cNvGrpSpPr/>
          <p:nvPr/>
        </p:nvGrpSpPr>
        <p:grpSpPr>
          <a:xfrm rot="0">
            <a:off x="7643834" y="152399"/>
            <a:ext cx="1361882" cy="2441067"/>
            <a:chOff x="8077200" y="152400"/>
            <a:chExt cx="928516" cy="1664292"/>
          </a:xfrm>
        </p:grpSpPr>
        <p:sp>
          <p:nvSpPr>
            <p:cNvPr id="6" name="타원 5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 flipV="1">
            <a:off x="4399006" y="-1"/>
            <a:ext cx="4744994" cy="3657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4624923"/>
            <a:ext cx="8229600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191000"/>
            <a:ext cx="8229600" cy="433923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FB287CB-68EA-421A-A4AD-33B9DC2E91B2}" type="datetime1">
              <a:rPr lang="ko-KR" altLang="en-US"/>
              <a:pPr>
                <a:defRPr lang="ko-KR" altLang="en-US"/>
              </a:pPr>
              <a:t>2022-03-12</a:t>
            </a:fld>
            <a:endParaRPr lang="en-US" altLang="en-US"/>
          </a:p>
        </p:txBody>
      </p:sp>
      <p:sp>
        <p:nvSpPr>
          <p:cNvPr id="4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grpSp>
        <p:nvGrpSpPr>
          <p:cNvPr id="4" name="그룹 40"/>
          <p:cNvGrpSpPr/>
          <p:nvPr/>
        </p:nvGrpSpPr>
        <p:grpSpPr>
          <a:xfrm rot="1132548" flipH="1" flipV="1">
            <a:off x="2335313" y="-418519"/>
            <a:ext cx="5867400" cy="5519823"/>
            <a:chOff x="1214414" y="0"/>
            <a:chExt cx="7289840" cy="6858000"/>
          </a:xfrm>
        </p:grpSpPr>
        <p:sp>
          <p:nvSpPr>
            <p:cNvPr id="37" name="타원 36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76177"/>
            <a:ext cx="8229600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457200" y="1071563"/>
            <a:ext cx="3971925" cy="5143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내용 개체 틀 8"/>
          <p:cNvSpPr>
            <a:spLocks noGrp="1"/>
          </p:cNvSpPr>
          <p:nvPr>
            <p:ph sz="quarter" idx="14"/>
          </p:nvPr>
        </p:nvSpPr>
        <p:spPr>
          <a:xfrm>
            <a:off x="4714875" y="1071563"/>
            <a:ext cx="3971925" cy="5143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264C91A-EF41-4988-8E36-6CAFB7D2E136}" type="datetime1">
              <a:rPr lang="ko-KR" altLang="en-US"/>
              <a:pPr>
                <a:defRPr lang="ko-KR" altLang="en-US"/>
              </a:pPr>
              <a:t>2022-03-12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BE2AEF3-4D86-4CBE-9B32-DDE7C01B53B0}" type="datetime1">
              <a:rPr lang="ko-KR" altLang="en-US"/>
              <a:pPr>
                <a:defRPr lang="ko-KR" altLang="en-US"/>
              </a:pPr>
              <a:t>2022-03-12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76177"/>
            <a:ext cx="8229600" cy="86834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142984"/>
            <a:ext cx="8229600" cy="504680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E9D41CA-F875-454A-B646-AC4E6349A4E4}" type="datetime1">
              <a:rPr lang="ko-KR" altLang="en-US"/>
              <a:pPr>
                <a:defRPr lang="ko-KR" altLang="en-US"/>
              </a:pPr>
              <a:t>2022-03-12</a:t>
            </a:fld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76177"/>
            <a:ext cx="8229600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457200" y="1114425"/>
            <a:ext cx="3981450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8" name="내용 개체 틀 10"/>
          <p:cNvSpPr>
            <a:spLocks noGrp="1"/>
          </p:cNvSpPr>
          <p:nvPr>
            <p:ph sz="quarter" idx="14"/>
          </p:nvPr>
        </p:nvSpPr>
        <p:spPr>
          <a:xfrm>
            <a:off x="4705350" y="1114425"/>
            <a:ext cx="3981450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9" name="내용 개체 틀 10"/>
          <p:cNvSpPr>
            <a:spLocks noGrp="1"/>
          </p:cNvSpPr>
          <p:nvPr>
            <p:ph sz="quarter" idx="15"/>
          </p:nvPr>
        </p:nvSpPr>
        <p:spPr>
          <a:xfrm>
            <a:off x="457200" y="3748106"/>
            <a:ext cx="3981450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20" name="내용 개체 틀 10"/>
          <p:cNvSpPr>
            <a:spLocks noGrp="1"/>
          </p:cNvSpPr>
          <p:nvPr>
            <p:ph sz="quarter" idx="16"/>
          </p:nvPr>
        </p:nvSpPr>
        <p:spPr>
          <a:xfrm>
            <a:off x="4705350" y="3748106"/>
            <a:ext cx="3981450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C519585-A1C3-4349-A2A9-E286BDE96C0E}" type="datetime1">
              <a:rPr lang="ko-KR" altLang="en-US"/>
              <a:pPr>
                <a:defRPr lang="ko-KR" altLang="en-US"/>
              </a:pPr>
              <a:t>2022-03-12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0" y="0"/>
            <a:ext cx="9144000" cy="990600"/>
            <a:chOff x="0" y="0"/>
            <a:chExt cx="9144000" cy="990600"/>
          </a:xfrm>
        </p:grpSpPr>
        <p:sp>
          <p:nvSpPr>
            <p:cNvPr id="9" name="자유형 8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" name="그룹 27"/>
          <p:cNvGrpSpPr/>
          <p:nvPr/>
        </p:nvGrpSpPr>
        <p:grpSpPr>
          <a:xfrm rot="0">
            <a:off x="7681902" y="180972"/>
            <a:ext cx="1328754" cy="3270256"/>
            <a:chOff x="7681902" y="180972"/>
            <a:chExt cx="1328754" cy="3270256"/>
          </a:xfrm>
        </p:grpSpPr>
        <p:sp>
          <p:nvSpPr>
            <p:cNvPr id="12" name="타원 11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382000" y="762000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0" name="그룹 28"/>
          <p:cNvGrpSpPr/>
          <p:nvPr/>
        </p:nvGrpSpPr>
        <p:grpSpPr>
          <a:xfrm rot="0" flipH="1" flipV="1">
            <a:off x="101600" y="3276600"/>
            <a:ext cx="1328754" cy="3270256"/>
            <a:chOff x="7681902" y="180972"/>
            <a:chExt cx="1328754" cy="3270256"/>
          </a:xfrm>
        </p:grpSpPr>
        <p:sp>
          <p:nvSpPr>
            <p:cNvPr id="21" name="타원 20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8382000" y="762000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304800"/>
            <a:ext cx="54864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 hasCustomPrompt="1"/>
          </p:nvPr>
        </p:nvSpPr>
        <p:spPr>
          <a:xfrm>
            <a:off x="1792288" y="1393371"/>
            <a:ext cx="5486400" cy="3334204"/>
          </a:xfrm>
          <a:solidFill>
            <a:schemeClr val="bg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909457"/>
            <a:ext cx="5486400" cy="126274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18D79A8-719F-4115-92E5-24663253EB2B}" type="datetime1">
              <a:rPr lang="ko-KR" altLang="en-US"/>
              <a:pPr>
                <a:defRPr lang="ko-KR" altLang="en-US"/>
              </a:pPr>
              <a:t>2022-03-12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8C3B62A-3DFE-4006-8418-4121DC00BB4B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물방울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"/>
          <p:cNvGrpSpPr/>
          <p:nvPr/>
        </p:nvGrpSpPr>
        <p:grpSpPr>
          <a:xfrm rot="0">
            <a:off x="0" y="0"/>
            <a:ext cx="9144000" cy="990600"/>
            <a:chOff x="0" y="0"/>
            <a:chExt cx="9144000" cy="990600"/>
          </a:xfrm>
        </p:grpSpPr>
        <p:sp>
          <p:nvSpPr>
            <p:cNvPr id="10" name="자유형 9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17"/>
          <p:cNvGrpSpPr/>
          <p:nvPr/>
        </p:nvGrpSpPr>
        <p:grpSpPr>
          <a:xfrm rot="0">
            <a:off x="8077200" y="152400"/>
            <a:ext cx="928516" cy="1664292"/>
            <a:chOff x="8077200" y="152400"/>
            <a:chExt cx="928516" cy="1664292"/>
          </a:xfrm>
        </p:grpSpPr>
        <p:sp>
          <p:nvSpPr>
            <p:cNvPr id="12" name="타원 11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76177"/>
            <a:ext cx="8229600" cy="86834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33476"/>
            <a:ext cx="8229600" cy="506635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4100758-C520-409D-A43F-1BA465BE9CC9}" type="datetime1">
              <a:rPr lang="ko-KR" altLang="en-US"/>
              <a:pPr>
                <a:defRPr lang="ko-KR" altLang="en-US"/>
              </a:pPr>
              <a:t>2022-03-12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£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80000"/>
        <a:buFont typeface="Wingdings"/>
        <a:buChar char="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SzPct val="80000"/>
        <a:buFont typeface="Wingdings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36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7025" indent="-1714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250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Relationship Id="rId3" Type="http://schemas.openxmlformats.org/officeDocument/2006/relationships/image" Target="../media/image16.jpeg"  /><Relationship Id="rId4" Type="http://schemas.openxmlformats.org/officeDocument/2006/relationships/image" Target="../media/image17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jpeg"  /><Relationship Id="rId3" Type="http://schemas.openxmlformats.org/officeDocument/2006/relationships/image" Target="../media/image19.jpeg"  /><Relationship Id="rId4" Type="http://schemas.openxmlformats.org/officeDocument/2006/relationships/image" Target="../media/image20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jpeg"  /><Relationship Id="rId3" Type="http://schemas.openxmlformats.org/officeDocument/2006/relationships/image" Target="../media/image22.jpeg"  /><Relationship Id="rId4" Type="http://schemas.openxmlformats.org/officeDocument/2006/relationships/image" Target="../media/image23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jpeg"  /><Relationship Id="rId3" Type="http://schemas.openxmlformats.org/officeDocument/2006/relationships/image" Target="../media/image25.jpeg"  /><Relationship Id="rId4" Type="http://schemas.openxmlformats.org/officeDocument/2006/relationships/image" Target="../media/image26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Relationship Id="rId9" Type="http://schemas.openxmlformats.org/officeDocument/2006/relationships/image" Target="../media/image3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jpeg"  /><Relationship Id="rId4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Relationship Id="rId3" Type="http://schemas.openxmlformats.org/officeDocument/2006/relationships/image" Target="../media/image7.jpeg"  /><Relationship Id="rId4" Type="http://schemas.openxmlformats.org/officeDocument/2006/relationships/image" Target="../media/image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Relationship Id="rId3" Type="http://schemas.openxmlformats.org/officeDocument/2006/relationships/image" Target="../media/image10.jpeg"  /><Relationship Id="rId4" Type="http://schemas.openxmlformats.org/officeDocument/2006/relationships/image" Target="../media/image1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Relationship Id="rId3" Type="http://schemas.openxmlformats.org/officeDocument/2006/relationships/image" Target="../media/image13.jpeg"  /><Relationship Id="rId4" Type="http://schemas.openxmlformats.org/officeDocument/2006/relationships/image" Target="../media/image14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28920" y="2564892"/>
            <a:ext cx="7886159" cy="1312123"/>
          </a:xfrm>
        </p:spPr>
        <p:txBody>
          <a:bodyPr/>
          <a:lstStyle/>
          <a:p>
            <a:pPr marL="25400" algn="ctr">
              <a:defRPr lang="ko-KR" altLang="en-US"/>
            </a:pPr>
            <a:r>
              <a:rPr lang="ko-KR" altLang="ko-KR" sz="3100" b="1">
                <a:latin typeface="한컴 솔잎 M"/>
                <a:ea typeface="한컴 솔잎 M"/>
              </a:rPr>
              <a:t>인증 활동을 통한</a:t>
            </a:r>
            <a:r>
              <a:rPr lang="ko-KR" altLang="en-US" sz="3100" b="1">
                <a:latin typeface="한컴 솔잎 M"/>
                <a:ea typeface="한컴 솔잎 M"/>
              </a:rPr>
              <a:t> </a:t>
            </a:r>
            <a:r>
              <a:rPr lang="ko-KR" altLang="ko-KR" sz="3100" b="1">
                <a:latin typeface="한컴 솔잎 M"/>
                <a:ea typeface="한컴 솔잎 M"/>
              </a:rPr>
              <a:t>탄소중립 실천 모바일 앱</a:t>
            </a:r>
            <a:endParaRPr lang="ko-KR" altLang="ko-KR" sz="3100" b="1">
              <a:latin typeface="한컴 솔잎 M"/>
              <a:ea typeface="한컴 솔잎 M"/>
            </a:endParaRPr>
          </a:p>
          <a:p>
            <a:pPr marL="25400" algn="ctr">
              <a:defRPr lang="ko-KR" altLang="en-US"/>
            </a:pPr>
            <a:endParaRPr lang="ko-KR" altLang="ko-KR" sz="1600" b="1">
              <a:latin typeface="한컴 솔잎 M"/>
              <a:ea typeface="한컴 솔잎 M"/>
            </a:endParaRPr>
          </a:p>
          <a:p>
            <a:pPr marL="25400" algn="ctr">
              <a:defRPr lang="ko-KR" altLang="en-US"/>
            </a:pPr>
            <a:r>
              <a:rPr lang="ko-KR" altLang="ko-KR" sz="1600" b="1">
                <a:latin typeface="한컴 솔잎 M"/>
                <a:ea typeface="한컴 솔잎 M"/>
              </a:rPr>
              <a:t>Mobile app to practice carbon neutrality through authentication activities.</a:t>
            </a:r>
            <a:endParaRPr lang="ko-KR" altLang="ko-KR" sz="1600" b="1">
              <a:latin typeface="한컴 솔잎 M"/>
              <a:ea typeface="한컴 솔잎 M"/>
            </a:endParaRPr>
          </a:p>
        </p:txBody>
      </p:sp>
      <p:sp>
        <p:nvSpPr>
          <p:cNvPr id="3" name="내용 개체 틀 2"/>
          <p:cNvSpPr>
            <a:spLocks noGrp="1"/>
          </p:cNvSpPr>
          <p:nvPr/>
        </p:nvSpPr>
        <p:spPr>
          <a:xfrm>
            <a:off x="4986638" y="4974078"/>
            <a:ext cx="3898773" cy="1407291"/>
          </a:xfrm>
          <a:prstGeom prst="rect">
            <a:avLst/>
          </a:prstGeom>
        </p:spPr>
        <p:txBody>
          <a:bodyPr vert="horz" lIns="91440" tIns="45720" rIns="91440" bIns="45720"/>
          <a:p>
            <a:pPr marL="0" indent="0" algn="r" defTabSz="91440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kern="1200" spc="5" mc:Ignorable="hp" hp:hslEmbossed="0">
                <a:solidFill>
                  <a:schemeClr val="tx1"/>
                </a:solidFill>
                <a:latin typeface="한컴 솔잎 M"/>
                <a:ea typeface="한컴 솔잎 M"/>
              </a:rPr>
              <a:t>20208017       조용찬</a:t>
            </a:r>
            <a:endParaRPr xmlns:mc="http://schemas.openxmlformats.org/markup-compatibility/2006" xmlns:hp="http://schemas.haansoft.com/office/presentation/8.0" lang="ko-KR" altLang="en-US" sz="1600" b="0" i="0" kern="1200" spc="5" mc:Ignorable="hp" hp:hslEmbossed="0">
              <a:solidFill>
                <a:schemeClr val="tx1"/>
              </a:solidFill>
              <a:latin typeface="한컴 솔잎 M"/>
              <a:ea typeface="한컴 솔잎 M"/>
            </a:endParaRPr>
          </a:p>
          <a:p>
            <a:pPr marL="0" indent="0" algn="r" defTabSz="91440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kern="1200" spc="5" mc:Ignorable="hp" hp:hslEmbossed="0">
                <a:solidFill>
                  <a:schemeClr val="tx1"/>
                </a:solidFill>
                <a:latin typeface="한컴 솔잎 M"/>
                <a:ea typeface="한컴 솔잎 M"/>
              </a:rPr>
              <a:t>20161615        안현상</a:t>
            </a:r>
            <a:endParaRPr xmlns:mc="http://schemas.openxmlformats.org/markup-compatibility/2006" xmlns:hp="http://schemas.haansoft.com/office/presentation/8.0" lang="ko-KR" altLang="en-US" sz="1600" b="0" i="0" kern="1200" spc="5" mc:Ignorable="hp" hp:hslEmbossed="0">
              <a:solidFill>
                <a:schemeClr val="tx1"/>
              </a:solidFill>
              <a:latin typeface="한컴 솔잎 M"/>
              <a:ea typeface="한컴 솔잎 M"/>
            </a:endParaRPr>
          </a:p>
          <a:p>
            <a:pPr marL="0" indent="0" algn="r" defTabSz="91440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1600" b="0" i="0" kern="1200" spc="5" mc:Ignorable="hp" hp:hslEmbossed="0">
              <a:solidFill>
                <a:schemeClr val="tx1"/>
              </a:solidFill>
              <a:latin typeface="한컴 솔잎 M"/>
              <a:ea typeface="한컴 솔잎 M"/>
            </a:endParaRPr>
          </a:p>
          <a:p>
            <a:pPr marL="0" indent="0" algn="r" defTabSz="91440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kern="1200" spc="5" mc:Ignorable="hp" hp:hslEmbossed="0">
                <a:solidFill>
                  <a:schemeClr val="tx1"/>
                </a:solidFill>
                <a:latin typeface="한컴 솔잎 M"/>
                <a:ea typeface="한컴 솔잎 M"/>
              </a:rPr>
              <a:t>지도교수 : 김차종 교수님</a:t>
            </a:r>
            <a:endParaRPr xmlns:mc="http://schemas.openxmlformats.org/markup-compatibility/2006" xmlns:hp="http://schemas.haansoft.com/office/presentation/8.0" lang="ko-KR" altLang="en-US" sz="1600" b="0" i="0" kern="1200" spc="5" mc:Ignorable="hp" hp:hslEmbossed="0">
              <a:solidFill>
                <a:schemeClr val="tx1"/>
              </a:solidFill>
              <a:latin typeface="한컴 솔잎 M"/>
              <a:ea typeface="한컴 솔잎 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한컴 솔잎 M"/>
                <a:ea typeface="한컴 솔잎 M"/>
              </a:rPr>
              <a:t>유사어플 - </a:t>
            </a:r>
            <a:r>
              <a:rPr lang="ko-KR" altLang="ko-KR">
                <a:latin typeface="한컴 솔잎 M"/>
                <a:ea typeface="한컴 솔잎 M"/>
              </a:rPr>
              <a:t>CBECO 탄소저감</a:t>
            </a:r>
            <a:endParaRPr lang="ko-KR" altLang="ko-KR">
              <a:latin typeface="한컴 솔잎 M"/>
              <a:ea typeface="한컴 솔잎 M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063586"/>
            <a:ext cx="2607486" cy="579441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79314" y="1063586"/>
            <a:ext cx="2607486" cy="579441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68257" y="1063586"/>
            <a:ext cx="2607486" cy="579441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한컴 솔잎 M"/>
                <a:ea typeface="한컴 솔잎 M"/>
              </a:rPr>
              <a:t>유사어플 - 지구공</a:t>
            </a:r>
            <a:endParaRPr lang="ko-KR" altLang="en-US">
              <a:latin typeface="한컴 솔잎 M"/>
              <a:ea typeface="한컴 솔잎 M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063586"/>
            <a:ext cx="2607486" cy="579441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68257" y="1063586"/>
            <a:ext cx="2607486" cy="579441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79314" y="1063585"/>
            <a:ext cx="2607486" cy="579441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한컴 솔잎 M"/>
                <a:ea typeface="한컴 솔잎 M"/>
              </a:rPr>
              <a:t>유사어플 - 지구공</a:t>
            </a:r>
            <a:endParaRPr lang="ko-KR" altLang="en-US">
              <a:latin typeface="한컴 솔잎 M"/>
              <a:ea typeface="한컴 솔잎 M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850" y="1063586"/>
            <a:ext cx="2607486" cy="579441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68257" y="1063586"/>
            <a:ext cx="2607485" cy="579441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93613" y="1063586"/>
            <a:ext cx="2607486" cy="579441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한컴 솔잎 M"/>
                <a:ea typeface="한컴 솔잎 M"/>
              </a:rPr>
              <a:t>유사어플 - 지구공</a:t>
            </a:r>
            <a:endParaRPr lang="ko-KR" altLang="en-US">
              <a:latin typeface="한컴 솔잎 M"/>
              <a:ea typeface="한컴 솔잎 M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68257" y="1063586"/>
            <a:ext cx="2607486" cy="579441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850" y="1063585"/>
            <a:ext cx="2607486" cy="579441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13045" y="1063585"/>
            <a:ext cx="2607486" cy="579441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628920" y="2772938"/>
            <a:ext cx="7886159" cy="1312123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25400"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b="1" i="0" kern="1200" spc="5" mc:Ignorable="hp" hp:hslEmbossed="0">
                <a:solidFill>
                  <a:schemeClr val="tx1"/>
                </a:solidFill>
                <a:latin typeface="한컴 솔잎 M"/>
                <a:ea typeface="한컴 솔잎 M"/>
              </a:rPr>
              <a:t>주요 기능</a:t>
            </a:r>
            <a:endParaRPr xmlns:mc="http://schemas.openxmlformats.org/markup-compatibility/2006" xmlns:hp="http://schemas.haansoft.com/office/presentation/8.0" lang="ko-KR" altLang="en-US" sz="4000" b="1" i="0" kern="1200" spc="5" mc:Ignorable="hp" hp:hslEmbossed="0">
              <a:solidFill>
                <a:schemeClr val="tx1"/>
              </a:solidFill>
              <a:latin typeface="한컴 솔잎 M"/>
              <a:ea typeface="한컴 솔잎 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02870" y="4719011"/>
            <a:ext cx="559566" cy="5595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주요기능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50228" y="4719011"/>
            <a:ext cx="1190745" cy="119074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6627" y="1977982"/>
            <a:ext cx="1190745" cy="119074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4682" y="1977982"/>
            <a:ext cx="1190745" cy="119074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45600" y="1977983"/>
            <a:ext cx="1190745" cy="1190745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74589" y="5156351"/>
            <a:ext cx="687847" cy="687847"/>
          </a:xfrm>
          <a:prstGeom prst="rect">
            <a:avLst/>
          </a:prstGeom>
        </p:spPr>
      </p:pic>
      <p:grpSp>
        <p:nvGrpSpPr>
          <p:cNvPr id="13" name=""/>
          <p:cNvGrpSpPr/>
          <p:nvPr/>
        </p:nvGrpSpPr>
        <p:grpSpPr>
          <a:xfrm rot="0">
            <a:off x="1196132" y="5090793"/>
            <a:ext cx="687847" cy="818963"/>
            <a:chOff x="6394124" y="1795251"/>
            <a:chExt cx="1190745" cy="1417721"/>
          </a:xfrm>
        </p:grpSpPr>
        <p:pic>
          <p:nvPicPr>
            <p:cNvPr id="14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762520" y="1795251"/>
              <a:ext cx="453953" cy="453953"/>
            </a:xfrm>
            <a:prstGeom prst="rect">
              <a:avLst/>
            </a:prstGeom>
          </p:spPr>
        </p:pic>
        <p:pic>
          <p:nvPicPr>
            <p:cNvPr id="15" name="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394124" y="2022227"/>
              <a:ext cx="1190745" cy="1190745"/>
            </a:xfrm>
            <a:prstGeom prst="rect">
              <a:avLst/>
            </a:prstGeom>
          </p:spPr>
        </p:pic>
      </p:grpSp>
      <p:pic>
        <p:nvPicPr>
          <p:cNvPr id="16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702092" y="5029865"/>
            <a:ext cx="814333" cy="814333"/>
          </a:xfrm>
          <a:prstGeom prst="rect">
            <a:avLst/>
          </a:prstGeom>
        </p:spPr>
      </p:pic>
      <p:sp>
        <p:nvSpPr>
          <p:cNvPr id="17" name=""/>
          <p:cNvSpPr/>
          <p:nvPr/>
        </p:nvSpPr>
        <p:spPr>
          <a:xfrm rot="10686401">
            <a:off x="1790402" y="4664332"/>
            <a:ext cx="690609" cy="415164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1883979" y="5962973"/>
            <a:ext cx="690609" cy="432054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3175529" y="5962973"/>
            <a:ext cx="690609" cy="432054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"/>
          <p:cNvSpPr/>
          <p:nvPr/>
        </p:nvSpPr>
        <p:spPr>
          <a:xfrm rot="10686401">
            <a:off x="3168580" y="4647449"/>
            <a:ext cx="690609" cy="432054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628920" y="2772938"/>
            <a:ext cx="7886159" cy="1312123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25400"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b="1" i="0" kern="1200" spc="5" mc:Ignorable="hp" hp:hslEmbossed="0">
                <a:solidFill>
                  <a:schemeClr val="tx1"/>
                </a:solidFill>
                <a:latin typeface="한컴 솔잎 M"/>
                <a:ea typeface="한컴 솔잎 M"/>
              </a:rPr>
              <a:t>추진전략</a:t>
            </a:r>
            <a:endParaRPr xmlns:mc="http://schemas.openxmlformats.org/markup-compatibility/2006" xmlns:hp="http://schemas.haansoft.com/office/presentation/8.0" lang="ko-KR" altLang="en-US" sz="4000" b="1" i="0" kern="1200" spc="5" mc:Ignorable="hp" hp:hslEmbossed="0">
              <a:solidFill>
                <a:schemeClr val="tx1"/>
              </a:solidFill>
              <a:latin typeface="한컴 솔잎 M"/>
              <a:ea typeface="한컴 솔잎 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한컴 솔잎 M"/>
                <a:ea typeface="한컴 솔잎 M"/>
              </a:rPr>
              <a:t>추진전략</a:t>
            </a:r>
            <a:endParaRPr lang="ko-KR" altLang="en-US">
              <a:latin typeface="한컴 솔잎 M"/>
              <a:ea typeface="한컴 솔잎 M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285874"/>
            <a:ext cx="4114800" cy="2956053"/>
          </a:xfrm>
        </p:spPr>
        <p:txBody>
          <a:bodyPr vert="horz" lIns="91440" tIns="45720" rIns="91440" bIns="45720"/>
          <a:lstStyle/>
          <a:p>
            <a:pPr>
              <a:buNone/>
              <a:defRPr lang="ko-KR" altLang="en-US"/>
            </a:pPr>
            <a:r>
              <a:rPr lang="ko-KR" altLang="en-US">
                <a:latin typeface="한컴 솔잎 M"/>
                <a:ea typeface="한컴 솔잎 M"/>
              </a:rPr>
              <a:t>   팀장</a:t>
            </a:r>
            <a:endParaRPr lang="ko-KR" altLang="en-US">
              <a:latin typeface="한컴 솔잎 M"/>
              <a:ea typeface="한컴 솔잎 M"/>
            </a:endParaRPr>
          </a:p>
          <a:p>
            <a:pPr algn="ctr">
              <a:buNone/>
              <a:defRPr lang="ko-KR" altLang="en-US"/>
            </a:pPr>
            <a:r>
              <a:rPr lang="ko-KR" altLang="en-US">
                <a:latin typeface="한컴 솔잎 M"/>
                <a:ea typeface="한컴 솔잎 M"/>
              </a:rPr>
              <a:t>조용찬</a:t>
            </a:r>
            <a:endParaRPr lang="ko-KR" altLang="en-US">
              <a:latin typeface="한컴 솔잎 M"/>
              <a:ea typeface="한컴 솔잎 M"/>
            </a:endParaRPr>
          </a:p>
          <a:p>
            <a:pPr>
              <a:buNone/>
              <a:defRPr lang="ko-KR" altLang="en-US"/>
            </a:pPr>
            <a:endParaRPr lang="en-US" altLang="ko-KR">
              <a:latin typeface="한컴 솔잎 M"/>
              <a:ea typeface="한컴 솔잎 M"/>
            </a:endParaRPr>
          </a:p>
          <a:p>
            <a:pPr>
              <a:buNone/>
              <a:defRPr lang="ko-KR" altLang="en-US"/>
            </a:pPr>
            <a:r>
              <a:rPr lang="ko-KR" altLang="en-US">
                <a:latin typeface="한컴 솔잎 M"/>
                <a:ea typeface="한컴 솔잎 M"/>
              </a:rPr>
              <a:t>- 로그인</a:t>
            </a:r>
            <a:endParaRPr lang="ko-KR" altLang="en-US">
              <a:latin typeface="한컴 솔잎 M"/>
              <a:ea typeface="한컴 솔잎 M"/>
            </a:endParaRPr>
          </a:p>
          <a:p>
            <a:pPr>
              <a:buNone/>
              <a:defRPr lang="ko-KR" altLang="en-US"/>
            </a:pPr>
            <a:r>
              <a:rPr lang="ko-KR" altLang="en-US">
                <a:latin typeface="한컴 솔잎 M"/>
                <a:ea typeface="한컴 솔잎 M"/>
              </a:rPr>
              <a:t>- 인증</a:t>
            </a:r>
            <a:endParaRPr lang="ko-KR" altLang="en-US">
              <a:latin typeface="한컴 솔잎 M"/>
              <a:ea typeface="한컴 솔잎 M"/>
            </a:endParaRPr>
          </a:p>
          <a:p>
            <a:pPr>
              <a:buNone/>
              <a:defRPr lang="ko-KR" altLang="en-US"/>
            </a:pPr>
            <a:endParaRPr lang="en-US" altLang="ko-KR">
              <a:latin typeface="한컴 솔잎 M"/>
              <a:ea typeface="한컴 솔잎 M"/>
            </a:endParaRPr>
          </a:p>
        </p:txBody>
      </p:sp>
      <p:sp>
        <p:nvSpPr>
          <p:cNvPr id="9" name="내용 개체 틀 2"/>
          <p:cNvSpPr>
            <a:spLocks noGrp="1"/>
          </p:cNvSpPr>
          <p:nvPr/>
        </p:nvSpPr>
        <p:spPr>
          <a:xfrm>
            <a:off x="4572000" y="1285873"/>
            <a:ext cx="4114800" cy="2956053"/>
          </a:xfrm>
          <a:prstGeom prst="rect">
            <a:avLst/>
          </a:prstGeom>
        </p:spPr>
        <p:txBody>
          <a:bodyPr vert="horz" lIns="91440" tIns="45720" rIns="91440" bIns="45720"/>
          <a:p>
            <a:pPr marL="261938" indent="-261938" algn="l" defTabSz="91440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1"/>
                </a:solidFill>
                <a:latin typeface="한컴 솔잎 M"/>
                <a:ea typeface="한컴 솔잎 M"/>
              </a:rPr>
              <a:t>   팀원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1"/>
              </a:solidFill>
              <a:latin typeface="한컴 솔잎 M"/>
              <a:ea typeface="한컴 솔잎 M"/>
            </a:endParaRPr>
          </a:p>
          <a:p>
            <a:pPr marL="261938" indent="-261938" algn="ctr" defTabSz="91440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1"/>
                </a:solidFill>
                <a:latin typeface="한컴 솔잎 M"/>
                <a:ea typeface="한컴 솔잎 M"/>
              </a:rPr>
              <a:t>안현상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1"/>
              </a:solidFill>
              <a:latin typeface="한컴 솔잎 M"/>
              <a:ea typeface="한컴 솔잎 M"/>
            </a:endParaRPr>
          </a:p>
          <a:p>
            <a:pPr marL="261938" indent="-261938" algn="l" defTabSz="91440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solidFill>
                <a:schemeClr val="tx1"/>
              </a:solidFill>
              <a:latin typeface="한컴 솔잎 M"/>
              <a:ea typeface="한컴 솔잎 M"/>
            </a:endParaRPr>
          </a:p>
          <a:p>
            <a:pPr marL="261938" indent="-261938" algn="l" defTabSz="91440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1"/>
                </a:solidFill>
                <a:latin typeface="한컴 솔잎 M"/>
                <a:ea typeface="한컴 솔잎 M"/>
              </a:rPr>
              <a:t>- 순위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1"/>
              </a:solidFill>
              <a:latin typeface="한컴 솔잎 M"/>
              <a:ea typeface="한컴 솔잎 M"/>
            </a:endParaRPr>
          </a:p>
          <a:p>
            <a:pPr marL="261938" indent="-261938" algn="l" defTabSz="91440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1"/>
                </a:solidFill>
                <a:latin typeface="한컴 솔잎 M"/>
                <a:ea typeface="한컴 솔잎 M"/>
              </a:rPr>
              <a:t>- 상점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1"/>
              </a:solidFill>
              <a:latin typeface="한컴 솔잎 M"/>
              <a:ea typeface="한컴 솔잎 M"/>
            </a:endParaRPr>
          </a:p>
        </p:txBody>
      </p:sp>
      <p:sp>
        <p:nvSpPr>
          <p:cNvPr id="10" name=""/>
          <p:cNvSpPr/>
          <p:nvPr/>
        </p:nvSpPr>
        <p:spPr>
          <a:xfrm>
            <a:off x="457200" y="4241927"/>
            <a:ext cx="8229599" cy="199542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anchor="t"/>
          <a:p>
            <a:pPr indent="-457200">
              <a:defRPr lang="ko-KR" altLang="en-US"/>
            </a:pPr>
            <a:r>
              <a:rPr lang="ko-KR" altLang="en-US" sz="2400">
                <a:solidFill>
                  <a:srgbClr val="333333"/>
                </a:solidFill>
                <a:latin typeface="한컴 솔잎 M"/>
                <a:ea typeface="한컴 솔잎 M"/>
              </a:rPr>
              <a:t>개발환경</a:t>
            </a:r>
            <a:endParaRPr lang="ko-KR" altLang="en-US" sz="2400">
              <a:solidFill>
                <a:srgbClr val="333333"/>
              </a:solidFill>
              <a:latin typeface="한컴 솔잎 M"/>
              <a:ea typeface="한컴 솔잎 M"/>
            </a:endParaRPr>
          </a:p>
          <a:p>
            <a:pPr indent="-457200">
              <a:defRPr lang="ko-KR" altLang="en-US"/>
            </a:pPr>
            <a:r>
              <a:rPr lang="ko-KR" altLang="en-US" sz="2400">
                <a:latin typeface="한컴 솔잎 M"/>
                <a:ea typeface="한컴 솔잎 M"/>
              </a:rPr>
              <a:t>○</a:t>
            </a:r>
            <a:r>
              <a:rPr lang="ko-KR" altLang="ko-KR" sz="2400">
                <a:latin typeface="한컴 솔잎 M"/>
                <a:ea typeface="한컴 솔잎 M"/>
              </a:rPr>
              <a:t> 언어   </a:t>
            </a:r>
            <a:r>
              <a:rPr lang="ko-KR" altLang="en-US" sz="2400">
                <a:latin typeface="한컴 솔잎 M"/>
                <a:ea typeface="한컴 솔잎 M"/>
              </a:rPr>
              <a:t> </a:t>
            </a:r>
            <a:r>
              <a:rPr lang="ko-KR" altLang="ko-KR" sz="2400">
                <a:latin typeface="한컴 솔잎 M"/>
                <a:ea typeface="한컴 솔잎 M"/>
              </a:rPr>
              <a:t>  : html, css, javascript</a:t>
            </a:r>
            <a:r>
              <a:rPr lang="ko-KR" altLang="en-US" sz="2400">
                <a:latin typeface="한컴 솔잎 M"/>
                <a:ea typeface="한컴 솔잎 M"/>
              </a:rPr>
              <a:t>, </a:t>
            </a:r>
            <a:r>
              <a:rPr lang="en-US" altLang="ko-KR" sz="2400">
                <a:latin typeface="한컴 솔잎 M"/>
                <a:ea typeface="한컴 솔잎 M"/>
              </a:rPr>
              <a:t>java, python</a:t>
            </a:r>
            <a:endParaRPr lang="en-US" altLang="ko-KR" sz="2400">
              <a:latin typeface="한컴 솔잎 M"/>
              <a:ea typeface="한컴 솔잎 M"/>
            </a:endParaRPr>
          </a:p>
          <a:p>
            <a:pPr indent="-457200">
              <a:defRPr lang="ko-KR" altLang="en-US"/>
            </a:pPr>
            <a:r>
              <a:rPr lang="ko-KR" altLang="en-US" sz="2400">
                <a:latin typeface="한컴 솔잎 M"/>
                <a:ea typeface="한컴 솔잎 M"/>
              </a:rPr>
              <a:t>○</a:t>
            </a:r>
            <a:r>
              <a:rPr lang="ko-KR" altLang="ko-KR" sz="2400">
                <a:latin typeface="한컴 솔잎 M"/>
                <a:ea typeface="한컴 솔잎 M"/>
              </a:rPr>
              <a:t> 개발환경 : Node.js, Firebase, Android Studio</a:t>
            </a:r>
            <a:endParaRPr lang="en-US" altLang="ko-KR" sz="2400">
              <a:latin typeface="한컴 솔잎 M"/>
              <a:ea typeface="한컴 솔잎 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/>
        </p:nvSpPr>
        <p:spPr>
          <a:xfrm>
            <a:off x="628920" y="2772938"/>
            <a:ext cx="7886159" cy="1312123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25400"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b="1" i="0" kern="1200" spc="5" mc:Ignorable="hp" hp:hslEmbossed="0">
                <a:solidFill>
                  <a:schemeClr val="tx1"/>
                </a:solidFill>
                <a:latin typeface="한컴 솔잎 M"/>
                <a:ea typeface="한컴 솔잎 M"/>
              </a:rPr>
              <a:t>참고문헌</a:t>
            </a:r>
            <a:endParaRPr xmlns:mc="http://schemas.openxmlformats.org/markup-compatibility/2006" xmlns:hp="http://schemas.haansoft.com/office/presentation/8.0" lang="ko-KR" altLang="en-US" sz="4000" b="1" i="0" kern="1200" spc="5" mc:Ignorable="hp" hp:hslEmbossed="0">
              <a:solidFill>
                <a:schemeClr val="tx1"/>
              </a:solidFill>
              <a:latin typeface="한컴 솔잎 M"/>
              <a:ea typeface="한컴 솔잎 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한컴 솔잎 M"/>
                <a:ea typeface="한컴 솔잎 M"/>
              </a:rPr>
              <a:t>참고문헌</a:t>
            </a:r>
            <a:endParaRPr lang="ko-KR" altLang="en-US">
              <a:latin typeface="한컴 솔잎 M"/>
              <a:ea typeface="한컴 솔잎 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ko-KR" sz="1500" b="1">
              <a:latin typeface="한컴 솔잎 M"/>
              <a:ea typeface="한컴 솔잎 M"/>
            </a:endParaRPr>
          </a:p>
          <a:p>
            <a:pPr>
              <a:defRPr lang="ko-KR" altLang="en-US"/>
            </a:pPr>
            <a:r>
              <a:rPr lang="ko-KR" altLang="ko-KR" sz="1500" b="1">
                <a:latin typeface="한컴 솔잎 M"/>
                <a:ea typeface="한컴 솔잎 M"/>
              </a:rPr>
              <a:t>ㆍ대한민국 정책 브리핑  정책위키  2050 탄소중립</a:t>
            </a:r>
            <a:endParaRPr lang="ko-KR" altLang="ko-KR" sz="1500" b="1">
              <a:latin typeface="한컴 솔잎 M"/>
              <a:ea typeface="한컴 솔잎 M"/>
            </a:endParaRPr>
          </a:p>
          <a:p>
            <a:pPr>
              <a:defRPr lang="ko-KR" altLang="en-US"/>
            </a:pPr>
            <a:r>
              <a:rPr lang="ko-KR" altLang="ko-KR" sz="1500" b="1">
                <a:solidFill>
                  <a:schemeClr val="accent1">
                    <a:lumMod val="80000"/>
                    <a:lumOff val="20000"/>
                  </a:schemeClr>
                </a:solidFill>
                <a:latin typeface="한컴 솔잎 M"/>
                <a:ea typeface="한컴 솔잎 M"/>
              </a:rPr>
              <a:t>https://www.korea.kr/special/policyCurationView.do?newsId=148881562</a:t>
            </a:r>
            <a:endParaRPr lang="ko-KR" altLang="ko-KR" sz="1500" b="1">
              <a:solidFill>
                <a:srgbClr val="0000ff"/>
              </a:solidFill>
              <a:latin typeface="한컴 솔잎 M"/>
              <a:ea typeface="한컴 솔잎 M"/>
            </a:endParaRPr>
          </a:p>
          <a:p>
            <a:pPr>
              <a:defRPr lang="ko-KR" altLang="en-US"/>
            </a:pPr>
            <a:r>
              <a:rPr lang="ko-KR" altLang="ko-KR" sz="1400" b="1">
                <a:latin typeface="한컴 솔잎 M"/>
                <a:ea typeface="한컴 솔잎 M"/>
              </a:rPr>
              <a:t>  </a:t>
            </a:r>
            <a:endParaRPr lang="ko-KR" altLang="ko-KR" sz="1400" b="1">
              <a:latin typeface="한컴 솔잎 M"/>
              <a:ea typeface="한컴 솔잎 M"/>
            </a:endParaRPr>
          </a:p>
          <a:p>
            <a:pPr>
              <a:defRPr lang="ko-KR" altLang="en-US"/>
            </a:pPr>
            <a:r>
              <a:rPr lang="ko-KR" altLang="ko-KR" sz="1500" b="1">
                <a:latin typeface="한컴 솔잎 M"/>
                <a:ea typeface="한컴 솔잎 M"/>
              </a:rPr>
              <a:t>ㆍ2050탄소중립 국외탄소중립 현황</a:t>
            </a:r>
            <a:endParaRPr lang="ko-KR" altLang="ko-KR" sz="1500" b="1">
              <a:latin typeface="한컴 솔잎 M"/>
              <a:ea typeface="한컴 솔잎 M"/>
            </a:endParaRPr>
          </a:p>
          <a:p>
            <a:pPr>
              <a:defRPr lang="ko-KR" altLang="en-US"/>
            </a:pPr>
            <a:r>
              <a:rPr lang="ko-KR" altLang="ko-KR" sz="1500" b="1">
                <a:solidFill>
                  <a:schemeClr val="accent1">
                    <a:lumMod val="80000"/>
                    <a:lumOff val="20000"/>
                  </a:schemeClr>
                </a:solidFill>
                <a:latin typeface="한컴 솔잎 M"/>
                <a:ea typeface="한컴 솔잎 M"/>
              </a:rPr>
              <a:t>https://www.gihoo.or.kr/netzero/intro/intro0401.do</a:t>
            </a:r>
            <a:endParaRPr lang="ko-KR" altLang="ko-KR" sz="1500" b="1">
              <a:solidFill>
                <a:srgbClr val="0000ff"/>
              </a:solidFill>
              <a:latin typeface="한컴 솔잎 M"/>
              <a:ea typeface="한컴 솔잎 M"/>
            </a:endParaRPr>
          </a:p>
          <a:p>
            <a:pPr>
              <a:defRPr lang="ko-KR" altLang="en-US"/>
            </a:pPr>
            <a:r>
              <a:rPr lang="ko-KR" altLang="ko-KR" sz="1400" b="1">
                <a:latin typeface="한컴 솔잎 M"/>
                <a:ea typeface="한컴 솔잎 M"/>
              </a:rPr>
              <a:t>  </a:t>
            </a:r>
            <a:endParaRPr lang="ko-KR" altLang="ko-KR" sz="1400" b="1">
              <a:latin typeface="한컴 솔잎 M"/>
              <a:ea typeface="한컴 솔잎 M"/>
            </a:endParaRPr>
          </a:p>
          <a:p>
            <a:pPr>
              <a:defRPr lang="ko-KR" altLang="en-US"/>
            </a:pPr>
            <a:r>
              <a:rPr lang="ko-KR" altLang="ko-KR" sz="1500" b="1">
                <a:latin typeface="한컴 솔잎 M"/>
                <a:ea typeface="한컴 솔잎 M"/>
              </a:rPr>
              <a:t>ㆍ탄소중립실천포인트</a:t>
            </a:r>
            <a:endParaRPr lang="ko-KR" altLang="ko-KR" sz="1500" b="1">
              <a:latin typeface="한컴 솔잎 M"/>
              <a:ea typeface="한컴 솔잎 M"/>
            </a:endParaRPr>
          </a:p>
          <a:p>
            <a:pPr>
              <a:defRPr lang="ko-KR" altLang="en-US"/>
            </a:pPr>
            <a:r>
              <a:rPr lang="ko-KR" altLang="ko-KR" sz="1500" b="1">
                <a:solidFill>
                  <a:schemeClr val="accent1">
                    <a:lumMod val="80000"/>
                    <a:lumOff val="20000"/>
                  </a:schemeClr>
                </a:solidFill>
                <a:latin typeface="한컴 솔잎 M"/>
                <a:ea typeface="한컴 솔잎 M"/>
              </a:rPr>
              <a:t>https://cpoint.or.kr/netzero/intro-program.do</a:t>
            </a:r>
            <a:endParaRPr lang="ko-KR" altLang="ko-KR" sz="1500" b="1">
              <a:solidFill>
                <a:srgbClr val="0000ff"/>
              </a:solidFill>
              <a:latin typeface="한컴 솔잎 M"/>
              <a:ea typeface="한컴 솔잎 M"/>
            </a:endParaRPr>
          </a:p>
          <a:p>
            <a:pPr>
              <a:defRPr lang="ko-KR" altLang="en-US"/>
            </a:pPr>
            <a:r>
              <a:rPr lang="ko-KR" altLang="ko-KR" sz="1400" b="1">
                <a:latin typeface="한컴 솔잎 M"/>
                <a:ea typeface="한컴 솔잎 M"/>
              </a:rPr>
              <a:t>  </a:t>
            </a:r>
            <a:endParaRPr lang="ko-KR" altLang="ko-KR" sz="1400" b="1">
              <a:latin typeface="한컴 솔잎 M"/>
              <a:ea typeface="한컴 솔잎 M"/>
            </a:endParaRPr>
          </a:p>
          <a:p>
            <a:pPr>
              <a:defRPr lang="ko-KR" altLang="en-US"/>
            </a:pPr>
            <a:r>
              <a:rPr lang="ko-KR" altLang="ko-KR" sz="1500" b="1">
                <a:latin typeface="한컴 솔잎 M"/>
                <a:ea typeface="한컴 솔잎 M"/>
              </a:rPr>
              <a:t>ㆍ기후행동 1.5℃ (탄소중립 관련 어플)</a:t>
            </a:r>
            <a:endParaRPr lang="ko-KR" altLang="ko-KR" sz="1500" b="1">
              <a:latin typeface="한컴 솔잎 M"/>
              <a:ea typeface="한컴 솔잎 M"/>
            </a:endParaRPr>
          </a:p>
          <a:p>
            <a:pPr>
              <a:defRPr lang="ko-KR" altLang="en-US"/>
            </a:pPr>
            <a:r>
              <a:rPr lang="ko-KR" altLang="ko-KR" sz="1500" b="1">
                <a:solidFill>
                  <a:schemeClr val="accent1">
                    <a:lumMod val="80000"/>
                    <a:lumOff val="20000"/>
                  </a:schemeClr>
                </a:solidFill>
                <a:latin typeface="한컴 솔잎 M"/>
                <a:ea typeface="한컴 솔잎 M"/>
              </a:rPr>
              <a:t>https://www.c-action.kr/web/index.html</a:t>
            </a:r>
            <a:endParaRPr lang="ko-KR" altLang="ko-KR" sz="1500" b="1">
              <a:solidFill>
                <a:srgbClr val="0000ff"/>
              </a:solidFill>
              <a:latin typeface="한컴 솔잎 M"/>
              <a:ea typeface="한컴 솔잎 M"/>
            </a:endParaRPr>
          </a:p>
          <a:p>
            <a:pPr>
              <a:defRPr lang="ko-KR" altLang="en-US"/>
            </a:pPr>
            <a:r>
              <a:rPr lang="ko-KR" altLang="ko-KR" sz="1400" b="1">
                <a:latin typeface="한컴 솔잎 M"/>
                <a:ea typeface="한컴 솔잎 M"/>
              </a:rPr>
              <a:t>  </a:t>
            </a:r>
            <a:endParaRPr lang="ko-KR" altLang="ko-KR" sz="1400" b="1">
              <a:latin typeface="한컴 솔잎 M"/>
              <a:ea typeface="한컴 솔잎 M"/>
            </a:endParaRPr>
          </a:p>
          <a:p>
            <a:pPr>
              <a:defRPr lang="ko-KR" altLang="en-US"/>
            </a:pPr>
            <a:r>
              <a:rPr lang="ko-KR" altLang="ko-KR" sz="1500" b="1">
                <a:latin typeface="한컴 솔잎 M"/>
                <a:ea typeface="한컴 솔잎 M"/>
              </a:rPr>
              <a:t>ㆍCBECO 탄소저감 (탄소중립 관련 어플)</a:t>
            </a:r>
            <a:endParaRPr lang="ko-KR" altLang="ko-KR" sz="1500" b="1">
              <a:latin typeface="한컴 솔잎 M"/>
              <a:ea typeface="한컴 솔잎 M"/>
            </a:endParaRPr>
          </a:p>
          <a:p>
            <a:pPr>
              <a:defRPr lang="ko-KR" altLang="en-US"/>
            </a:pPr>
            <a:r>
              <a:rPr lang="ko-KR" altLang="ko-KR" sz="1500" b="1">
                <a:solidFill>
                  <a:schemeClr val="accent1">
                    <a:lumMod val="80000"/>
                    <a:lumOff val="20000"/>
                  </a:schemeClr>
                </a:solidFill>
                <a:latin typeface="한컴 솔잎 M"/>
                <a:ea typeface="한컴 솔잎 M"/>
              </a:rPr>
              <a:t>https://www.cbeco.kr/home/main.php</a:t>
            </a:r>
            <a:endParaRPr lang="ko-KR" altLang="ko-KR" sz="1500" b="1">
              <a:solidFill>
                <a:srgbClr val="0000ff"/>
              </a:solidFill>
              <a:latin typeface="한컴 솔잎 M"/>
              <a:ea typeface="한컴 솔잎 M"/>
            </a:endParaRPr>
          </a:p>
          <a:p>
            <a:pPr>
              <a:defRPr lang="ko-KR" altLang="en-US"/>
            </a:pPr>
            <a:r>
              <a:rPr lang="ko-KR" altLang="ko-KR" sz="1400" b="1">
                <a:latin typeface="한컴 솔잎 M"/>
                <a:ea typeface="한컴 솔잎 M"/>
              </a:rPr>
              <a:t>  </a:t>
            </a:r>
            <a:endParaRPr lang="ko-KR" altLang="ko-KR" sz="1400" b="1">
              <a:latin typeface="한컴 솔잎 M"/>
              <a:ea typeface="한컴 솔잎 M"/>
            </a:endParaRPr>
          </a:p>
          <a:p>
            <a:pPr>
              <a:defRPr lang="ko-KR" altLang="en-US"/>
            </a:pPr>
            <a:r>
              <a:rPr lang="ko-KR" altLang="ko-KR" sz="1500" b="1">
                <a:latin typeface="한컴 솔잎 M"/>
                <a:ea typeface="한컴 솔잎 M"/>
              </a:rPr>
              <a:t>ㆍ지구공 (탄소중립 관련 어플)</a:t>
            </a:r>
            <a:endParaRPr lang="ko-KR" altLang="ko-KR" sz="1500" b="1">
              <a:latin typeface="한컴 솔잎 M"/>
              <a:ea typeface="한컴 솔잎 M"/>
            </a:endParaRPr>
          </a:p>
          <a:p>
            <a:pPr>
              <a:defRPr lang="ko-KR" altLang="en-US"/>
            </a:pPr>
            <a:r>
              <a:rPr lang="ko-KR" altLang="ko-KR" sz="1500" b="1">
                <a:solidFill>
                  <a:schemeClr val="accent1">
                    <a:lumMod val="80000"/>
                    <a:lumOff val="20000"/>
                  </a:schemeClr>
                </a:solidFill>
                <a:latin typeface="한컴 솔잎 M"/>
                <a:ea typeface="한컴 솔잎 M"/>
              </a:rPr>
              <a:t>https://jigugong.com/</a:t>
            </a:r>
            <a:endParaRPr lang="ko-KR" altLang="ko-KR" sz="1400" b="1">
              <a:solidFill>
                <a:schemeClr val="accent1">
                  <a:lumMod val="80000"/>
                  <a:lumOff val="20000"/>
                </a:schemeClr>
              </a:solidFill>
              <a:latin typeface="한컴 솔잎 M"/>
              <a:ea typeface="한컴 솔잎 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한컴 솔잎 M"/>
                <a:ea typeface="한컴 솔잎 M"/>
              </a:rPr>
              <a:t>목차</a:t>
            </a:r>
            <a:endParaRPr lang="ko-KR" altLang="en-US">
              <a:latin typeface="한컴 솔잎 M"/>
              <a:ea typeface="한컴 솔잎 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한컴 솔잎 M"/>
                <a:ea typeface="한컴 솔잎 M"/>
              </a:rPr>
              <a:t>배경 및 필요성</a:t>
            </a:r>
            <a:endParaRPr lang="ko-KR" altLang="en-US">
              <a:latin typeface="한컴 솔잎 M"/>
              <a:ea typeface="한컴 솔잎 M"/>
            </a:endParaRPr>
          </a:p>
          <a:p>
            <a:pPr>
              <a:defRPr lang="ko-KR" altLang="en-US"/>
            </a:pPr>
            <a:r>
              <a:rPr lang="ko-KR" altLang="en-US">
                <a:latin typeface="한컴 솔잎 M"/>
                <a:ea typeface="한컴 솔잎 M"/>
              </a:rPr>
              <a:t>유사 어플 분석</a:t>
            </a:r>
            <a:endParaRPr lang="ko-KR" altLang="en-US">
              <a:latin typeface="한컴 솔잎 M"/>
              <a:ea typeface="한컴 솔잎 M"/>
            </a:endParaRPr>
          </a:p>
          <a:p>
            <a:pPr>
              <a:defRPr lang="ko-KR" altLang="en-US"/>
            </a:pPr>
            <a:r>
              <a:rPr lang="ko-KR" altLang="en-US">
                <a:latin typeface="한컴 솔잎 M"/>
                <a:ea typeface="한컴 솔잎 M"/>
              </a:rPr>
              <a:t>주요기능</a:t>
            </a:r>
            <a:endParaRPr lang="ko-KR" altLang="en-US">
              <a:latin typeface="한컴 솔잎 M"/>
              <a:ea typeface="한컴 솔잎 M"/>
            </a:endParaRPr>
          </a:p>
          <a:p>
            <a:pPr>
              <a:defRPr lang="ko-KR" altLang="en-US"/>
            </a:pPr>
            <a:r>
              <a:rPr lang="ko-KR" altLang="en-US">
                <a:latin typeface="한컴 솔잎 M"/>
                <a:ea typeface="한컴 솔잎 M"/>
              </a:rPr>
              <a:t>추진전략</a:t>
            </a:r>
            <a:endParaRPr lang="ko-KR" altLang="en-US">
              <a:latin typeface="한컴 솔잎 M"/>
              <a:ea typeface="한컴 솔잎 M"/>
            </a:endParaRPr>
          </a:p>
          <a:p>
            <a:pPr>
              <a:defRPr lang="ko-KR" altLang="en-US"/>
            </a:pPr>
            <a:r>
              <a:rPr lang="ko-KR" altLang="en-US">
                <a:latin typeface="한컴 솔잎 M"/>
                <a:ea typeface="한컴 솔잎 M"/>
              </a:rPr>
              <a:t>참고문헌</a:t>
            </a:r>
            <a:endParaRPr lang="ko-KR" altLang="en-US">
              <a:latin typeface="한컴 솔잎 M"/>
              <a:ea typeface="한컴 솔잎 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628920" y="2564892"/>
            <a:ext cx="7886159" cy="1312123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25400"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100" b="1" i="0" kern="1200" spc="5" mc:Ignorable="hp" hp:hslEmbossed="0">
                <a:solidFill>
                  <a:schemeClr val="tx1"/>
                </a:solidFill>
                <a:latin typeface="한컴 솔잎 M"/>
                <a:ea typeface="한컴 솔잎 M"/>
              </a:rPr>
              <a:t>감사합니다.</a:t>
            </a:r>
            <a:endParaRPr xmlns:mc="http://schemas.openxmlformats.org/markup-compatibility/2006" xmlns:hp="http://schemas.haansoft.com/office/presentation/8.0" lang="ko-KR" altLang="en-US" sz="3100" b="1" i="0" kern="1200" spc="5" mc:Ignorable="hp" hp:hslEmbossed="0">
              <a:solidFill>
                <a:schemeClr val="tx1"/>
              </a:solidFill>
              <a:latin typeface="한컴 솔잎 M"/>
              <a:ea typeface="한컴 솔잎 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628920" y="2772938"/>
            <a:ext cx="7886159" cy="1312123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25400"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b="1" i="0" kern="1200" spc="5" mc:Ignorable="hp" hp:hslEmbossed="0">
                <a:solidFill>
                  <a:schemeClr val="tx1"/>
                </a:solidFill>
                <a:latin typeface="한컴 솔잎 M"/>
                <a:ea typeface="한컴 솔잎 M"/>
              </a:rPr>
              <a:t>배경 및 필요성</a:t>
            </a:r>
            <a:endParaRPr xmlns:mc="http://schemas.openxmlformats.org/markup-compatibility/2006" xmlns:hp="http://schemas.haansoft.com/office/presentation/8.0" lang="ko-KR" altLang="en-US" sz="4000" b="1" i="0" kern="1200" spc="5" mc:Ignorable="hp" hp:hslEmbossed="0">
              <a:solidFill>
                <a:schemeClr val="tx1"/>
              </a:solidFill>
              <a:latin typeface="한컴 솔잎 M"/>
              <a:ea typeface="한컴 솔잎 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한컴 솔잎 M"/>
                <a:ea typeface="한컴 솔잎 M"/>
              </a:rPr>
              <a:t>배경 및 필요성</a:t>
            </a:r>
            <a:endParaRPr lang="ko-KR" altLang="en-US">
              <a:latin typeface="한컴 솔잎 M"/>
              <a:ea typeface="한컴 솔잎 M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199" y="3693729"/>
            <a:ext cx="4834890" cy="268605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62094" y="1268730"/>
            <a:ext cx="3574464" cy="511104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7200" y="1268730"/>
            <a:ext cx="4834889" cy="242499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한컴 솔잎 M"/>
                <a:ea typeface="한컴 솔잎 M"/>
              </a:rPr>
              <a:t>배경 및 필요성</a:t>
            </a:r>
            <a:endParaRPr lang="ko-KR" altLang="en-US">
              <a:latin typeface="한컴 솔잎 M"/>
              <a:ea typeface="한컴 솔잎 M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451" y="2276855"/>
            <a:ext cx="3924000" cy="2726286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11955" y="2276856"/>
            <a:ext cx="4752594" cy="272628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628920" y="2772938"/>
            <a:ext cx="7886159" cy="1312123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25400"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b="1" i="0" kern="1200" spc="5" mc:Ignorable="hp" hp:hslEmbossed="0">
                <a:solidFill>
                  <a:schemeClr val="tx1"/>
                </a:solidFill>
                <a:latin typeface="한컴 솔잎 M"/>
                <a:ea typeface="한컴 솔잎 M"/>
              </a:rPr>
              <a:t>유사 어플 분석</a:t>
            </a:r>
            <a:endParaRPr xmlns:mc="http://schemas.openxmlformats.org/markup-compatibility/2006" xmlns:hp="http://schemas.haansoft.com/office/presentation/8.0" lang="ko-KR" altLang="en-US" sz="4000" b="1" i="0" kern="1200" spc="5" mc:Ignorable="hp" hp:hslEmbossed="0">
              <a:solidFill>
                <a:schemeClr val="tx1"/>
              </a:solidFill>
              <a:latin typeface="한컴 솔잎 M"/>
              <a:ea typeface="한컴 솔잎 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한컴 솔잎 M"/>
                <a:ea typeface="한컴 솔잎 M"/>
              </a:rPr>
              <a:t>유사어플 - 기후행동 1.5</a:t>
            </a:r>
            <a:r>
              <a:rPr lang="en-US" altLang="ko-KR">
                <a:latin typeface="한컴 솔잎 M"/>
                <a:ea typeface="한컴 솔잎 M"/>
              </a:rPr>
              <a:t>℃</a:t>
            </a:r>
            <a:endParaRPr lang="en-US" altLang="ko-KR">
              <a:latin typeface="한컴 솔잎 M"/>
              <a:ea typeface="한컴 솔잎 M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68256" y="1063585"/>
            <a:ext cx="2607486" cy="579441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850" y="1063586"/>
            <a:ext cx="2607486" cy="579441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93614" y="1063586"/>
            <a:ext cx="2607486" cy="579441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한컴 솔잎 M"/>
                <a:ea typeface="한컴 솔잎 M"/>
              </a:rPr>
              <a:t>유사어플 - 기후행동 1.5</a:t>
            </a:r>
            <a:r>
              <a:rPr lang="en-US" altLang="ko-KR">
                <a:latin typeface="한컴 솔잎 M"/>
                <a:ea typeface="한컴 솔잎 M"/>
              </a:rPr>
              <a:t>℃</a:t>
            </a:r>
            <a:endParaRPr lang="en-US" altLang="ko-KR">
              <a:latin typeface="한컴 솔잎 M"/>
              <a:ea typeface="한컴 솔잎 M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850" y="1063585"/>
            <a:ext cx="2607486" cy="579441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68257" y="1063586"/>
            <a:ext cx="2607486" cy="5794414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93614" y="1063586"/>
            <a:ext cx="2607486" cy="579441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한컴 솔잎 M"/>
                <a:ea typeface="한컴 솔잎 M"/>
              </a:rPr>
              <a:t>유사어플 - </a:t>
            </a:r>
            <a:r>
              <a:rPr lang="ko-KR" altLang="ko-KR">
                <a:latin typeface="한컴 솔잎 M"/>
                <a:ea typeface="한컴 솔잎 M"/>
              </a:rPr>
              <a:t>CBECO 탄소저감</a:t>
            </a:r>
            <a:endParaRPr lang="ko-KR" altLang="ko-KR">
              <a:latin typeface="한컴 솔잎 M"/>
              <a:ea typeface="한컴 솔잎 M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68257" y="1063586"/>
            <a:ext cx="2607486" cy="579441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79315" y="1063585"/>
            <a:ext cx="2607485" cy="5794414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" y="1063585"/>
            <a:ext cx="2607486" cy="579441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물방울">
  <a:themeElements>
    <a:clrScheme name="물방울">
      <a:dk1>
        <a:srgbClr val="333333"/>
      </a:dk1>
      <a:lt1>
        <a:srgbClr val="ffffff"/>
      </a:lt1>
      <a:dk2>
        <a:srgbClr val="24aa7e"/>
      </a:dk2>
      <a:lt2>
        <a:srgbClr val="b9d6db"/>
      </a:lt2>
      <a:accent1>
        <a:srgbClr val="2e6774"/>
      </a:accent1>
      <a:accent2>
        <a:srgbClr val="00825a"/>
      </a:accent2>
      <a:accent3>
        <a:srgbClr val="31255d"/>
      </a:accent3>
      <a:accent4>
        <a:srgbClr val="49711e"/>
      </a:accent4>
      <a:accent5>
        <a:srgbClr val="92d050"/>
      </a:accent5>
      <a:accent6>
        <a:srgbClr val="f79646"/>
      </a:accent6>
      <a:hlink>
        <a:srgbClr val="0000ff"/>
      </a:hlink>
      <a:folHlink>
        <a:srgbClr val="800080"/>
      </a:folHlink>
    </a:clrScheme>
    <a:fontScheme name="물방울">
      <a:majorFont>
        <a:latin typeface="Tahoma"/>
        <a:ea typeface="한컴 윤고딕 240"/>
        <a:cs typeface=""/>
      </a:majorFont>
      <a:minorFont>
        <a:latin typeface="Arial"/>
        <a:ea typeface="한컴 윤고딕 230"/>
        <a:cs typeface=""/>
      </a:minorFont>
    </a:fontScheme>
    <a:fmtScheme name="물방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100000"/>
                <a:alpha val="100000"/>
                <a:hueMod val="600000"/>
                <a:satMod val="100000"/>
                <a:lumMod val="100000"/>
              </a:schemeClr>
            </a:gs>
            <a:gs pos="50000">
              <a:schemeClr val="phClr">
                <a:tint val="30000"/>
                <a:shade val="80000"/>
                <a:alpha val="100000"/>
                <a:hueMod val="100000"/>
                <a:satMod val="100000"/>
                <a:lum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200000"/>
                <a:lum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379</ep:Words>
  <ep:PresentationFormat>화면 슬라이드 쇼(4:3)</ep:PresentationFormat>
  <ep:Paragraphs>63</ep:Paragraphs>
  <ep:Slides>20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물방울</vt:lpstr>
      <vt:lpstr>인증 활동을 통한 탄소중립 실천 모바일 앱  Mobile app to practice carbon neutrality through authentication activities.</vt:lpstr>
      <vt:lpstr>목차</vt:lpstr>
      <vt:lpstr>슬라이드 3</vt:lpstr>
      <vt:lpstr>배경 및 필요성</vt:lpstr>
      <vt:lpstr>배경 및 필요성</vt:lpstr>
      <vt:lpstr>배경 및 필요성</vt:lpstr>
      <vt:lpstr>유사어플 - 기후행동 1.5℃</vt:lpstr>
      <vt:lpstr>유사어플 - 기후행동 1.5℃</vt:lpstr>
      <vt:lpstr>유사어플 - 지구공</vt:lpstr>
      <vt:lpstr>유사어플 - 지구공</vt:lpstr>
      <vt:lpstr>유사어플 - 지구공</vt:lpstr>
      <vt:lpstr>분석 - 기후행동 1.5C</vt:lpstr>
      <vt:lpstr>유사어플 - 지구공</vt:lpstr>
      <vt:lpstr>분석 - 기후행동 1.5C</vt:lpstr>
      <vt:lpstr>주요기능</vt:lpstr>
      <vt:lpstr>분석 - 지구공</vt:lpstr>
      <vt:lpstr>추진전략</vt:lpstr>
      <vt:lpstr>주요기능</vt:lpstr>
      <vt:lpstr>슬라이드 19</vt:lpstr>
      <vt:lpstr>슬라이드 20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2022-01-25T04:26:30.867</dcterms:created>
  <dc:creator>ycj37</dc:creator>
  <cp:lastModifiedBy>ycj37</cp:lastModifiedBy>
  <dcterms:modified xsi:type="dcterms:W3CDTF">2022-03-16T05:19:52.127</dcterms:modified>
  <cp:revision>50</cp:revision>
  <dc:title>탄소중립 실천 도움을 주는 어플</dc:title>
</cp:coreProperties>
</file>