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9970"/>
    <p:restoredTop sz="82380"/>
  </p:normalViewPr>
  <p:slideViewPr>
    <p:cSldViewPr snapToObjects="1">
      <p:cViewPr varScale="1">
        <p:scale>
          <a:sx n="87" d="100"/>
          <a:sy n="87" d="100"/>
        </p:scale>
        <p:origin x="486" y="114"/>
      </p:cViewPr>
      <p:guideLst>
        <p:guide orient="horz" pos="2158"/>
        <p:guide orient="horz" pos="216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38475D7-D222-40F3-A17B-5C4923116E67}" type="datetime1">
              <a:rPr lang="ko-KR" altLang="en-US"/>
              <a:pPr lvl="0">
                <a:defRPr lang="ko-KR" altLang="en-US"/>
              </a:pPr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AEDCAF8-510A-4034-83C7-7E9FE9E97BF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AEDCAF8-510A-4034-83C7-7E9FE9E97BF5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0" i="0">
                <a:solidFill>
                  <a:srgbClr val="dcddde"/>
                </a:solidFill>
                <a:latin typeface="Whitney"/>
              </a:rPr>
              <a:t>도어락의 연결시 도어락 기판을 해체합니다</a:t>
            </a:r>
            <a:r>
              <a:rPr lang="en-US" altLang="ko-KR" b="0" i="0">
                <a:solidFill>
                  <a:srgbClr val="dcddde"/>
                </a:solidFill>
                <a:latin typeface="Whitney"/>
              </a:rPr>
              <a:t>. </a:t>
            </a:r>
            <a:r>
              <a:rPr lang="ko-KR" altLang="en-US" b="0" i="0">
                <a:solidFill>
                  <a:srgbClr val="dcddde"/>
                </a:solidFill>
                <a:latin typeface="Whitney"/>
              </a:rPr>
              <a:t>해체 후 도어락 버튼을 찾고 버튼의 양 단에 신호가 인가 되는 부분에 릴레이에서 나오는 선들을 연결해야한다</a:t>
            </a:r>
            <a:r>
              <a:rPr lang="en-US" altLang="ko-KR" b="0" i="0">
                <a:solidFill>
                  <a:srgbClr val="dcddde"/>
                </a:solidFill>
                <a:latin typeface="Whitney"/>
              </a:rPr>
              <a:t>.</a:t>
            </a:r>
            <a:endParaRPr lang="en-US" altLang="ko-KR" b="0" i="0">
              <a:solidFill>
                <a:srgbClr val="dcddde"/>
              </a:solidFill>
              <a:latin typeface="Whitney"/>
            </a:endParaRPr>
          </a:p>
          <a:p>
            <a:pPr lvl="0">
              <a:defRPr lang="ko-KR" altLang="en-US"/>
            </a:pPr>
            <a:endParaRPr lang="en-US" altLang="ko-KR" b="0" i="0">
              <a:solidFill>
                <a:srgbClr val="dcddde"/>
              </a:solidFill>
              <a:latin typeface="Whitney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AEDCAF8-510A-4034-83C7-7E9FE9E97BF5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b="0" i="0">
                <a:solidFill>
                  <a:srgbClr val="000000"/>
                </a:solidFill>
                <a:latin typeface="inherit"/>
              </a:rPr>
              <a:t>트랜지스터 설명</a:t>
            </a:r>
            <a:r>
              <a:rPr lang="en-US" altLang="ko-KR" b="0" i="0">
                <a:solidFill>
                  <a:srgbClr val="000000"/>
                </a:solidFill>
                <a:latin typeface="inherit"/>
              </a:rPr>
              <a:t>: 5</a:t>
            </a:r>
            <a:r>
              <a:rPr lang="ko-KR" altLang="en-US" b="0" i="0">
                <a:solidFill>
                  <a:srgbClr val="000000"/>
                </a:solidFill>
                <a:latin typeface="inherit"/>
              </a:rPr>
              <a:t>번이 </a:t>
            </a:r>
            <a:r>
              <a:rPr lang="en-US" altLang="ko-KR" b="0" i="0">
                <a:solidFill>
                  <a:srgbClr val="000000"/>
                </a:solidFill>
                <a:latin typeface="inherit"/>
              </a:rPr>
              <a:t>npn </a:t>
            </a:r>
            <a:r>
              <a:rPr lang="ko-KR" altLang="en-US" b="0" i="0">
                <a:solidFill>
                  <a:srgbClr val="000000"/>
                </a:solidFill>
                <a:latin typeface="inherit"/>
              </a:rPr>
              <a:t>트랜지스터 베이스방향으로 연결되어있고 </a:t>
            </a:r>
            <a:r>
              <a:rPr lang="en-US" altLang="ko-KR" b="0" i="0">
                <a:solidFill>
                  <a:srgbClr val="000000"/>
                </a:solidFill>
                <a:latin typeface="inherit"/>
              </a:rPr>
              <a:t>npn </a:t>
            </a:r>
            <a:r>
              <a:rPr lang="ko-KR" altLang="en-US" b="0" i="0">
                <a:solidFill>
                  <a:srgbClr val="000000"/>
                </a:solidFill>
                <a:latin typeface="inherit"/>
              </a:rPr>
              <a:t>트랜지스터 특성인 스위칭 작용으로 베이스</a:t>
            </a:r>
            <a:r>
              <a:rPr lang="en-US" altLang="ko-KR" b="0" i="0">
                <a:solidFill>
                  <a:srgbClr val="000000"/>
                </a:solidFill>
                <a:latin typeface="inherit"/>
              </a:rPr>
              <a:t>(b)</a:t>
            </a:r>
            <a:r>
              <a:rPr lang="ko-KR" altLang="en-US" b="0" i="0">
                <a:solidFill>
                  <a:srgbClr val="000000"/>
                </a:solidFill>
                <a:latin typeface="inherit"/>
              </a:rPr>
              <a:t>로 신호들어왔을때 이미터</a:t>
            </a:r>
            <a:r>
              <a:rPr lang="en-US" altLang="ko-KR" b="0" i="0">
                <a:solidFill>
                  <a:srgbClr val="000000"/>
                </a:solidFill>
                <a:latin typeface="inherit"/>
              </a:rPr>
              <a:t>(e)</a:t>
            </a:r>
            <a:r>
              <a:rPr lang="ko-KR" altLang="en-US" b="0" i="0">
                <a:solidFill>
                  <a:srgbClr val="000000"/>
                </a:solidFill>
                <a:latin typeface="inherit"/>
              </a:rPr>
              <a:t>와 서로 맞붙게되어 베이스와 이미터에 각각 연결되어있는 디지털 도어락 푸쉬스위치에 연결되어있는것이 서로 맞붙는거와 동일한 효과가 발휘되어 스위치를 손으로 누른효과가 발생</a:t>
            </a:r>
            <a:endParaRPr lang="ko-KR" altLang="en-US" b="0" i="0">
              <a:solidFill>
                <a:srgbClr val="000000"/>
              </a:solidFill>
              <a:latin typeface="inherit"/>
            </a:endParaRPr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AEDCAF8-510A-4034-83C7-7E9FE9E97BF5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0" i="0">
                <a:solidFill>
                  <a:srgbClr val="dcddde"/>
                </a:solidFill>
                <a:latin typeface="Whitney"/>
              </a:rPr>
              <a:t>아두이노 코드 설명 </a:t>
            </a:r>
            <a:r>
              <a:rPr lang="en-US" altLang="ko-KR" b="0" i="0">
                <a:solidFill>
                  <a:srgbClr val="dcddde"/>
                </a:solidFill>
                <a:latin typeface="Whitney"/>
              </a:rPr>
              <a:t>: </a:t>
            </a:r>
            <a:r>
              <a:rPr lang="ko-KR" altLang="en-US" b="0" i="0">
                <a:solidFill>
                  <a:srgbClr val="dcddde"/>
                </a:solidFill>
                <a:latin typeface="Whitney"/>
              </a:rPr>
              <a:t>출력</a:t>
            </a:r>
            <a:r>
              <a:rPr lang="en-US" altLang="ko-KR" b="0" i="0">
                <a:solidFill>
                  <a:srgbClr val="dcddde"/>
                </a:solidFill>
                <a:latin typeface="Whitney"/>
              </a:rPr>
              <a:t>(output)</a:t>
            </a:r>
            <a:r>
              <a:rPr lang="ko-KR" altLang="en-US" b="0" i="0">
                <a:solidFill>
                  <a:srgbClr val="dcddde"/>
                </a:solidFill>
                <a:latin typeface="Whitney"/>
              </a:rPr>
              <a:t>만 아두이노의 포트중에 </a:t>
            </a:r>
            <a:r>
              <a:rPr lang="en-US" altLang="ko-KR" b="0" i="0">
                <a:solidFill>
                  <a:srgbClr val="dcddde"/>
                </a:solidFill>
                <a:latin typeface="Whitney"/>
              </a:rPr>
              <a:t>5</a:t>
            </a:r>
            <a:r>
              <a:rPr lang="ko-KR" altLang="en-US" b="0" i="0">
                <a:solidFill>
                  <a:srgbClr val="dcddde"/>
                </a:solidFill>
                <a:latin typeface="Whitney"/>
              </a:rPr>
              <a:t>번으로만 출력하게끔 설정해둔것</a:t>
            </a:r>
            <a:r>
              <a:rPr lang="en-US" altLang="ko-KR" b="0" i="0">
                <a:solidFill>
                  <a:srgbClr val="dcddde"/>
                </a:solidFill>
                <a:latin typeface="Whitney"/>
              </a:rPr>
              <a:t>. </a:t>
            </a:r>
            <a:r>
              <a:rPr lang="ko-KR" altLang="en-US" b="0" i="0">
                <a:solidFill>
                  <a:srgbClr val="dcddde"/>
                </a:solidFill>
                <a:latin typeface="Whitney"/>
              </a:rPr>
              <a:t>어떠한 전기적인 신호 들어왔을때 그것을 </a:t>
            </a:r>
            <a:r>
              <a:rPr lang="en-US" altLang="ko-KR" b="0" i="0">
                <a:solidFill>
                  <a:srgbClr val="dcddde"/>
                </a:solidFill>
                <a:latin typeface="Whitney"/>
              </a:rPr>
              <a:t>5</a:t>
            </a:r>
            <a:r>
              <a:rPr lang="ko-KR" altLang="en-US" b="0" i="0">
                <a:solidFill>
                  <a:srgbClr val="dcddde"/>
                </a:solidFill>
                <a:latin typeface="Whitney"/>
              </a:rPr>
              <a:t>번으로 출력시키는 용도</a:t>
            </a:r>
            <a:endParaRPr lang="ko-KR" altLang="en-US" b="0" i="0">
              <a:solidFill>
                <a:srgbClr val="dcddde"/>
              </a:solidFill>
              <a:latin typeface="Whitney"/>
            </a:endParaRPr>
          </a:p>
          <a:p>
            <a:pPr lvl="0">
              <a:defRPr lang="ko-KR" altLang="en-US"/>
            </a:pPr>
            <a:endParaRPr lang="en-US" altLang="ko-KR" b="0" i="0">
              <a:solidFill>
                <a:srgbClr val="dcddde"/>
              </a:solidFill>
              <a:latin typeface="Whitney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AEDCAF8-510A-4034-83C7-7E9FE9E97BF5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="0" i="0">
                <a:solidFill>
                  <a:srgbClr val="000000"/>
                </a:solidFill>
                <a:latin typeface="inherit"/>
              </a:rPr>
              <a:t>BTcontroll.java </a:t>
            </a:r>
            <a:r>
              <a:rPr lang="ko-KR" altLang="en-US" b="0" i="0">
                <a:solidFill>
                  <a:srgbClr val="000000"/>
                </a:solidFill>
                <a:latin typeface="inherit"/>
              </a:rPr>
              <a:t>부분이 레이아웃 설정하고나서 자동화된 소스라고 보시면 됨</a:t>
            </a:r>
            <a:r>
              <a:rPr lang="en-US" altLang="ko-KR" b="0" i="0">
                <a:solidFill>
                  <a:srgbClr val="000000"/>
                </a:solidFill>
                <a:latin typeface="inherit"/>
              </a:rPr>
              <a:t>. MainActivity.java </a:t>
            </a:r>
            <a:r>
              <a:rPr lang="ko-KR" altLang="en-US" b="0" i="0">
                <a:solidFill>
                  <a:srgbClr val="000000"/>
                </a:solidFill>
                <a:latin typeface="inherit"/>
              </a:rPr>
              <a:t>부분은 블루투스 기능을 활성화시키고</a:t>
            </a:r>
            <a:r>
              <a:rPr lang="en-US" altLang="ko-KR" b="0" i="0">
                <a:solidFill>
                  <a:srgbClr val="000000"/>
                </a:solidFill>
                <a:latin typeface="inherit"/>
              </a:rPr>
              <a:t>, </a:t>
            </a:r>
            <a:r>
              <a:rPr lang="ko-KR" altLang="en-US" b="0" i="0">
                <a:solidFill>
                  <a:srgbClr val="000000"/>
                </a:solidFill>
                <a:latin typeface="inherit"/>
              </a:rPr>
              <a:t>블루투스 기능을 사용하기 위한 페어링된 기기의 리스트를 가져와서 리스트 뷰에 보이게끔 설정하는 구간임</a:t>
            </a:r>
            <a:r>
              <a:rPr lang="en-US" altLang="ko-KR" b="0" i="0">
                <a:solidFill>
                  <a:srgbClr val="000000"/>
                </a:solidFill>
                <a:latin typeface="inherit"/>
              </a:rPr>
              <a:t>. (Activity</a:t>
            </a:r>
            <a:r>
              <a:rPr lang="ko-KR" altLang="en-US" b="0" i="0">
                <a:solidFill>
                  <a:srgbClr val="000000"/>
                </a:solidFill>
                <a:latin typeface="inherit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latin typeface="inherit"/>
              </a:rPr>
              <a:t>xml</a:t>
            </a:r>
            <a:r>
              <a:rPr lang="ko-KR" altLang="en-US" b="0" i="0">
                <a:solidFill>
                  <a:srgbClr val="000000"/>
                </a:solidFill>
                <a:latin typeface="inherit"/>
              </a:rPr>
              <a:t>과 항상 같이다닌다고 보시면됨</a:t>
            </a:r>
            <a:r>
              <a:rPr lang="en-US" altLang="ko-KR" b="0" i="0">
                <a:solidFill>
                  <a:srgbClr val="000000"/>
                </a:solidFill>
                <a:latin typeface="inherit"/>
              </a:rPr>
              <a:t>.)</a:t>
            </a:r>
            <a:endParaRPr lang="en-US" altLang="ko-KR" b="0" i="0">
              <a:solidFill>
                <a:srgbClr val="000000"/>
              </a:solidFill>
              <a:latin typeface="inherit"/>
            </a:endParaRPr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AEDCAF8-510A-4034-83C7-7E9FE9E97BF5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1905000"/>
            <a:ext cx="9144000" cy="4953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10000"/>
          </a:blip>
          <a:srcRect r="30040" b="40380"/>
          <a:stretch>
            <a:fillRect/>
          </a:stretch>
        </p:blipFill>
        <p:spPr>
          <a:xfrm>
            <a:off x="3048000" y="2133600"/>
            <a:ext cx="6096000" cy="4724400"/>
          </a:xfrm>
          <a:prstGeom prst="rect">
            <a:avLst/>
          </a:prstGeom>
        </p:spPr>
      </p:pic>
      <p:pic>
        <p:nvPicPr>
          <p:cNvPr id="9" name="그림 8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20000"/>
          </a:blip>
          <a:srcRect r="30040" b="40380"/>
          <a:stretch>
            <a:fillRect/>
          </a:stretch>
        </p:blipFill>
        <p:spPr>
          <a:xfrm flipH="1" flipV="1">
            <a:off x="0" y="0"/>
            <a:ext cx="3929090" cy="30450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00099" y="1928802"/>
            <a:ext cx="7272335" cy="1100144"/>
          </a:xfrm>
        </p:spPr>
        <p:txBody>
          <a:bodyPr/>
          <a:lstStyle>
            <a:lvl1pPr algn="l">
              <a:defRPr sz="4800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099" y="3060924"/>
            <a:ext cx="7038073" cy="5429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0453D1C-B7E6-44C1-AAF0-358E0E7A4D76}" type="datetime1">
              <a:rPr lang="ko-KR" altLang="en-US"/>
              <a:pPr>
                <a:defRPr lang="ko-KR" altLang="en-US"/>
              </a:pPr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286000"/>
            <a:ext cx="9144000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286000"/>
            <a:ext cx="9144000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3857620" cy="2989656"/>
          </a:xfrm>
          <a:prstGeom prst="rect">
            <a:avLst/>
          </a:prstGeom>
        </p:spPr>
      </p:pic>
      <p:pic>
        <p:nvPicPr>
          <p:cNvPr id="11" name="그림 10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3857620" cy="29896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3400" y="2617788"/>
            <a:ext cx="8077200" cy="1470025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4BFD3633-7B00-45F8-9E28-04E5D60AD1FA}" type="datetime1">
              <a:rPr lang="ko-KR" altLang="en-US"/>
              <a:pPr>
                <a:defRPr lang="ko-KR" altLang="en-US"/>
              </a:pPr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ko-KR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4348" y="2286000"/>
            <a:ext cx="7072313" cy="3429000"/>
          </a:xfrm>
        </p:spPr>
        <p:txBody>
          <a:bodyPr/>
          <a:lstStyle>
            <a:lvl1pPr>
              <a:lnSpc>
                <a:spcPct val="150000"/>
              </a:lnSpc>
              <a:defRPr sz="26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pic>
        <p:nvPicPr>
          <p:cNvPr id="7" name="그림 6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10000"/>
          </a:blip>
          <a:srcRect r="30040" b="40380"/>
          <a:stretch>
            <a:fillRect/>
          </a:stretch>
        </p:blipFill>
        <p:spPr>
          <a:xfrm flipH="1">
            <a:off x="0" y="2133600"/>
            <a:ext cx="6096000" cy="4724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1214422"/>
            <a:ext cx="7072362" cy="954313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2688BFD-C8F2-4688-94DC-1B089E83C1D7}" type="datetime1">
              <a:rPr lang="ko-KR" altLang="en-US"/>
              <a:pPr>
                <a:defRPr lang="ko-KR" altLang="en-US"/>
              </a:pPr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952500" y="3848100"/>
            <a:ext cx="2057400" cy="3962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96200" y="0"/>
            <a:ext cx="14477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>
            <a:off x="8532900" y="3929066"/>
            <a:ext cx="611100" cy="292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05057" y="274638"/>
            <a:ext cx="11430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713014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7F42FAB-19BD-44B7-A3C8-46063D719B78}" type="datetime1">
              <a:rPr lang="ko-KR" altLang="en-US"/>
              <a:pPr>
                <a:defRPr lang="ko-KR" altLang="en-US"/>
              </a:pPr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D088BD5-73F0-42B3-AE7A-5744B3AD09E0}" type="datetime1">
              <a:rPr lang="ko-KR" altLang="en-US"/>
              <a:pPr>
                <a:defRPr lang="ko-KR" altLang="en-US"/>
              </a:pPr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40000" contrast="40000"/>
          </a:blip>
          <a:srcRect r="42770" b="28030"/>
          <a:stretch>
            <a:fillRect/>
          </a:stretch>
        </p:blipFill>
        <p:spPr>
          <a:xfrm rot="16200000" flipH="1">
            <a:off x="4762499" y="2476500"/>
            <a:ext cx="3886200" cy="48768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AFBF601-D688-454D-9195-BFFB87A19BB3}" type="datetime1">
              <a:rPr lang="ko-KR" altLang="en-US"/>
              <a:pPr>
                <a:defRPr lang="ko-KR" altLang="en-US"/>
              </a:pPr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4214818"/>
            <a:ext cx="9144000" cy="2643182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r="30040" b="40380"/>
          <a:stretch>
            <a:fillRect/>
          </a:stretch>
        </p:blipFill>
        <p:spPr>
          <a:xfrm rot="10800000">
            <a:off x="0" y="0"/>
            <a:ext cx="5438465" cy="4214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978140"/>
            <a:ext cx="7772400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00100" y="2357430"/>
            <a:ext cx="7772400" cy="620710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00100" y="4429132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B48B0153-18F1-4D88-A37D-59B69E2642EE}" type="datetime1">
              <a:rPr lang="ko-KR" altLang="en-US"/>
              <a:pPr>
                <a:defRPr lang="ko-KR" altLang="en-US"/>
              </a:pPr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38500" y="4429132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38900" y="4429132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660" y="177801"/>
            <a:ext cx="8229600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73630"/>
            <a:ext cx="4038600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73630"/>
            <a:ext cx="4038600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490F41-146E-45C3-B54D-8342F64949D5}" type="datetime1">
              <a:rPr lang="ko-KR" altLang="en-US"/>
              <a:pPr>
                <a:defRPr lang="ko-KR" altLang="en-US"/>
              </a:pPr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4B34AE0-8929-4BC7-9262-E551EFAFC319}" type="datetime1">
              <a:rPr lang="ko-KR" altLang="en-US"/>
              <a:pPr>
                <a:defRPr lang="ko-KR" altLang="en-US"/>
              </a:pPr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73629"/>
            <a:ext cx="8229600" cy="48946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010A3FC9-C90D-4398-A588-1368D4160BA6}" type="datetime1">
              <a:rPr lang="ko-KR" altLang="en-US"/>
              <a:pPr>
                <a:defRPr lang="ko-KR" altLang="en-US"/>
              </a:pPr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84511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4648200" y="1284511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457200" y="3814084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4648200" y="3814084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B7C723F0-F9F5-43BD-847E-5B52672742D8}" type="datetime1">
              <a:rPr lang="ko-KR" altLang="en-US"/>
              <a:pPr>
                <a:defRPr lang="ko-KR" altLang="en-US"/>
              </a:pPr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2440" r="42770" b="28030"/>
          <a:stretch>
            <a:fillRect/>
          </a:stretch>
        </p:blipFill>
        <p:spPr>
          <a:xfrm rot="5400000">
            <a:off x="952500" y="3162300"/>
            <a:ext cx="2057400" cy="3962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그림 10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0480" r="53620" b="37810"/>
          <a:stretch>
            <a:fillRect/>
          </a:stretch>
        </p:blipFill>
        <p:spPr>
          <a:xfrm rot="16200000">
            <a:off x="6167695" y="-1060419"/>
            <a:ext cx="1752600" cy="42000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760076"/>
            <a:ext cx="5486400" cy="566738"/>
          </a:xfrm>
        </p:spPr>
        <p:txBody>
          <a:bodyPr anchor="b"/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1357298"/>
            <a:ext cx="5486400" cy="3757610"/>
          </a:xfrm>
          <a:solidFill>
            <a:schemeClr val="tx2">
              <a:lumMod val="60000"/>
              <a:lumOff val="40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5164150"/>
            <a:ext cx="54864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5E3DD6E5-E34A-44C2-AD0A-6C98C6C3DEB7}" type="datetime1">
              <a:rPr lang="ko-KR" altLang="en-US"/>
              <a:pPr>
                <a:defRPr lang="ko-KR" altLang="en-US"/>
              </a:pPr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심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952500" y="3848100"/>
            <a:ext cx="2057400" cy="3962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"/>
            <a:ext cx="91440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 rot="16200000">
            <a:off x="6274782" y="-1878618"/>
            <a:ext cx="990600" cy="47478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2700"/>
            <a:ext cx="8229600" cy="48561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DB8FCCBD-447C-4C97-9B6D-456DD99E9EE0}" type="datetime1">
              <a:rPr lang="ko-KR" altLang="en-US"/>
              <a:pPr>
                <a:defRPr lang="ko-KR" altLang="en-US"/>
              </a:pPr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Font typeface="Tahoma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/Users/ycj37/Downloads/447ba4e725a7c123.avi" TargetMode="External" /><Relationship Id="rId3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4100" dirty="0" err="1"/>
              <a:t>아두이노를</a:t>
            </a:r>
            <a:r>
              <a:rPr lang="ko-KR" altLang="en-US" sz="4100" dirty="0"/>
              <a:t> 이용한 원격제어 블루투스 </a:t>
            </a:r>
            <a:r>
              <a:rPr lang="ko-KR" altLang="en-US" sz="4100" dirty="0" err="1"/>
              <a:t>도어락</a:t>
            </a:r>
            <a:endParaRPr lang="ko-KR" altLang="en-US" sz="41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099" y="3060924"/>
            <a:ext cx="7038073" cy="1880265"/>
          </a:xfrm>
        </p:spPr>
        <p:txBody>
          <a:bodyPr/>
          <a:lstStyle/>
          <a:p>
            <a:pPr marL="0" indent="0" algn="r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r>
              <a:rPr lang="ko-KR" altLang="en-US" b="0" i="0" spc="5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20208017       조용찬</a:t>
            </a:r>
          </a:p>
          <a:p>
            <a:pPr marL="0" indent="0" algn="r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r>
              <a:rPr lang="ko-KR" altLang="en-US" b="0" i="0" spc="5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20161615       안현상</a:t>
            </a:r>
          </a:p>
          <a:p>
            <a:pPr marL="0" indent="0" algn="r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endParaRPr lang="ko-KR" altLang="en-US" b="0" i="0" spc="5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r" defTabSz="91440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None/>
              <a:defRPr lang="ko-KR" altLang="en-US"/>
            </a:pPr>
            <a:r>
              <a:rPr lang="ko-KR" altLang="en-US" b="0" i="0" spc="5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지도교수 : 김차종 교수님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시연영상</a:t>
            </a:r>
            <a:endParaRPr lang="ko-KR" altLang="en-US"/>
          </a:p>
        </p:txBody>
      </p:sp>
      <p:pic>
        <p:nvPicPr>
          <p:cNvPr id="3" name="447ba4e725a7c123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 rotWithShape="1">
          <a:blip r:embed="rId3"/>
          <a:stretch>
            <a:fillRect/>
          </a:stretch>
        </p:blipFill>
        <p:spPr>
          <a:xfrm>
            <a:off x="0" y="1736812"/>
            <a:ext cx="9144000" cy="4572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기대효과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69900">
              <a:defRPr lang="ko-KR" altLang="en-US"/>
            </a:pPr>
            <a:r>
              <a:rPr lang="ko-KR" altLang="en-US" sz="2400" dirty="0">
                <a:solidFill>
                  <a:schemeClr val="tx1"/>
                </a:solidFill>
                <a:latin typeface="함초롬돋움"/>
                <a:cs typeface="함초롬돋움"/>
              </a:rPr>
              <a:t>직접 </a:t>
            </a:r>
            <a:r>
              <a:rPr lang="ko-KR" altLang="en-US" sz="2400" dirty="0" err="1">
                <a:solidFill>
                  <a:schemeClr val="tx1"/>
                </a:solidFill>
                <a:latin typeface="함초롬돋움"/>
                <a:cs typeface="함초롬돋움"/>
              </a:rPr>
              <a:t>도어락의</a:t>
            </a:r>
            <a:r>
              <a:rPr lang="ko-KR" altLang="en-US" sz="2400" dirty="0">
                <a:solidFill>
                  <a:schemeClr val="tx1"/>
                </a:solidFill>
                <a:latin typeface="함초롬돋움"/>
                <a:cs typeface="함초롬돋움"/>
              </a:rPr>
              <a:t> 키패드를 입력하지 않아도 개폐가 가능하여 비밀번호 유출의 위험성이 적고 편리하다.</a:t>
            </a:r>
          </a:p>
          <a:p>
            <a:pPr indent="-469900">
              <a:defRPr lang="ko-KR" altLang="en-US"/>
            </a:pPr>
            <a:endParaRPr lang="ko-KR" altLang="en-US" sz="2400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pPr indent="-469900">
              <a:defRPr lang="ko-KR" altLang="en-US"/>
            </a:pPr>
            <a:r>
              <a:rPr lang="ko-KR" altLang="en-US" sz="2400" dirty="0">
                <a:solidFill>
                  <a:schemeClr val="tx1"/>
                </a:solidFill>
                <a:latin typeface="함초롬돋움"/>
                <a:cs typeface="함초롬돋움"/>
              </a:rPr>
              <a:t>비 접촉식 잠금 해제 방법으로 바이러스 감염 예방에 도움이 된다.</a:t>
            </a:r>
          </a:p>
          <a:p>
            <a:pPr indent="-469900">
              <a:defRPr lang="ko-KR" altLang="en-US"/>
            </a:pPr>
            <a:endParaRPr lang="ko-KR" altLang="en-US" sz="2400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pPr indent="-469900">
              <a:defRPr lang="ko-KR" altLang="en-US"/>
            </a:pPr>
            <a:r>
              <a:rPr lang="ko-KR" altLang="ko-KR" sz="2400" dirty="0" err="1">
                <a:solidFill>
                  <a:schemeClr val="tx1"/>
                </a:solidFill>
                <a:latin typeface="함초롬돋움"/>
                <a:cs typeface="함초롬돋움"/>
              </a:rPr>
              <a:t>도어락</a:t>
            </a:r>
            <a:r>
              <a:rPr lang="ko-KR" altLang="ko-KR" sz="2400" dirty="0">
                <a:solidFill>
                  <a:schemeClr val="tx1"/>
                </a:solidFill>
                <a:latin typeface="함초롬돋움"/>
                <a:cs typeface="함초롬돋움"/>
              </a:rPr>
              <a:t> 앞의 대상을 확인할 수 있는 기능을 통해 편리성과 보안 기능이 강화된 스마트 </a:t>
            </a:r>
            <a:r>
              <a:rPr lang="ko-KR" altLang="ko-KR" sz="2400" dirty="0" err="1">
                <a:solidFill>
                  <a:schemeClr val="tx1"/>
                </a:solidFill>
                <a:latin typeface="함초롬돋움"/>
                <a:cs typeface="함초롬돋움"/>
              </a:rPr>
              <a:t>도어락</a:t>
            </a:r>
            <a:r>
              <a:rPr lang="ko-KR" altLang="ko-KR" sz="2400" dirty="0">
                <a:solidFill>
                  <a:schemeClr val="tx1"/>
                </a:solidFill>
                <a:latin typeface="함초롬돋움"/>
                <a:cs typeface="함초롬돋움"/>
              </a:rPr>
              <a:t> 시스템을 기대할 수 있다.</a:t>
            </a:r>
            <a:endParaRPr lang="ko-KR" altLang="en-US" sz="2400" dirty="0">
              <a:solidFill>
                <a:schemeClr val="tx1"/>
              </a:solidFill>
              <a:latin typeface="함초롬돋움"/>
              <a:cs typeface="함초롬돋움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캡스톤</a:t>
            </a:r>
            <a:r>
              <a:rPr lang="en-US" altLang="ko-KR"/>
              <a:t>2 </a:t>
            </a:r>
            <a:r>
              <a:rPr lang="ko-KR" altLang="en-US"/>
              <a:t>예정사항</a:t>
            </a:r>
            <a:endParaRPr lang="ko-KR" altLang="en-US"/>
          </a:p>
        </p:txBody>
      </p:sp>
      <p:grpSp>
        <p:nvGrpSpPr>
          <p:cNvPr id="13" name=""/>
          <p:cNvGrpSpPr/>
          <p:nvPr/>
        </p:nvGrpSpPr>
        <p:grpSpPr>
          <a:xfrm rot="0">
            <a:off x="554867" y="2097317"/>
            <a:ext cx="1800200" cy="864096"/>
            <a:chOff x="457199" y="1304763"/>
            <a:chExt cx="1800200" cy="864096"/>
          </a:xfrm>
        </p:grpSpPr>
        <p:sp>
          <p:nvSpPr>
            <p:cNvPr id="5" name=""/>
            <p:cNvSpPr/>
            <p:nvPr/>
          </p:nvSpPr>
          <p:spPr>
            <a:xfrm>
              <a:off x="457200" y="1592796"/>
              <a:ext cx="1800200" cy="57606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r>
                <a:rPr lang="en-US" altLang="ko-KR" sz="1500"/>
                <a:t>  One Button</a:t>
              </a:r>
              <a:endParaRPr lang="en-US" altLang="ko-KR" sz="1500"/>
            </a:p>
          </p:txBody>
        </p:sp>
        <p:sp>
          <p:nvSpPr>
            <p:cNvPr id="9" name=""/>
            <p:cNvSpPr/>
            <p:nvPr/>
          </p:nvSpPr>
          <p:spPr>
            <a:xfrm>
              <a:off x="457199" y="1304763"/>
              <a:ext cx="1800200" cy="28803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 lang="ko-KR" altLang="en-US"/>
              </a:pPr>
              <a:r>
                <a:rPr lang="en-US" altLang="ko-KR"/>
                <a:t>  Old</a:t>
              </a:r>
              <a:endParaRPr lang="en-US" altLang="ko-KR"/>
            </a:p>
          </p:txBody>
        </p:sp>
      </p:grpSp>
      <p:grpSp>
        <p:nvGrpSpPr>
          <p:cNvPr id="12" name=""/>
          <p:cNvGrpSpPr/>
          <p:nvPr/>
        </p:nvGrpSpPr>
        <p:grpSpPr>
          <a:xfrm rot="0">
            <a:off x="3183159" y="2097316"/>
            <a:ext cx="1918556" cy="864096"/>
            <a:chOff x="3085491" y="1304763"/>
            <a:chExt cx="1918556" cy="864096"/>
          </a:xfrm>
        </p:grpSpPr>
        <p:sp>
          <p:nvSpPr>
            <p:cNvPr id="7" name=""/>
            <p:cNvSpPr/>
            <p:nvPr/>
          </p:nvSpPr>
          <p:spPr>
            <a:xfrm>
              <a:off x="3085491" y="1592795"/>
              <a:ext cx="1918556" cy="57606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r>
                <a:rPr lang="en-US" altLang="ko-KR" sz="1500"/>
                <a:t>  Password key pad</a:t>
              </a:r>
              <a:endParaRPr lang="en-US" altLang="ko-KR" sz="1500"/>
            </a:p>
          </p:txBody>
        </p:sp>
        <p:sp>
          <p:nvSpPr>
            <p:cNvPr id="10" name=""/>
            <p:cNvSpPr/>
            <p:nvPr/>
          </p:nvSpPr>
          <p:spPr>
            <a:xfrm>
              <a:off x="3085491" y="1304763"/>
              <a:ext cx="1918556" cy="28803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 lang="ko-KR" altLang="en-US"/>
              </a:pPr>
              <a:r>
                <a:rPr lang="en-US" altLang="ko-KR"/>
                <a:t>  New</a:t>
              </a:r>
              <a:endParaRPr lang="en-US" altLang="ko-KR"/>
            </a:p>
          </p:txBody>
        </p:sp>
      </p:grpSp>
      <p:sp>
        <p:nvSpPr>
          <p:cNvPr id="11" name=""/>
          <p:cNvSpPr/>
          <p:nvPr/>
        </p:nvSpPr>
        <p:spPr>
          <a:xfrm>
            <a:off x="2509427" y="2385348"/>
            <a:ext cx="576064" cy="2880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4" name=""/>
          <p:cNvGrpSpPr/>
          <p:nvPr/>
        </p:nvGrpSpPr>
        <p:grpSpPr>
          <a:xfrm rot="0">
            <a:off x="554845" y="4221088"/>
            <a:ext cx="1800200" cy="864096"/>
            <a:chOff x="457199" y="1304763"/>
            <a:chExt cx="1800200" cy="864096"/>
          </a:xfrm>
        </p:grpSpPr>
        <p:sp>
          <p:nvSpPr>
            <p:cNvPr id="15" name=""/>
            <p:cNvSpPr/>
            <p:nvPr/>
          </p:nvSpPr>
          <p:spPr>
            <a:xfrm>
              <a:off x="457200" y="1592795"/>
              <a:ext cx="1800200" cy="57606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r>
                <a:rPr lang="ko-KR" altLang="en-US" sz="1500"/>
                <a:t>  영상 출력 모듈</a:t>
              </a:r>
              <a:endParaRPr lang="ko-KR" altLang="en-US" sz="1500"/>
            </a:p>
          </p:txBody>
        </p:sp>
        <p:sp>
          <p:nvSpPr>
            <p:cNvPr id="16" name=""/>
            <p:cNvSpPr/>
            <p:nvPr/>
          </p:nvSpPr>
          <p:spPr>
            <a:xfrm>
              <a:off x="457199" y="1304763"/>
              <a:ext cx="1800200" cy="28803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 lang="ko-KR" altLang="en-US"/>
              </a:pPr>
              <a:r>
                <a:rPr lang="en-US" altLang="ko-KR"/>
                <a:t>  Old</a:t>
              </a:r>
              <a:endParaRPr lang="en-US" altLang="ko-KR"/>
            </a:p>
          </p:txBody>
        </p:sp>
      </p:grpSp>
      <p:grpSp>
        <p:nvGrpSpPr>
          <p:cNvPr id="17" name=""/>
          <p:cNvGrpSpPr/>
          <p:nvPr/>
        </p:nvGrpSpPr>
        <p:grpSpPr>
          <a:xfrm rot="0">
            <a:off x="3183136" y="4221088"/>
            <a:ext cx="1800200" cy="864096"/>
            <a:chOff x="457199" y="1304763"/>
            <a:chExt cx="1800200" cy="864096"/>
          </a:xfrm>
        </p:grpSpPr>
        <p:sp>
          <p:nvSpPr>
            <p:cNvPr id="18" name=""/>
            <p:cNvSpPr/>
            <p:nvPr/>
          </p:nvSpPr>
          <p:spPr>
            <a:xfrm>
              <a:off x="457200" y="1592796"/>
              <a:ext cx="1800200" cy="57606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r>
                <a:rPr lang="ko-KR" altLang="en-US" sz="1500"/>
                <a:t>  </a:t>
              </a:r>
              <a:r>
                <a:rPr lang="en-US" altLang="ko-KR" sz="1500"/>
                <a:t>Application</a:t>
              </a:r>
              <a:endParaRPr lang="en-US" altLang="ko-KR" sz="1500"/>
            </a:p>
          </p:txBody>
        </p:sp>
        <p:sp>
          <p:nvSpPr>
            <p:cNvPr id="19" name=""/>
            <p:cNvSpPr/>
            <p:nvPr/>
          </p:nvSpPr>
          <p:spPr>
            <a:xfrm>
              <a:off x="457199" y="1304763"/>
              <a:ext cx="1800200" cy="28803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 lang="ko-KR" altLang="en-US"/>
              </a:pPr>
              <a:r>
                <a:rPr lang="en-US" altLang="ko-KR"/>
                <a:t>  Old</a:t>
              </a:r>
              <a:endParaRPr lang="en-US" altLang="ko-KR"/>
            </a:p>
          </p:txBody>
        </p:sp>
      </p:grpSp>
      <p:grpSp>
        <p:nvGrpSpPr>
          <p:cNvPr id="20" name=""/>
          <p:cNvGrpSpPr/>
          <p:nvPr/>
        </p:nvGrpSpPr>
        <p:grpSpPr>
          <a:xfrm rot="0">
            <a:off x="6048141" y="4221088"/>
            <a:ext cx="1800200" cy="864096"/>
            <a:chOff x="457199" y="1304763"/>
            <a:chExt cx="1800200" cy="864096"/>
          </a:xfrm>
        </p:grpSpPr>
        <p:sp>
          <p:nvSpPr>
            <p:cNvPr id="21" name=""/>
            <p:cNvSpPr/>
            <p:nvPr/>
          </p:nvSpPr>
          <p:spPr>
            <a:xfrm>
              <a:off x="457200" y="1592796"/>
              <a:ext cx="1800200" cy="57606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r>
                <a:rPr lang="en-US" altLang="ko-KR" sz="1500"/>
                <a:t>  Real time</a:t>
              </a:r>
              <a:endParaRPr lang="en-US" altLang="ko-KR" sz="1500"/>
            </a:p>
          </p:txBody>
        </p:sp>
        <p:sp>
          <p:nvSpPr>
            <p:cNvPr id="22" name=""/>
            <p:cNvSpPr/>
            <p:nvPr/>
          </p:nvSpPr>
          <p:spPr>
            <a:xfrm>
              <a:off x="457199" y="1304764"/>
              <a:ext cx="1800200" cy="28803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 lang="ko-KR" altLang="en-US"/>
              </a:pPr>
              <a:r>
                <a:rPr lang="en-US" altLang="ko-KR"/>
                <a:t>  New</a:t>
              </a:r>
              <a:endParaRPr lang="en-US" altLang="ko-KR"/>
            </a:p>
          </p:txBody>
        </p:sp>
      </p:grpSp>
      <p:sp>
        <p:nvSpPr>
          <p:cNvPr id="24" name=""/>
          <p:cNvSpPr/>
          <p:nvPr/>
        </p:nvSpPr>
        <p:spPr>
          <a:xfrm>
            <a:off x="5256053" y="4509119"/>
            <a:ext cx="576064" cy="2880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2581413" y="4437112"/>
            <a:ext cx="432048" cy="432048"/>
          </a:xfrm>
          <a:prstGeom prst="plus">
            <a:avLst>
              <a:gd name="adj" fmla="val 37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TextBox 3"/>
          <p:cNvSpPr txBox="1"/>
          <p:nvPr/>
        </p:nvSpPr>
        <p:spPr>
          <a:xfrm>
            <a:off x="554851" y="1808696"/>
            <a:ext cx="4176525" cy="29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>
                <a:latin typeface="HY울릉도B"/>
                <a:ea typeface="HY울릉도B"/>
              </a:rPr>
              <a:t>어플리케이션 개발</a:t>
            </a:r>
            <a:endParaRPr lang="ko-KR" altLang="en-US" sz="1300">
              <a:latin typeface="HY울릉도B"/>
              <a:ea typeface="HY울릉도B"/>
            </a:endParaRPr>
          </a:p>
        </p:txBody>
      </p:sp>
      <p:sp>
        <p:nvSpPr>
          <p:cNvPr id="27" name="TextBox 3"/>
          <p:cNvSpPr txBox="1"/>
          <p:nvPr/>
        </p:nvSpPr>
        <p:spPr>
          <a:xfrm>
            <a:off x="554821" y="3932468"/>
            <a:ext cx="4176526" cy="29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>
                <a:latin typeface="HY울릉도B"/>
                <a:ea typeface="HY울릉도B"/>
              </a:rPr>
              <a:t>실시간 영상 감시 알고리즘 개발</a:t>
            </a:r>
            <a:endParaRPr lang="ko-KR" altLang="en-US" sz="1300">
              <a:latin typeface="HY울릉도B"/>
              <a:ea typeface="HY울릉도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353B207-2D96-5D37-B3CD-EDB5DE4E24CC}"/>
              </a:ext>
            </a:extLst>
          </p:cNvPr>
          <p:cNvSpPr txBox="1">
            <a:spLocks/>
          </p:cNvSpPr>
          <p:nvPr/>
        </p:nvSpPr>
        <p:spPr>
          <a:xfrm>
            <a:off x="1035819" y="2951843"/>
            <a:ext cx="7072362" cy="9543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  <a:defRPr lang="ko-KR" altLang="en-US"/>
            </a:pPr>
            <a:r>
              <a:rPr lang="ko-KR" altLang="en-US" sz="4400" kern="1200" dirty="0">
                <a:latin typeface="+mj-lt"/>
                <a:ea typeface="+mj-ea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971194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  <a:defRPr lang="ko-KR" altLang="en-US"/>
            </a:pPr>
            <a:r>
              <a:rPr lang="ko-KR" altLang="en-US" dirty="0"/>
              <a:t>제품소개</a:t>
            </a:r>
            <a:endParaRPr lang="en-US" altLang="ko-KR" dirty="0"/>
          </a:p>
          <a:p>
            <a:pPr marL="514350" indent="-514350">
              <a:buAutoNum type="arabicPeriod"/>
              <a:defRPr lang="ko-KR" altLang="en-US"/>
            </a:pPr>
            <a:r>
              <a:rPr lang="ko-KR" altLang="en-US" dirty="0"/>
              <a:t>부품내역</a:t>
            </a:r>
            <a:endParaRPr lang="en-US" altLang="ko-KR" dirty="0"/>
          </a:p>
          <a:p>
            <a:pPr marL="514350" indent="-514350">
              <a:buAutoNum type="arabicPeriod"/>
              <a:defRPr lang="ko-KR" altLang="en-US"/>
            </a:pPr>
            <a:r>
              <a:rPr lang="ko-KR" altLang="en-US" dirty="0"/>
              <a:t>구현내용</a:t>
            </a:r>
            <a:endParaRPr lang="en-US" altLang="ko-KR" dirty="0"/>
          </a:p>
          <a:p>
            <a:pPr marL="514350" indent="-514350">
              <a:buAutoNum type="arabicPeriod"/>
              <a:defRPr lang="ko-KR" altLang="en-US"/>
            </a:pPr>
            <a:r>
              <a:rPr lang="ko-KR" altLang="en-US" dirty="0"/>
              <a:t>시연영상</a:t>
            </a:r>
            <a:endParaRPr lang="en-US" altLang="ko-KR" dirty="0"/>
          </a:p>
          <a:p>
            <a:pPr marL="514350" indent="-514350">
              <a:buAutoNum type="arabicPeriod"/>
              <a:defRPr lang="ko-KR" altLang="en-US"/>
            </a:pPr>
            <a:r>
              <a:rPr lang="ko-KR" altLang="en-US" dirty="0"/>
              <a:t>기대효과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제품소개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19533" y="1556765"/>
            <a:ext cx="1594484" cy="1950383"/>
            <a:chOff x="606838" y="1608689"/>
            <a:chExt cx="1413382" cy="17288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06838" y="2059547"/>
              <a:ext cx="1278000" cy="1278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9126896">
              <a:off x="1381221" y="1608689"/>
              <a:ext cx="639000" cy="639000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4992377" y="1649532"/>
            <a:ext cx="1883910" cy="2061252"/>
            <a:chOff x="2688089" y="1649532"/>
            <a:chExt cx="1626369" cy="177946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036457" y="2151000"/>
              <a:ext cx="1278000" cy="127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2700000">
              <a:off x="2688089" y="1649532"/>
              <a:ext cx="639000" cy="639000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1819533" y="3861054"/>
            <a:ext cx="1480725" cy="2144029"/>
            <a:chOff x="611504" y="3504589"/>
            <a:chExt cx="1278000" cy="185049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2369432">
              <a:off x="1176869" y="3504589"/>
              <a:ext cx="464283" cy="46428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27531" y="3745610"/>
              <a:ext cx="528447" cy="52844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11504" y="4077081"/>
              <a:ext cx="1278000" cy="1278000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173788" y="4483994"/>
            <a:ext cx="1521090" cy="15210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6677A-08AC-A6A1-342C-F6187E92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부품설명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233F36-C647-66AE-CFCC-DD54E067E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80217"/>
              </p:ext>
            </p:extLst>
          </p:nvPr>
        </p:nvGraphicFramePr>
        <p:xfrm>
          <a:off x="457200" y="1282700"/>
          <a:ext cx="6563141" cy="4856163"/>
        </p:xfrm>
        <a:graphic>
          <a:graphicData uri="http://schemas.openxmlformats.org/drawingml/2006/table">
            <a:tbl>
              <a:tblPr/>
              <a:tblGrid>
                <a:gridCol w="1019501">
                  <a:extLst>
                    <a:ext uri="{9D8B030D-6E8A-4147-A177-3AD203B41FA5}">
                      <a16:colId xmlns:a16="http://schemas.microsoft.com/office/drawing/2014/main" val="3018815089"/>
                    </a:ext>
                  </a:extLst>
                </a:gridCol>
                <a:gridCol w="4529599">
                  <a:extLst>
                    <a:ext uri="{9D8B030D-6E8A-4147-A177-3AD203B41FA5}">
                      <a16:colId xmlns:a16="http://schemas.microsoft.com/office/drawing/2014/main" val="3476604775"/>
                    </a:ext>
                  </a:extLst>
                </a:gridCol>
                <a:gridCol w="1014041">
                  <a:extLst>
                    <a:ext uri="{9D8B030D-6E8A-4147-A177-3AD203B41FA5}">
                      <a16:colId xmlns:a16="http://schemas.microsoft.com/office/drawing/2014/main" val="3133069753"/>
                    </a:ext>
                  </a:extLst>
                </a:gridCol>
              </a:tblGrid>
              <a:tr h="2707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항목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654" marR="59654" marT="16492" marB="1649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상세내용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654" marR="59654" marT="16492" marB="164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금액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654" marR="59654" marT="16492" marB="164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807250"/>
                  </a:ext>
                </a:extLst>
              </a:tr>
              <a:tr h="4313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재료비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654" marR="59654" marT="16492" marB="1649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- 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Arduino Uno R3 : 11,000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x 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= 11,000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블루투스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HC-06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슬레이브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11,000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x 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= 11,000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- USB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케이블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USB2.0 AM-BM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케이블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1M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1,000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x 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= 1,000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건전지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전원부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1,200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x 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쌍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= 2,400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스위치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MTS-102 Toggle Switch(ON-OFF 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단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토글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500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x 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= 500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저항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1K ohm 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묶음단위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) : 200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x 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= 200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-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도어락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밀레시스텍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Milre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 MI-2300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40,000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x 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= 40,000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- AA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전지홀더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BH-3AA : 1,000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x 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= 1,000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공유기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iptime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 n702e plus : 20,900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x 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= 20,900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트랜지스터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KTC3198-Y 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묶음단위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x 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= 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-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공기계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갤럭시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A12 : 38,900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X 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= 38,900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배송비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: 7500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654" marR="59654" marT="16492" marB="164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134,700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654" marR="59654" marT="16492" marB="164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816720"/>
                  </a:ext>
                </a:extLst>
              </a:tr>
              <a:tr h="27218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합계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654" marR="59654" marT="16492" marB="1649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134,700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9654" marR="59654" marT="16492" marB="164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1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21451"/>
      </p:ext>
    </p:extLst>
  </p:cSld>
  <p:clrMapOvr>
    <a:masterClrMapping/>
  </p:clrMapOvr>
  <p:transition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부품설명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sz="2400"/>
          </a:p>
          <a:p>
            <a:pPr lvl="0">
              <a:defRPr lang="ko-KR" altLang="en-US"/>
            </a:pPr>
            <a:r>
              <a:rPr lang="ko-KR" altLang="en-US" sz="2400"/>
              <a:t>아두이노 - 블루투스 모듈 제어 및 Cpu 역할(신호 인가)</a:t>
            </a:r>
            <a:endParaRPr lang="ko-KR" altLang="en-US" sz="2400"/>
          </a:p>
          <a:p>
            <a:pPr lvl="0">
              <a:defRPr lang="ko-KR" altLang="en-US"/>
            </a:pPr>
            <a:endParaRPr lang="ko-KR" altLang="en-US" sz="2400"/>
          </a:p>
          <a:p>
            <a:pPr lvl="0">
              <a:defRPr lang="ko-KR" altLang="en-US"/>
            </a:pPr>
            <a:r>
              <a:rPr lang="ko-KR" altLang="en-US" sz="2400"/>
              <a:t> 블루투스(HC-06) - 스마트폰과 통신(근거리 통신망)</a:t>
            </a:r>
            <a:endParaRPr lang="ko-KR" altLang="en-US" sz="2400"/>
          </a:p>
          <a:p>
            <a:pPr lvl="0">
              <a:defRPr lang="ko-KR" altLang="en-US"/>
            </a:pPr>
            <a:endParaRPr lang="ko-KR" altLang="en-US" sz="2400"/>
          </a:p>
          <a:p>
            <a:pPr lvl="0">
              <a:defRPr lang="ko-KR" altLang="en-US"/>
            </a:pPr>
            <a:r>
              <a:rPr lang="ko-KR" altLang="en-US" sz="2400"/>
              <a:t> 트랜지스터 - NPN형 트랜지스터로써 스위칭 역할</a:t>
            </a:r>
            <a:endParaRPr lang="ko-KR" altLang="en-US" sz="24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95D93-15D7-4CB0-412B-EC443D15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F38B87-870E-E01E-9EC8-D1EED13BF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70" y="4149100"/>
            <a:ext cx="2543530" cy="240063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023C46-4490-CC48-5E26-2A3386262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1268700"/>
            <a:ext cx="612543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371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EF19A-CF21-A7B0-2A88-6FD4663C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6785"/>
            <a:ext cx="8229600" cy="736600"/>
          </a:xfrm>
        </p:spPr>
        <p:txBody>
          <a:bodyPr/>
          <a:lstStyle/>
          <a:p>
            <a:r>
              <a:rPr lang="ko-KR" altLang="en-US" dirty="0"/>
              <a:t>구현내용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272191-8A3D-4EBB-ACC5-E6912EDE6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10" y="1268700"/>
            <a:ext cx="48577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1614BF-A468-EB0D-C181-CD56005A8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20" y="3187872"/>
            <a:ext cx="5648920" cy="349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8969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구현내용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4180"/>
          <a:stretch>
            <a:fillRect/>
          </a:stretch>
        </p:blipFill>
        <p:spPr>
          <a:xfrm>
            <a:off x="230782" y="1556385"/>
            <a:ext cx="3045056" cy="46520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1910" y="1556385"/>
            <a:ext cx="5040630" cy="4852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300">
                <a:ea typeface="함초롬바탕"/>
              </a:rPr>
              <a:t>void setup()</a:t>
            </a:r>
          </a:p>
          <a:p>
            <a:pPr>
              <a:defRPr lang="ko-KR" altLang="en-US"/>
            </a:pPr>
            <a:r>
              <a:rPr lang="ko-KR" altLang="ko-KR" sz="1300">
                <a:ea typeface="함초롬바탕"/>
              </a:rPr>
              <a:t>{</a:t>
            </a:r>
          </a:p>
          <a:p>
            <a:pPr>
              <a:defRPr lang="ko-KR" altLang="en-US"/>
            </a:pPr>
            <a:r>
              <a:rPr lang="ko-KR" altLang="ko-KR" sz="1300">
                <a:ea typeface="함초롬바탕"/>
              </a:rPr>
              <a:t>  Serial.begin(9600);     //</a:t>
            </a:r>
            <a:r>
              <a:rPr lang="ko-KR" altLang="ko-KR" sz="1300">
                <a:latin typeface="함초롬바탕"/>
                <a:ea typeface="함초롬바탕"/>
              </a:rPr>
              <a:t>블루투스 모듈 통신 시작 (9600 : 통신 속도)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 pinMode (5,OUTPUT);  // 신호 인가 핀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 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}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 void loop()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 {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 char k=Serial.read();   // 스마트폰에서 블루투스 모듈로 들어오는 신호를 ‘k’에 저장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 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 if (k=='a'){             // a번 신호 인가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   digitalWrite(5,HIGH);  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   delay(100);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   digitalWrite(5,LOW);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 }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else if (k=='b'){         // b번 신호 인가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   digitalWrite(5,HIGH);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   delay(100);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   digitalWrite(5,LOW);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 }  </a:t>
            </a:r>
          </a:p>
          <a:p>
            <a:pPr>
              <a:defRPr lang="ko-KR" altLang="en-US"/>
            </a:pPr>
            <a:r>
              <a:rPr lang="ko-KR" altLang="ko-KR" sz="1300">
                <a:latin typeface="함초롬바탕"/>
                <a:ea typeface="함초롬바탕"/>
              </a:rPr>
              <a:t>  }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구현내용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181" y="1429051"/>
            <a:ext cx="4079871" cy="45678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1332665"/>
            <a:ext cx="4544273" cy="4760667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심해">
  <a:themeElements>
    <a:clrScheme name="심해">
      <a:dk1>
        <a:srgbClr val="000000"/>
      </a:dk1>
      <a:lt1>
        <a:srgbClr val="ffffff"/>
      </a:lt1>
      <a:dk2>
        <a:srgbClr val="5f5f5f"/>
      </a:dk2>
      <a:lt2>
        <a:srgbClr val="a5a5a5"/>
      </a:lt2>
      <a:accent1>
        <a:srgbClr val="4d4d4d"/>
      </a:accent1>
      <a:accent2>
        <a:srgbClr val="657991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심해">
      <a:majorFont>
        <a:latin typeface="Arial"/>
        <a:ea typeface="HY울릉도B"/>
        <a:cs typeface=""/>
      </a:majorFont>
      <a:minorFont>
        <a:latin typeface="Tahoma"/>
        <a:ea typeface="함초롬돋움"/>
        <a:cs typeface=""/>
      </a:minorFont>
    </a:fontScheme>
    <a:fmtScheme name="심해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7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tint val="100000"/>
                <a:shade val="5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0"/>
                <a:shade val="60000"/>
              </a:schemeClr>
            </a:gs>
            <a:gs pos="100000">
              <a:schemeClr val="phClr">
                <a:hueMod val="100000"/>
                <a:satMod val="100000"/>
                <a:lumMod val="100000"/>
              </a:schemeClr>
            </a:gs>
          </a:gsLst>
          <a:lin ang="108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534</ep:Words>
  <ep:PresentationFormat>화면 슬라이드 쇼(4:3)</ep:PresentationFormat>
  <ep:Paragraphs>82</ep:Paragraphs>
  <ep:Slides>13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심해</vt:lpstr>
      <vt:lpstr>제품소개</vt:lpstr>
      <vt:lpstr>부품설명</vt:lpstr>
      <vt:lpstr>부품설명</vt:lpstr>
      <vt:lpstr>구현내용</vt:lpstr>
      <vt:lpstr>부품설명</vt:lpstr>
      <vt:lpstr>구현내용</vt:lpstr>
      <vt:lpstr>구현내용</vt:lpstr>
      <vt:lpstr>시연영상</vt:lpstr>
      <vt:lpstr>기대효과</vt:lpstr>
      <vt:lpstr>시연영상</vt:lpstr>
      <vt:lpstr>PowerPoint 프레젠테이션</vt:lpstr>
      <vt:lpstr>캡스톤2 예정사항</vt:lpstr>
      <vt:lpstr>슬라이드 13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2022-06-03T08:09:35.000</dcterms:created>
  <dc:creator>ycj37</dc:creator>
  <cp:lastModifiedBy>ycj37</cp:lastModifiedBy>
  <dcterms:modified xsi:type="dcterms:W3CDTF">2022-06-03T14:48:54.924</dcterms:modified>
  <cp:revision>21</cp:revision>
  <dc:title>아두이노를 이용한 원격제어 블루투스 도어락</dc:title>
</cp:coreProperties>
</file>