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3"/>
  </p:notesMasterIdLst>
  <p:sldIdLst>
    <p:sldId id="256" r:id="rId2"/>
    <p:sldId id="257" r:id="rId3"/>
    <p:sldId id="258" r:id="rId4"/>
    <p:sldId id="276" r:id="rId5"/>
    <p:sldId id="277" r:id="rId6"/>
    <p:sldId id="272" r:id="rId7"/>
    <p:sldId id="273" r:id="rId8"/>
    <p:sldId id="278" r:id="rId9"/>
    <p:sldId id="275" r:id="rId10"/>
    <p:sldId id="274" r:id="rId11"/>
    <p:sldId id="27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1054">
          <p15:clr>
            <a:srgbClr val="A4A3A4"/>
          </p15:clr>
        </p15:guide>
        <p15:guide id="3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7991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6" autoAdjust="0"/>
    <p:restoredTop sz="78066" autoAdjust="0"/>
  </p:normalViewPr>
  <p:slideViewPr>
    <p:cSldViewPr snapToObjects="1">
      <p:cViewPr varScale="1">
        <p:scale>
          <a:sx n="62" d="100"/>
          <a:sy n="62" d="100"/>
        </p:scale>
        <p:origin x="1638" y="66"/>
      </p:cViewPr>
      <p:guideLst>
        <p:guide orient="horz" pos="2158"/>
        <p:guide orient="horz" pos="105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38475D7-D222-40F3-A17B-5C4923116E67}" type="datetime1">
              <a:rPr lang="ko-KR" altLang="en-US"/>
              <a:pPr lvl="0">
                <a:defRPr lang="ko-KR" altLang="en-US"/>
              </a:pPr>
              <a:t>2022-08-31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AEDCAF8-510A-4034-83C7-7E9FE9E97BF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1AEDCAF8-510A-4034-83C7-7E9FE9E97BF5}" type="slidenum">
              <a:rPr lang="ko-KR" altLang="en-US" smtClean="0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33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1AEDCAF8-510A-4034-83C7-7E9FE9E97BF5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8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1AEDCAF8-510A-4034-83C7-7E9FE9E97BF5}" type="slidenum">
              <a:rPr lang="ko-KR" altLang="en-US" smtClean="0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64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1AEDCAF8-510A-4034-83C7-7E9FE9E97BF5}" type="slidenum">
              <a:rPr lang="ko-KR" altLang="en-US" smtClean="0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33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공유기 설치하시고 두개의 스마트폰 모두 공유기의 </a:t>
            </a:r>
            <a:r>
              <a:rPr lang="en-US" altLang="ko-KR" b="0" i="0" dirty="0" err="1">
                <a:solidFill>
                  <a:srgbClr val="DCDDDE"/>
                </a:solidFill>
                <a:effectLst/>
                <a:latin typeface="Whitney"/>
              </a:rPr>
              <a:t>wifi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에 접속해주시고 </a:t>
            </a:r>
            <a:r>
              <a:rPr lang="ko-KR" altLang="en-US" b="0" i="0" dirty="0" err="1">
                <a:solidFill>
                  <a:srgbClr val="DCDDDE"/>
                </a:solidFill>
                <a:effectLst/>
                <a:latin typeface="Whitney"/>
              </a:rPr>
              <a:t>라우터관리에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ko-KR" altLang="en-US" b="0" i="0" dirty="0" err="1">
                <a:solidFill>
                  <a:srgbClr val="DCDDDE"/>
                </a:solidFill>
                <a:effectLst/>
                <a:latin typeface="Whitney"/>
              </a:rPr>
              <a:t>포트포워딩쪽을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 이용할 예정입니다</a:t>
            </a:r>
            <a:r>
              <a:rPr lang="en-US" altLang="ko-KR" b="0" i="0" dirty="0">
                <a:solidFill>
                  <a:srgbClr val="DCDDDE"/>
                </a:solidFill>
                <a:effectLst/>
                <a:latin typeface="Whitney"/>
              </a:rPr>
              <a:t>.</a:t>
            </a:r>
          </a:p>
          <a:p>
            <a:r>
              <a:rPr lang="ko-KR" altLang="en-US" b="0" i="0" dirty="0" err="1">
                <a:solidFill>
                  <a:srgbClr val="DCDDDE"/>
                </a:solidFill>
                <a:effectLst/>
                <a:latin typeface="Whitney"/>
              </a:rPr>
              <a:t>도어락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 어플리케이션 실행 후</a:t>
            </a:r>
            <a:r>
              <a:rPr lang="en-US" altLang="ko-KR" b="0" i="0" dirty="0">
                <a:solidFill>
                  <a:srgbClr val="DCDDDE"/>
                </a:solidFill>
                <a:effectLst/>
                <a:latin typeface="Whitney"/>
              </a:rPr>
              <a:t>, CAM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버튼 </a:t>
            </a:r>
            <a:r>
              <a:rPr lang="ko-KR" altLang="en-US" b="0" i="0" dirty="0" err="1">
                <a:solidFill>
                  <a:srgbClr val="DCDDDE"/>
                </a:solidFill>
                <a:effectLst/>
                <a:latin typeface="Whitney"/>
              </a:rPr>
              <a:t>눌렀을때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 상단에 나오는 </a:t>
            </a:r>
            <a:r>
              <a:rPr lang="en-US" altLang="ko-KR" b="0" i="0" dirty="0" err="1">
                <a:solidFill>
                  <a:srgbClr val="DCDDDE"/>
                </a:solidFill>
                <a:effectLst/>
                <a:latin typeface="Whitney"/>
              </a:rPr>
              <a:t>url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주소 </a:t>
            </a:r>
            <a:r>
              <a:rPr lang="en-US" altLang="ko-KR" b="0" i="0" dirty="0">
                <a:solidFill>
                  <a:srgbClr val="DCDDDE"/>
                </a:solidFill>
                <a:effectLst/>
                <a:latin typeface="Whitney"/>
              </a:rPr>
              <a:t>ex)door***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로 등록하는 방식</a:t>
            </a:r>
            <a:r>
              <a:rPr lang="en-US" altLang="ko-KR" b="0" i="0" dirty="0">
                <a:solidFill>
                  <a:srgbClr val="DCDDDE"/>
                </a:solidFill>
                <a:effectLst/>
                <a:latin typeface="Whitney"/>
              </a:rPr>
              <a:t>.</a:t>
            </a:r>
          </a:p>
          <a:p>
            <a:endParaRPr lang="en-US" altLang="ko-KR" b="0" i="0" dirty="0">
              <a:solidFill>
                <a:srgbClr val="DCDDDE"/>
              </a:solidFill>
              <a:effectLst/>
              <a:latin typeface="Whitney"/>
            </a:endParaRPr>
          </a:p>
          <a:p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다음으로 </a:t>
            </a:r>
            <a:r>
              <a:rPr lang="ko-KR" altLang="en-US" b="0" i="0" dirty="0" err="1">
                <a:solidFill>
                  <a:srgbClr val="DCDDDE"/>
                </a:solidFill>
                <a:effectLst/>
                <a:latin typeface="Whitney"/>
              </a:rPr>
              <a:t>포트포워딩에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en-US" altLang="ko-KR" b="0" i="0" dirty="0">
                <a:solidFill>
                  <a:srgbClr val="DCDDDE"/>
                </a:solidFill>
                <a:effectLst/>
                <a:latin typeface="Whitney"/>
              </a:rPr>
              <a:t>webcam </a:t>
            </a:r>
            <a:r>
              <a:rPr lang="en-US" altLang="ko-KR" b="0" i="0" dirty="0" err="1">
                <a:solidFill>
                  <a:srgbClr val="DCDDDE"/>
                </a:solidFill>
                <a:effectLst/>
                <a:latin typeface="Whitney"/>
              </a:rPr>
              <a:t>ip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주소를 기입하기위해서</a:t>
            </a:r>
            <a:r>
              <a:rPr lang="en-US" altLang="ko-KR" b="0" i="0" dirty="0">
                <a:solidFill>
                  <a:srgbClr val="DCDDDE"/>
                </a:solidFill>
                <a:effectLst/>
                <a:latin typeface="Whitney"/>
              </a:rPr>
              <a:t>, </a:t>
            </a:r>
            <a:r>
              <a:rPr lang="en-US" altLang="ko-KR" b="0" i="0" dirty="0" err="1">
                <a:solidFill>
                  <a:srgbClr val="DCDDDE"/>
                </a:solidFill>
                <a:effectLst/>
                <a:latin typeface="Whitney"/>
              </a:rPr>
              <a:t>cctv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용 스마트폰의 설치한 공유기</a:t>
            </a:r>
            <a:r>
              <a:rPr lang="en-US" altLang="ko-KR" b="0" i="0" dirty="0" err="1">
                <a:solidFill>
                  <a:srgbClr val="DCDDDE"/>
                </a:solidFill>
                <a:effectLst/>
                <a:latin typeface="Whitney"/>
              </a:rPr>
              <a:t>wifi</a:t>
            </a:r>
            <a:r>
              <a:rPr lang="en-US" altLang="ko-KR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잡혔는지 확인 후</a:t>
            </a:r>
            <a:r>
              <a:rPr lang="en-US" altLang="ko-KR" b="0" i="0" dirty="0">
                <a:solidFill>
                  <a:srgbClr val="DCDDDE"/>
                </a:solidFill>
                <a:effectLst/>
                <a:latin typeface="Whitney"/>
              </a:rPr>
              <a:t>, </a:t>
            </a:r>
            <a:r>
              <a:rPr lang="en-US" altLang="ko-KR" b="0" i="0" dirty="0" err="1">
                <a:solidFill>
                  <a:srgbClr val="DCDDDE"/>
                </a:solidFill>
                <a:effectLst/>
                <a:latin typeface="Whitney"/>
              </a:rPr>
              <a:t>ipwebcam</a:t>
            </a:r>
            <a:r>
              <a:rPr lang="en-US" altLang="ko-KR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어플을 설치 후 실행하여 스크롤 </a:t>
            </a:r>
            <a:r>
              <a:rPr lang="ko-KR" altLang="en-US" b="0" i="0" dirty="0" err="1">
                <a:solidFill>
                  <a:srgbClr val="DCDDDE"/>
                </a:solidFill>
                <a:effectLst/>
                <a:latin typeface="Whitney"/>
              </a:rPr>
              <a:t>내리시다보면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ko-KR" altLang="en-US" b="0" i="0" dirty="0" err="1">
                <a:solidFill>
                  <a:srgbClr val="DCDDDE"/>
                </a:solidFill>
                <a:effectLst/>
                <a:latin typeface="Whitney"/>
              </a:rPr>
              <a:t>로컬브로드케스팅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 이라는 메뉴에 들어가셔서 포트번호를 변경한 후 실행하면 실시간 촬영 및 화면 하단에 나오는 </a:t>
            </a:r>
            <a:r>
              <a:rPr lang="en-US" altLang="ko-KR" b="0" i="0" dirty="0" err="1">
                <a:solidFill>
                  <a:srgbClr val="DCDDDE"/>
                </a:solidFill>
                <a:effectLst/>
                <a:latin typeface="Whitney"/>
              </a:rPr>
              <a:t>ip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주소를 </a:t>
            </a:r>
            <a:r>
              <a:rPr lang="ko-KR" altLang="en-US" b="0" i="0" dirty="0" err="1">
                <a:solidFill>
                  <a:srgbClr val="DCDDDE"/>
                </a:solidFill>
                <a:effectLst/>
                <a:latin typeface="Whitney"/>
              </a:rPr>
              <a:t>포트포워딩에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 입력해주시면 됩니다</a:t>
            </a:r>
            <a:r>
              <a:rPr lang="en-US" altLang="ko-KR" b="0" i="0" dirty="0">
                <a:solidFill>
                  <a:srgbClr val="DCDDDE"/>
                </a:solidFill>
                <a:effectLst/>
                <a:latin typeface="Whitney"/>
              </a:rPr>
              <a:t>.</a:t>
            </a:r>
          </a:p>
          <a:p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이 후</a:t>
            </a:r>
            <a:r>
              <a:rPr lang="en-US" altLang="ko-KR" b="0" i="0" dirty="0">
                <a:solidFill>
                  <a:srgbClr val="DCDDDE"/>
                </a:solidFill>
                <a:effectLst/>
                <a:latin typeface="Whitney"/>
              </a:rPr>
              <a:t>, </a:t>
            </a:r>
            <a:r>
              <a:rPr lang="ko-KR" altLang="en-US" b="0" i="0" dirty="0" err="1">
                <a:solidFill>
                  <a:srgbClr val="DCDDDE"/>
                </a:solidFill>
                <a:effectLst/>
                <a:latin typeface="Whitney"/>
              </a:rPr>
              <a:t>도어락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ko-KR" altLang="en-US" b="0" i="0" dirty="0" err="1">
                <a:solidFill>
                  <a:srgbClr val="DCDDDE"/>
                </a:solidFill>
                <a:effectLst/>
                <a:latin typeface="Whitney"/>
              </a:rPr>
              <a:t>키패드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 어플리케이션에서 </a:t>
            </a:r>
            <a:r>
              <a:rPr lang="en-US" altLang="ko-KR" b="0" i="0" dirty="0">
                <a:solidFill>
                  <a:srgbClr val="DCDDDE"/>
                </a:solidFill>
                <a:effectLst/>
                <a:latin typeface="Whitney"/>
              </a:rPr>
              <a:t>cam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버튼을 누르시면 </a:t>
            </a:r>
            <a:r>
              <a:rPr lang="ko-KR" altLang="en-US" b="0" i="0" dirty="0" err="1">
                <a:solidFill>
                  <a:srgbClr val="DCDDDE"/>
                </a:solidFill>
                <a:effectLst/>
                <a:latin typeface="Whitney"/>
              </a:rPr>
              <a:t>웹창이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ko-KR" altLang="en-US" b="0" i="0" dirty="0" err="1">
                <a:solidFill>
                  <a:srgbClr val="DCDDDE"/>
                </a:solidFill>
                <a:effectLst/>
                <a:latin typeface="Whitney"/>
              </a:rPr>
              <a:t>오픈되는데</a:t>
            </a:r>
            <a:r>
              <a:rPr lang="en-US" altLang="ko-KR" b="0" i="0" dirty="0">
                <a:solidFill>
                  <a:srgbClr val="DCDDDE"/>
                </a:solidFill>
                <a:effectLst/>
                <a:latin typeface="Whitney"/>
              </a:rPr>
              <a:t>, 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거기서 자바스크립트 버튼을 눌러 하단으로 내리시면 영상을 </a:t>
            </a:r>
            <a:r>
              <a:rPr lang="ko-KR" altLang="en-US" b="0" i="0" dirty="0" err="1">
                <a:solidFill>
                  <a:srgbClr val="DCDDDE"/>
                </a:solidFill>
                <a:effectLst/>
                <a:latin typeface="Whitney"/>
              </a:rPr>
              <a:t>확인가능하도록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 할 예정입니다</a:t>
            </a:r>
            <a:r>
              <a:rPr lang="en-US" altLang="ko-KR" b="0" i="0" dirty="0">
                <a:solidFill>
                  <a:srgbClr val="DCDDDE"/>
                </a:solidFill>
                <a:effectLst/>
                <a:latin typeface="Whitney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1AEDCAF8-510A-4034-83C7-7E9FE9E97BF5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80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1AEDCAF8-510A-4034-83C7-7E9FE9E97BF5}" type="slidenum">
              <a:rPr lang="ko-KR" altLang="en-US" smtClean="0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2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0" y="1905000"/>
            <a:ext cx="9144000" cy="4953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10000"/>
          </a:blip>
          <a:srcRect r="30040" b="40380"/>
          <a:stretch>
            <a:fillRect/>
          </a:stretch>
        </p:blipFill>
        <p:spPr>
          <a:xfrm>
            <a:off x="3048000" y="2133600"/>
            <a:ext cx="6096000" cy="4724400"/>
          </a:xfrm>
          <a:prstGeom prst="rect">
            <a:avLst/>
          </a:prstGeom>
        </p:spPr>
      </p:pic>
      <p:pic>
        <p:nvPicPr>
          <p:cNvPr id="9" name="그림 8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20000"/>
          </a:blip>
          <a:srcRect r="30040" b="40380"/>
          <a:stretch>
            <a:fillRect/>
          </a:stretch>
        </p:blipFill>
        <p:spPr>
          <a:xfrm flipH="1" flipV="1">
            <a:off x="0" y="0"/>
            <a:ext cx="3929090" cy="30450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00099" y="1928802"/>
            <a:ext cx="7272335" cy="1100144"/>
          </a:xfrm>
        </p:spPr>
        <p:txBody>
          <a:bodyPr/>
          <a:lstStyle>
            <a:lvl1pPr algn="l">
              <a:defRPr sz="4800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099" y="3060924"/>
            <a:ext cx="7038073" cy="5429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0453D1C-B7E6-44C1-AAF0-358E0E7A4D76}" type="datetime1">
              <a:rPr lang="ko-KR" altLang="en-US"/>
              <a:pPr>
                <a:defRPr lang="ko-KR" altLang="en-US"/>
              </a:pPr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286000"/>
            <a:ext cx="9144000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2286000"/>
            <a:ext cx="9144000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3857620" cy="2989656"/>
          </a:xfrm>
          <a:prstGeom prst="rect">
            <a:avLst/>
          </a:prstGeom>
        </p:spPr>
      </p:pic>
      <p:pic>
        <p:nvPicPr>
          <p:cNvPr id="11" name="그림 10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3857620" cy="29896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3400" y="2617788"/>
            <a:ext cx="8077200" cy="1470025"/>
          </a:xfrm>
          <a:prstGeom prst="rect">
            <a:avLst/>
          </a:prstGeom>
          <a:effectLst/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4BFD3633-7B00-45F8-9E28-04E5D60AD1FA}" type="datetime1">
              <a:rPr lang="ko-KR" altLang="en-US"/>
              <a:pPr>
                <a:defRPr lang="ko-KR" altLang="en-US"/>
              </a:pPr>
              <a:t>2022-08-31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ko-KR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4348" y="2286000"/>
            <a:ext cx="7072313" cy="3429000"/>
          </a:xfrm>
        </p:spPr>
        <p:txBody>
          <a:bodyPr/>
          <a:lstStyle>
            <a:lvl1pPr>
              <a:lnSpc>
                <a:spcPct val="150000"/>
              </a:lnSpc>
              <a:defRPr sz="26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pic>
        <p:nvPicPr>
          <p:cNvPr id="7" name="그림 6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10000"/>
          </a:blip>
          <a:srcRect r="30040" b="40380"/>
          <a:stretch>
            <a:fillRect/>
          </a:stretch>
        </p:blipFill>
        <p:spPr>
          <a:xfrm flipH="1">
            <a:off x="0" y="2133600"/>
            <a:ext cx="6096000" cy="47244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1214422"/>
            <a:ext cx="7072362" cy="954313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2688BFD-C8F2-4688-94DC-1B089E83C1D7}" type="datetime1">
              <a:rPr lang="ko-KR" altLang="en-US"/>
              <a:pPr>
                <a:defRPr lang="ko-KR" altLang="en-US"/>
              </a:pPr>
              <a:t>2022-08-31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952500" y="3848100"/>
            <a:ext cx="2057400" cy="3962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96200" y="0"/>
            <a:ext cx="14477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9" name="그림 8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>
            <a:off x="8532900" y="3929066"/>
            <a:ext cx="611100" cy="292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05057" y="274638"/>
            <a:ext cx="11430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713014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7F42FAB-19BD-44B7-A3C8-46063D719B78}" type="datetime1">
              <a:rPr lang="ko-KR" altLang="en-US"/>
              <a:pPr>
                <a:defRPr lang="ko-KR" altLang="en-US"/>
              </a:pPr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D088BD5-73F0-42B3-AE7A-5744B3AD09E0}" type="datetime1">
              <a:rPr lang="ko-KR" altLang="en-US"/>
              <a:pPr>
                <a:defRPr lang="ko-KR" altLang="en-US"/>
              </a:pPr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40000" contrast="40000"/>
          </a:blip>
          <a:srcRect r="42770" b="28030"/>
          <a:stretch>
            <a:fillRect/>
          </a:stretch>
        </p:blipFill>
        <p:spPr>
          <a:xfrm rot="16200000" flipH="1">
            <a:off x="4762499" y="2476500"/>
            <a:ext cx="3886200" cy="48768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AFBF601-D688-454D-9195-BFFB87A19BB3}" type="datetime1">
              <a:rPr lang="ko-KR" altLang="en-US"/>
              <a:pPr>
                <a:defRPr lang="ko-KR" altLang="en-US"/>
              </a:pPr>
              <a:t>2022-08-31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0" y="4214818"/>
            <a:ext cx="9144000" cy="2643182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r="30040" b="40380"/>
          <a:stretch>
            <a:fillRect/>
          </a:stretch>
        </p:blipFill>
        <p:spPr>
          <a:xfrm rot="10800000">
            <a:off x="0" y="0"/>
            <a:ext cx="5438465" cy="4214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2978140"/>
            <a:ext cx="7772400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00100" y="2357430"/>
            <a:ext cx="7772400" cy="620710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00100" y="4429132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B48B0153-18F1-4D88-A37D-59B69E2642EE}" type="datetime1">
              <a:rPr lang="ko-KR" altLang="en-US"/>
              <a:pPr>
                <a:defRPr lang="ko-KR" altLang="en-US"/>
              </a:pPr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438500" y="4429132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38900" y="4429132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2660" y="177801"/>
            <a:ext cx="8229600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73630"/>
            <a:ext cx="4038600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73630"/>
            <a:ext cx="4038600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490F41-146E-45C3-B54D-8342F64949D5}" type="datetime1">
              <a:rPr lang="ko-KR" altLang="en-US"/>
              <a:pPr>
                <a:defRPr lang="ko-KR" altLang="en-US"/>
              </a:pPr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4B34AE0-8929-4BC7-9262-E551EFAFC319}" type="datetime1">
              <a:rPr lang="ko-KR" altLang="en-US"/>
              <a:pPr>
                <a:defRPr lang="ko-KR" altLang="en-US"/>
              </a:pPr>
              <a:t>2022-08-31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73629"/>
            <a:ext cx="8229600" cy="489463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010A3FC9-C90D-4398-A588-1368D4160BA6}" type="datetime1">
              <a:rPr lang="ko-KR" altLang="en-US"/>
              <a:pPr>
                <a:defRPr lang="ko-KR" altLang="en-US"/>
              </a:pPr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84511"/>
            <a:ext cx="4038600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4648200" y="1284511"/>
            <a:ext cx="4038600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457200" y="3814084"/>
            <a:ext cx="4038600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4648200" y="3814084"/>
            <a:ext cx="4038600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B7C723F0-F9F5-43BD-847E-5B52672742D8}" type="datetime1">
              <a:rPr lang="ko-KR" altLang="en-US"/>
              <a:pPr>
                <a:defRPr lang="ko-KR" altLang="en-US"/>
              </a:pPr>
              <a:t>2022-08-31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10000" contrast="-30000"/>
          </a:blip>
          <a:srcRect l="22440" r="42770" b="28030"/>
          <a:stretch>
            <a:fillRect/>
          </a:stretch>
        </p:blipFill>
        <p:spPr>
          <a:xfrm rot="5400000">
            <a:off x="952500" y="3162300"/>
            <a:ext cx="2057400" cy="39624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1" name="그림 10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10000" contrast="-30000"/>
          </a:blip>
          <a:srcRect l="20480" r="53620" b="37810"/>
          <a:stretch>
            <a:fillRect/>
          </a:stretch>
        </p:blipFill>
        <p:spPr>
          <a:xfrm rot="16200000">
            <a:off x="6167695" y="-1060419"/>
            <a:ext cx="1752600" cy="42000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760076"/>
            <a:ext cx="5486400" cy="566738"/>
          </a:xfrm>
        </p:spPr>
        <p:txBody>
          <a:bodyPr anchor="b"/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1357298"/>
            <a:ext cx="5486400" cy="3757610"/>
          </a:xfrm>
          <a:solidFill>
            <a:schemeClr val="tx2">
              <a:lumMod val="60000"/>
              <a:lumOff val="40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5164150"/>
            <a:ext cx="5486400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5E3DD6E5-E34A-44C2-AD0A-6C98C6C3DEB7}" type="datetime1">
              <a:rPr lang="ko-KR" altLang="en-US"/>
              <a:pPr>
                <a:defRPr lang="ko-KR" altLang="en-US"/>
              </a:pPr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심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9.png"/>
          <p:cNvPicPr>
            <a:picLocks noChangeAspect="1"/>
          </p:cNvPicPr>
          <p:nvPr/>
        </p:nvPicPr>
        <p:blipFill rotWithShape="1">
          <a:blip r:embed="rId14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952500" y="3848100"/>
            <a:ext cx="2057400" cy="3962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"/>
            <a:ext cx="91440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" name="그림 9" descr="09.png"/>
          <p:cNvPicPr>
            <a:picLocks noChangeAspect="1"/>
          </p:cNvPicPr>
          <p:nvPr/>
        </p:nvPicPr>
        <p:blipFill rotWithShape="1">
          <a:blip r:embed="rId14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 rot="16200000">
            <a:off x="6274782" y="-1878618"/>
            <a:ext cx="990600" cy="47478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2700"/>
            <a:ext cx="8229600" cy="485616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DB8FCCBD-447C-4C97-9B6D-456DD99E9EE0}" type="datetime1">
              <a:rPr lang="ko-KR" altLang="en-US"/>
              <a:pPr>
                <a:defRPr lang="ko-KR" altLang="en-US"/>
              </a:pPr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Font typeface="Tahoma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76538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313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4088" indent="-260350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ci.go.kr/kciportal/ci/sereArticleSearch/ciSereArtiView.kci?sereArticleSearchBean.artiId=ART00258510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ocutnews.co.kr/news/5690017" TargetMode="External"/><Relationship Id="rId4" Type="http://schemas.openxmlformats.org/officeDocument/2006/relationships/hyperlink" Target="https://www.youtube.com/watch?v=8Mu5xeLG-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4100" dirty="0" err="1"/>
              <a:t>아두이노와</a:t>
            </a:r>
            <a:r>
              <a:rPr lang="ko-KR" altLang="en-US" sz="4100" dirty="0"/>
              <a:t> 캠을 이용한 원격제어 블루투스 </a:t>
            </a:r>
            <a:r>
              <a:rPr lang="ko-KR" altLang="en-US" sz="4100" dirty="0" err="1"/>
              <a:t>도어락</a:t>
            </a:r>
            <a:endParaRPr lang="ko-KR" altLang="en-US" sz="41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099" y="3744979"/>
            <a:ext cx="7038073" cy="1880265"/>
          </a:xfrm>
        </p:spPr>
        <p:txBody>
          <a:bodyPr/>
          <a:lstStyle/>
          <a:p>
            <a:pPr marL="0" indent="0" algn="r" defTabSz="91440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None/>
              <a:defRPr lang="ko-KR" altLang="en-US"/>
            </a:pPr>
            <a:r>
              <a:rPr lang="ko-KR" altLang="en-US" b="0" i="0" spc="5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20208017       조용찬</a:t>
            </a:r>
          </a:p>
          <a:p>
            <a:pPr marL="0" indent="0" algn="r" defTabSz="91440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None/>
              <a:defRPr lang="ko-KR" altLang="en-US"/>
            </a:pPr>
            <a:r>
              <a:rPr lang="ko-KR" altLang="en-US" b="0" i="0" spc="5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20161615       </a:t>
            </a:r>
            <a:r>
              <a:rPr lang="ko-KR" altLang="en-US" b="0" i="0" spc="5" dirty="0" err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안현상</a:t>
            </a:r>
            <a:endParaRPr lang="ko-KR" altLang="en-US" b="0" i="0" spc="5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r" defTabSz="91440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None/>
              <a:defRPr lang="ko-KR" altLang="en-US"/>
            </a:pPr>
            <a:endParaRPr lang="ko-KR" altLang="en-US" b="0" i="0" spc="5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r" defTabSz="91440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None/>
              <a:defRPr lang="ko-KR" altLang="en-US"/>
            </a:pPr>
            <a:r>
              <a:rPr lang="ko-KR" altLang="en-US" b="0" i="0" spc="5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지도교수 : </a:t>
            </a:r>
            <a:r>
              <a:rPr lang="ko-KR" altLang="en-US" b="0" i="0" spc="5" dirty="0" err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김차종</a:t>
            </a:r>
            <a:r>
              <a:rPr lang="ko-KR" altLang="en-US" b="0" i="0" spc="5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교수님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C9E90-50E8-5E34-968C-F5F1B709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151A2-7881-7112-CFFB-F95E54249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인 가구와 범죄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한국학술지인용색인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함초롬돋움" panose="020B0604000101010101" pitchFamily="50" charset="-127"/>
                <a:ea typeface="함초롬돋움" panose="020B0604000101010101" pitchFamily="50" charset="-127"/>
                <a:hlinkClick r:id="rId3"/>
              </a:rPr>
              <a:t>https://www.kci.go.kr/kciportal/ci/sereArticleSearch/ciSereArtiView.kci?sereArticleSearchBean.artiId=ART002585109</a:t>
            </a:r>
            <a:endParaRPr lang="en-US" altLang="ko-KR" sz="1800" u="sng" kern="0" spc="0" dirty="0">
              <a:solidFill>
                <a:srgbClr val="800080"/>
              </a:solidFill>
              <a:effectLst/>
              <a:uFill>
                <a:solidFill>
                  <a:srgbClr val="800080"/>
                </a:solidFill>
              </a:u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도어락에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밀가루 묻혀 ‘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삑삑삑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…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공포의 스토킹 범죄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/ KBS 2022.04.25.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돋움" panose="020B0604000101010101" pitchFamily="50" charset="-127"/>
                <a:ea typeface="함초롬돋움" panose="020B0604000101010101" pitchFamily="50" charset="-127"/>
                <a:hlinkClick r:id="rId4"/>
              </a:rPr>
              <a:t>https://www.youtube.com/watch?v=8Mu5xeLG-Es</a:t>
            </a:r>
            <a:endParaRPr lang="en-US" altLang="ko-KR" sz="1800" u="sng" kern="0" spc="0" dirty="0">
              <a:solidFill>
                <a:srgbClr val="0000FF"/>
              </a:solidFill>
              <a:effectLst/>
              <a:uFill>
                <a:solidFill>
                  <a:srgbClr val="0000FF"/>
                </a:solidFill>
              </a:u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단독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]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혼자 사는 여성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'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도어락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'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노린다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…'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비번 관리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'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주의보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돋움" panose="020B0604000101010101" pitchFamily="50" charset="-127"/>
                <a:ea typeface="함초롬돋움" panose="020B0604000101010101" pitchFamily="50" charset="-127"/>
                <a:hlinkClick r:id="rId5"/>
              </a:rPr>
              <a:t>https://www.nocutnews.co.kr/news/5690017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95485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353B207-2D96-5D37-B3CD-EDB5DE4E24CC}"/>
              </a:ext>
            </a:extLst>
          </p:cNvPr>
          <p:cNvSpPr txBox="1">
            <a:spLocks/>
          </p:cNvSpPr>
          <p:nvPr/>
        </p:nvSpPr>
        <p:spPr>
          <a:xfrm>
            <a:off x="1035819" y="2951843"/>
            <a:ext cx="7072362" cy="95431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  <a:defRPr lang="ko-KR" altLang="en-US"/>
            </a:pPr>
            <a:r>
              <a:rPr lang="ko-KR" altLang="en-US" sz="4400" kern="1200" dirty="0">
                <a:latin typeface="+mj-lt"/>
                <a:ea typeface="+mj-ea"/>
                <a:cs typeface="+mj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9711948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  <a:defRPr lang="ko-KR" altLang="en-US"/>
            </a:pPr>
            <a:r>
              <a:rPr lang="ko-KR" altLang="en-US" dirty="0"/>
              <a:t>배경 및 필요성</a:t>
            </a:r>
          </a:p>
          <a:p>
            <a:pPr marL="514350" indent="-514350">
              <a:buAutoNum type="arabicPeriod"/>
              <a:defRPr lang="ko-KR" altLang="en-US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514350" indent="-514350">
              <a:buAutoNum type="arabicPeriod"/>
              <a:defRPr lang="ko-KR" altLang="en-US"/>
            </a:pPr>
            <a:r>
              <a:rPr lang="ko-KR" altLang="en-US" dirty="0"/>
              <a:t>진행현황</a:t>
            </a:r>
            <a:endParaRPr lang="en-US" altLang="ko-KR" dirty="0"/>
          </a:p>
          <a:p>
            <a:pPr marL="514350" indent="-514350">
              <a:buAutoNum type="arabicPeriod"/>
              <a:defRPr lang="ko-KR" altLang="en-US"/>
            </a:pPr>
            <a:r>
              <a:rPr lang="ko-KR" altLang="en-US" dirty="0"/>
              <a:t>추진전략</a:t>
            </a:r>
            <a:endParaRPr lang="en-US" altLang="ko-KR" dirty="0"/>
          </a:p>
          <a:p>
            <a:pPr marL="514350" indent="-514350">
              <a:buAutoNum type="arabicPeriod"/>
              <a:defRPr lang="ko-KR" altLang="en-US"/>
            </a:pPr>
            <a:endParaRPr lang="en-US" altLang="ko-KR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4000" dirty="0">
                <a:latin typeface="함초롬돋움"/>
                <a:ea typeface="함초롬돋움"/>
                <a:cs typeface="함초롬돋움"/>
              </a:rPr>
              <a:t>배경 및 필요성</a:t>
            </a:r>
          </a:p>
        </p:txBody>
      </p:sp>
      <p:pic>
        <p:nvPicPr>
          <p:cNvPr id="5" name="내용 개체 틀 4" descr="텍스트, 장치, 스크린샷, 측정기이(가) 표시된 사진&#10;&#10;자동 생성된 설명">
            <a:extLst>
              <a:ext uri="{FF2B5EF4-FFF2-40B4-BE49-F238E27FC236}">
                <a16:creationId xmlns:a16="http://schemas.microsoft.com/office/drawing/2014/main" id="{B893A30C-F73D-453C-9C1D-28B366B8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90" y="5013176"/>
            <a:ext cx="8028892" cy="134350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965AC1-C2CA-5E38-93BE-95492A75C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90" y="1412776"/>
            <a:ext cx="2816442" cy="34923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369C76-32BD-BDDC-CF0B-FDC2BF484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178" y="1431699"/>
            <a:ext cx="4377517" cy="34734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9BE4E-E4B7-CA14-ECD9-8AF8A8A0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50DEB7-17B7-F8C5-3BAE-28A1F5458A21}"/>
              </a:ext>
            </a:extLst>
          </p:cNvPr>
          <p:cNvGrpSpPr/>
          <p:nvPr/>
        </p:nvGrpSpPr>
        <p:grpSpPr>
          <a:xfrm>
            <a:off x="554866" y="2100069"/>
            <a:ext cx="1954561" cy="864097"/>
            <a:chOff x="457199" y="1304763"/>
            <a:chExt cx="1800201" cy="864097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EA1B529-4B1C-0517-1385-3686AEBDB1A1}"/>
                </a:ext>
              </a:extLst>
            </p:cNvPr>
            <p:cNvSpPr/>
            <p:nvPr/>
          </p:nvSpPr>
          <p:spPr>
            <a:xfrm>
              <a:off x="457200" y="1592796"/>
              <a:ext cx="1800200" cy="57606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r>
                <a:rPr lang="en-US" altLang="ko-KR" sz="1500"/>
                <a:t>  </a:t>
              </a:r>
              <a:r>
                <a:rPr lang="ko-KR" altLang="en-US" sz="1500"/>
                <a:t>원 버튼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47BAE98-534D-B190-607F-03388259B8F2}"/>
                </a:ext>
              </a:extLst>
            </p:cNvPr>
            <p:cNvSpPr/>
            <p:nvPr/>
          </p:nvSpPr>
          <p:spPr>
            <a:xfrm>
              <a:off x="457199" y="1304763"/>
              <a:ext cx="1800200" cy="288032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defRPr lang="ko-KR" altLang="en-US"/>
              </a:pPr>
              <a:r>
                <a:rPr lang="en-US" altLang="ko-KR"/>
                <a:t>  Old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676448-F81E-0F7F-B7E1-D47D7549BC5B}"/>
              </a:ext>
            </a:extLst>
          </p:cNvPr>
          <p:cNvGrpSpPr/>
          <p:nvPr/>
        </p:nvGrpSpPr>
        <p:grpSpPr>
          <a:xfrm>
            <a:off x="3376534" y="2097316"/>
            <a:ext cx="2036913" cy="864096"/>
            <a:chOff x="3085491" y="1304763"/>
            <a:chExt cx="1918556" cy="86409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6052048-D16F-4C5F-FF36-87278E9444BD}"/>
                </a:ext>
              </a:extLst>
            </p:cNvPr>
            <p:cNvSpPr/>
            <p:nvPr/>
          </p:nvSpPr>
          <p:spPr>
            <a:xfrm>
              <a:off x="3085491" y="1592795"/>
              <a:ext cx="1918556" cy="57606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r>
                <a:rPr lang="en-US" altLang="ko-KR" sz="1500" dirty="0"/>
                <a:t>  PW</a:t>
              </a:r>
              <a:r>
                <a:rPr lang="ko-KR" altLang="en-US" sz="1500" dirty="0"/>
                <a:t>입력 </a:t>
              </a:r>
              <a:r>
                <a:rPr lang="ko-KR" altLang="en-US" sz="1500" dirty="0" err="1"/>
                <a:t>키패드</a:t>
              </a:r>
              <a:endParaRPr lang="ko-KR" altLang="en-US" sz="15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F96DC5E-7FC0-DC86-D9D2-709840622E01}"/>
                </a:ext>
              </a:extLst>
            </p:cNvPr>
            <p:cNvSpPr/>
            <p:nvPr/>
          </p:nvSpPr>
          <p:spPr>
            <a:xfrm>
              <a:off x="3085491" y="1304763"/>
              <a:ext cx="1918556" cy="288032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defRPr lang="ko-KR" altLang="en-US"/>
              </a:pPr>
              <a:r>
                <a:rPr lang="en-US" altLang="ko-KR"/>
                <a:t>  New</a:t>
              </a:r>
            </a:p>
          </p:txBody>
        </p:sp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79762F4-8B9B-A658-0238-25F88444C78D}"/>
              </a:ext>
            </a:extLst>
          </p:cNvPr>
          <p:cNvSpPr/>
          <p:nvPr/>
        </p:nvSpPr>
        <p:spPr>
          <a:xfrm>
            <a:off x="2689447" y="2385348"/>
            <a:ext cx="576064" cy="2880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D46A97-0372-7161-F5EB-5610D16F19E8}"/>
              </a:ext>
            </a:extLst>
          </p:cNvPr>
          <p:cNvGrpSpPr/>
          <p:nvPr/>
        </p:nvGrpSpPr>
        <p:grpSpPr>
          <a:xfrm>
            <a:off x="554845" y="3609608"/>
            <a:ext cx="1954583" cy="864096"/>
            <a:chOff x="457199" y="1304763"/>
            <a:chExt cx="1800201" cy="86409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78427E-C7D4-374B-49B9-7620F0AFBD2D}"/>
                </a:ext>
              </a:extLst>
            </p:cNvPr>
            <p:cNvSpPr/>
            <p:nvPr/>
          </p:nvSpPr>
          <p:spPr>
            <a:xfrm>
              <a:off x="457200" y="1592795"/>
              <a:ext cx="1800200" cy="57606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r>
                <a:rPr lang="ko-KR" altLang="en-US" sz="1500" dirty="0"/>
                <a:t>  영상 출력 모듈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D65BBE3-2470-C609-12DF-1C3AC20CC331}"/>
                </a:ext>
              </a:extLst>
            </p:cNvPr>
            <p:cNvSpPr/>
            <p:nvPr/>
          </p:nvSpPr>
          <p:spPr>
            <a:xfrm>
              <a:off x="457199" y="1304763"/>
              <a:ext cx="1800200" cy="288032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defRPr lang="ko-KR" altLang="en-US"/>
              </a:pPr>
              <a:r>
                <a:rPr lang="en-US" altLang="ko-KR"/>
                <a:t>  Old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5339298-2E82-38C6-C128-213A96FE43B4}"/>
              </a:ext>
            </a:extLst>
          </p:cNvPr>
          <p:cNvGrpSpPr/>
          <p:nvPr/>
        </p:nvGrpSpPr>
        <p:grpSpPr>
          <a:xfrm>
            <a:off x="3363179" y="3609608"/>
            <a:ext cx="2036913" cy="864096"/>
            <a:chOff x="457199" y="1304764"/>
            <a:chExt cx="1800201" cy="86409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9A33B8C-B97D-B64C-5B6A-085FB61A3B19}"/>
                </a:ext>
              </a:extLst>
            </p:cNvPr>
            <p:cNvSpPr/>
            <p:nvPr/>
          </p:nvSpPr>
          <p:spPr>
            <a:xfrm>
              <a:off x="457200" y="1592796"/>
              <a:ext cx="1800200" cy="57606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r>
                <a:rPr lang="en-US" altLang="ko-KR" sz="1500" dirty="0"/>
                <a:t>  </a:t>
              </a:r>
              <a:r>
                <a:rPr lang="ko-KR" altLang="en-US" sz="1500" dirty="0"/>
                <a:t>사진촬영 후 전송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8312589-7019-BE01-A6F6-4E5BF2232466}"/>
                </a:ext>
              </a:extLst>
            </p:cNvPr>
            <p:cNvSpPr/>
            <p:nvPr/>
          </p:nvSpPr>
          <p:spPr>
            <a:xfrm>
              <a:off x="457199" y="1304764"/>
              <a:ext cx="1800200" cy="288032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defRPr lang="ko-KR" altLang="en-US"/>
              </a:pPr>
              <a:r>
                <a:rPr lang="en-US" altLang="ko-KR"/>
                <a:t>  New</a:t>
              </a:r>
            </a:p>
          </p:txBody>
        </p: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A4CF3EB-D5E6-DFDF-9AF2-F2A88DBAE869}"/>
              </a:ext>
            </a:extLst>
          </p:cNvPr>
          <p:cNvSpPr/>
          <p:nvPr/>
        </p:nvSpPr>
        <p:spPr>
          <a:xfrm>
            <a:off x="2689447" y="3897640"/>
            <a:ext cx="576064" cy="2880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CAB9DA1-31FA-F464-8E90-82ACD26F5101}"/>
              </a:ext>
            </a:extLst>
          </p:cNvPr>
          <p:cNvSpPr txBox="1"/>
          <p:nvPr/>
        </p:nvSpPr>
        <p:spPr>
          <a:xfrm>
            <a:off x="554850" y="1808696"/>
            <a:ext cx="4176525" cy="291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 dirty="0">
                <a:latin typeface="HY울릉도B"/>
                <a:ea typeface="HY울릉도B"/>
              </a:rPr>
              <a:t>어플리케이션 개발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79EACCD-FC6E-835F-212B-422E3830D77B}"/>
              </a:ext>
            </a:extLst>
          </p:cNvPr>
          <p:cNvSpPr txBox="1"/>
          <p:nvPr/>
        </p:nvSpPr>
        <p:spPr>
          <a:xfrm>
            <a:off x="554821" y="3320988"/>
            <a:ext cx="4176526" cy="29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 dirty="0">
                <a:latin typeface="HY울릉도B"/>
                <a:ea typeface="HY울릉도B"/>
              </a:rPr>
              <a:t>출입자 이미지 전송기능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9C54BF0-89B5-2B8F-886C-89191A7B64C3}"/>
              </a:ext>
            </a:extLst>
          </p:cNvPr>
          <p:cNvSpPr txBox="1"/>
          <p:nvPr/>
        </p:nvSpPr>
        <p:spPr>
          <a:xfrm>
            <a:off x="563302" y="4868572"/>
            <a:ext cx="4176526" cy="29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 dirty="0">
                <a:latin typeface="HY울릉도B"/>
                <a:ea typeface="HY울릉도B"/>
              </a:rPr>
              <a:t>방문자 행동패턴 분석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CFA3824-8F1E-422A-E313-76E26E52F3FE}"/>
              </a:ext>
            </a:extLst>
          </p:cNvPr>
          <p:cNvGrpSpPr/>
          <p:nvPr/>
        </p:nvGrpSpPr>
        <p:grpSpPr>
          <a:xfrm>
            <a:off x="563302" y="5154014"/>
            <a:ext cx="1954583" cy="864096"/>
            <a:chOff x="457199" y="1304763"/>
            <a:chExt cx="1800201" cy="86409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6242B6B-A205-D63F-81D8-6B6356AE2F70}"/>
                </a:ext>
              </a:extLst>
            </p:cNvPr>
            <p:cNvSpPr/>
            <p:nvPr/>
          </p:nvSpPr>
          <p:spPr>
            <a:xfrm>
              <a:off x="457200" y="1592795"/>
              <a:ext cx="1800200" cy="57606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r>
                <a:rPr lang="ko-KR" altLang="en-US" sz="1500" dirty="0"/>
                <a:t>  영상 출력 모듈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3A4B141-7902-D3D9-EFFD-2BEE03B37FD8}"/>
                </a:ext>
              </a:extLst>
            </p:cNvPr>
            <p:cNvSpPr/>
            <p:nvPr/>
          </p:nvSpPr>
          <p:spPr>
            <a:xfrm>
              <a:off x="457199" y="1304763"/>
              <a:ext cx="1800200" cy="288032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defRPr lang="ko-KR" altLang="en-US"/>
              </a:pPr>
              <a:r>
                <a:rPr lang="en-US" altLang="ko-KR"/>
                <a:t>  Old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E34E32E-757F-DAA1-7A8D-37999B2D069D}"/>
              </a:ext>
            </a:extLst>
          </p:cNvPr>
          <p:cNvGrpSpPr/>
          <p:nvPr/>
        </p:nvGrpSpPr>
        <p:grpSpPr>
          <a:xfrm>
            <a:off x="3363178" y="5154014"/>
            <a:ext cx="2036913" cy="864096"/>
            <a:chOff x="457199" y="1304764"/>
            <a:chExt cx="1800201" cy="86409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3805874-8E24-4432-BFF4-2C8EB4FE43E4}"/>
                </a:ext>
              </a:extLst>
            </p:cNvPr>
            <p:cNvSpPr/>
            <p:nvPr/>
          </p:nvSpPr>
          <p:spPr>
            <a:xfrm>
              <a:off x="457200" y="1592796"/>
              <a:ext cx="1800200" cy="57606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r>
                <a:rPr lang="en-US" altLang="ko-KR" sz="1500" dirty="0"/>
                <a:t>  </a:t>
              </a:r>
              <a:r>
                <a:rPr lang="ko-KR" altLang="en-US" sz="1500" dirty="0"/>
                <a:t>패턴 분석 및 경고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6E97F0D-0721-C5FB-D21D-1C553CC8916D}"/>
                </a:ext>
              </a:extLst>
            </p:cNvPr>
            <p:cNvSpPr/>
            <p:nvPr/>
          </p:nvSpPr>
          <p:spPr>
            <a:xfrm>
              <a:off x="457199" y="1304764"/>
              <a:ext cx="1800200" cy="288032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defRPr lang="ko-KR" altLang="en-US"/>
              </a:pPr>
              <a:r>
                <a:rPr lang="en-US" altLang="ko-KR"/>
                <a:t>  New</a:t>
              </a:r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4751AFF-1C72-8C4E-C722-3CF561BDE263}"/>
              </a:ext>
            </a:extLst>
          </p:cNvPr>
          <p:cNvSpPr/>
          <p:nvPr/>
        </p:nvSpPr>
        <p:spPr>
          <a:xfrm>
            <a:off x="2689446" y="5442046"/>
            <a:ext cx="576064" cy="2880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60D1A50-40D4-AF5A-8526-5B7F0ADF5D9A}"/>
              </a:ext>
            </a:extLst>
          </p:cNvPr>
          <p:cNvGrpSpPr/>
          <p:nvPr/>
        </p:nvGrpSpPr>
        <p:grpSpPr>
          <a:xfrm>
            <a:off x="5630858" y="5157192"/>
            <a:ext cx="2036913" cy="864096"/>
            <a:chOff x="6192181" y="5157192"/>
            <a:chExt cx="2036913" cy="864096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F93EC0E-10EE-EA23-DDBA-8B36F2563FFE}"/>
                </a:ext>
              </a:extLst>
            </p:cNvPr>
            <p:cNvSpPr/>
            <p:nvPr/>
          </p:nvSpPr>
          <p:spPr>
            <a:xfrm>
              <a:off x="6192182" y="5445224"/>
              <a:ext cx="2036912" cy="57606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r>
                <a:rPr lang="ko-KR" altLang="en-US" sz="1500" dirty="0" err="1"/>
                <a:t>도어락</a:t>
              </a:r>
              <a:r>
                <a:rPr lang="en-US" altLang="ko-KR" sz="1500" dirty="0"/>
                <a:t>-</a:t>
              </a:r>
              <a:r>
                <a:rPr lang="ko-KR" altLang="en-US" sz="1500" dirty="0"/>
                <a:t>초인종 연결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81493B2-D674-08A8-03EC-D725C77E3188}"/>
                </a:ext>
              </a:extLst>
            </p:cNvPr>
            <p:cNvSpPr/>
            <p:nvPr/>
          </p:nvSpPr>
          <p:spPr>
            <a:xfrm>
              <a:off x="6192181" y="5157192"/>
              <a:ext cx="2036912" cy="288032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defRPr lang="ko-KR" altLang="en-US"/>
              </a:pPr>
              <a:r>
                <a:rPr lang="en-US" altLang="ko-KR" dirty="0"/>
                <a:t>  Change</a:t>
              </a:r>
            </a:p>
          </p:txBody>
        </p:sp>
      </p:grpSp>
      <p:sp>
        <p:nvSpPr>
          <p:cNvPr id="32" name="TextBox 3">
            <a:extLst>
              <a:ext uri="{FF2B5EF4-FFF2-40B4-BE49-F238E27FC236}">
                <a16:creationId xmlns:a16="http://schemas.microsoft.com/office/drawing/2014/main" id="{B781F598-2941-F54E-EA9A-D9C3A5676E90}"/>
              </a:ext>
            </a:extLst>
          </p:cNvPr>
          <p:cNvSpPr txBox="1"/>
          <p:nvPr/>
        </p:nvSpPr>
        <p:spPr>
          <a:xfrm>
            <a:off x="5544108" y="4875704"/>
            <a:ext cx="2123663" cy="29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 dirty="0">
                <a:latin typeface="HY울릉도B"/>
                <a:ea typeface="HY울릉도B"/>
              </a:rPr>
              <a:t>방문자 발생 시 </a:t>
            </a:r>
            <a:r>
              <a:rPr lang="ko-KR" altLang="en-US" sz="1300" dirty="0" err="1">
                <a:latin typeface="HY울릉도B"/>
                <a:ea typeface="HY울릉도B"/>
              </a:rPr>
              <a:t>푸시알림</a:t>
            </a:r>
            <a:endParaRPr lang="ko-KR" altLang="en-US" sz="1300" dirty="0">
              <a:latin typeface="HY울릉도B"/>
              <a:ea typeface="HY울릉도B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DB5DC86-903A-21BA-326F-D22B1762B9EC}"/>
              </a:ext>
            </a:extLst>
          </p:cNvPr>
          <p:cNvSpPr/>
          <p:nvPr/>
        </p:nvSpPr>
        <p:spPr>
          <a:xfrm>
            <a:off x="5498389" y="1505859"/>
            <a:ext cx="45719" cy="4512252"/>
          </a:xfrm>
          <a:prstGeom prst="roundRect">
            <a:avLst>
              <a:gd name="adj" fmla="val 16667"/>
            </a:avLst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 lang="ko-KR" altLang="en-US"/>
            </a:pPr>
            <a:endParaRPr lang="en-US" altLang="ko-KR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E298FFB-E2DC-2C16-A3DC-2EDDA714D6BA}"/>
              </a:ext>
            </a:extLst>
          </p:cNvPr>
          <p:cNvSpPr/>
          <p:nvPr/>
        </p:nvSpPr>
        <p:spPr>
          <a:xfrm>
            <a:off x="5630859" y="1505858"/>
            <a:ext cx="2036912" cy="288032"/>
          </a:xfrm>
          <a:prstGeom prst="roundRect">
            <a:avLst>
              <a:gd name="adj" fmla="val 16667"/>
            </a:avLst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 lang="ko-KR" altLang="en-US"/>
            </a:pPr>
            <a:r>
              <a:rPr lang="en-US" altLang="ko-KR" dirty="0"/>
              <a:t>  </a:t>
            </a:r>
            <a:r>
              <a:rPr lang="ko-KR" altLang="en-US" dirty="0"/>
              <a:t>변경된 계획</a:t>
            </a:r>
            <a:endParaRPr lang="en-US" altLang="ko-KR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8ACDE4E-FDAF-AB34-74D5-9FBC5479C697}"/>
              </a:ext>
            </a:extLst>
          </p:cNvPr>
          <p:cNvSpPr/>
          <p:nvPr/>
        </p:nvSpPr>
        <p:spPr>
          <a:xfrm>
            <a:off x="513680" y="1505858"/>
            <a:ext cx="4886410" cy="288032"/>
          </a:xfrm>
          <a:prstGeom prst="roundRect">
            <a:avLst>
              <a:gd name="adj" fmla="val 16667"/>
            </a:avLst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 lang="ko-KR" altLang="en-US"/>
            </a:pPr>
            <a:r>
              <a:rPr lang="en-US" altLang="ko-KR" dirty="0"/>
              <a:t>  </a:t>
            </a:r>
            <a:r>
              <a:rPr lang="ko-KR" altLang="en-US" dirty="0"/>
              <a:t>기존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37993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936A4-0F89-D82E-AE1E-D87278D4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9CB270-8907-08AE-CCEE-0E0DE6DBCA67}"/>
              </a:ext>
            </a:extLst>
          </p:cNvPr>
          <p:cNvGrpSpPr/>
          <p:nvPr/>
        </p:nvGrpSpPr>
        <p:grpSpPr>
          <a:xfrm>
            <a:off x="821015" y="1571234"/>
            <a:ext cx="1594484" cy="1950383"/>
            <a:chOff x="606838" y="1608689"/>
            <a:chExt cx="1413382" cy="17288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D2BD816-E307-FB79-311A-C19D9CA110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06838" y="2059547"/>
              <a:ext cx="1278000" cy="12780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461CF45-799A-E1D7-37CE-DC49C11CC6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9126896">
              <a:off x="1381221" y="1608689"/>
              <a:ext cx="639000" cy="639000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08E6E3-EC94-9BB4-8678-8D6D1B72EBE6}"/>
              </a:ext>
            </a:extLst>
          </p:cNvPr>
          <p:cNvGrpSpPr/>
          <p:nvPr/>
        </p:nvGrpSpPr>
        <p:grpSpPr>
          <a:xfrm>
            <a:off x="2805241" y="1664002"/>
            <a:ext cx="1883910" cy="2061252"/>
            <a:chOff x="2688089" y="1649532"/>
            <a:chExt cx="1626369" cy="177946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F6BA7F4-E2AC-610A-7FD6-607C66285C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036457" y="2151000"/>
              <a:ext cx="1278000" cy="1278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43B04E3-2FF9-6DB8-C696-0C98804C3A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2700000">
              <a:off x="2688089" y="1649532"/>
              <a:ext cx="639000" cy="63900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5F281C-3BAA-92AB-9204-F5A5A11D2F60}"/>
              </a:ext>
            </a:extLst>
          </p:cNvPr>
          <p:cNvGrpSpPr/>
          <p:nvPr/>
        </p:nvGrpSpPr>
        <p:grpSpPr>
          <a:xfrm>
            <a:off x="821015" y="3989425"/>
            <a:ext cx="1480725" cy="2144029"/>
            <a:chOff x="611504" y="3504589"/>
            <a:chExt cx="1278000" cy="185049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ABD74C4-6F69-9C30-DB29-D60497DAE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2369432">
              <a:off x="1176869" y="3504589"/>
              <a:ext cx="464283" cy="46428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E02C3C9-7560-2D36-59B7-A5C3736EC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27531" y="3745610"/>
              <a:ext cx="528447" cy="52844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9DEAFBA-4D4A-A88A-59DB-59FC913963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11504" y="4077081"/>
              <a:ext cx="1278000" cy="1278000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4FDD6293-6D38-4703-88E6-23CC4B55E13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986652" y="4498464"/>
            <a:ext cx="1521090" cy="15210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3F1DF1-5382-C6F0-E619-F9D15D6CD60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672" y="1581844"/>
            <a:ext cx="1441755" cy="14417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A51AF3B-C1F9-C0EC-E43F-EE2BC84C7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34560" y="3195252"/>
            <a:ext cx="1441755" cy="144175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C8D11F3-E4E4-E932-5B62-9C4110B7811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448672" y="4765477"/>
            <a:ext cx="1521090" cy="1521090"/>
          </a:xfrm>
          <a:prstGeom prst="rect">
            <a:avLst/>
          </a:prstGeom>
        </p:spPr>
      </p:pic>
      <p:sp>
        <p:nvSpPr>
          <p:cNvPr id="20" name="화살표: 굽음 19">
            <a:extLst>
              <a:ext uri="{FF2B5EF4-FFF2-40B4-BE49-F238E27FC236}">
                <a16:creationId xmlns:a16="http://schemas.microsoft.com/office/drawing/2014/main" id="{2813B06B-A639-5D2B-BACD-5807787920CA}"/>
              </a:ext>
            </a:extLst>
          </p:cNvPr>
          <p:cNvSpPr/>
          <p:nvPr/>
        </p:nvSpPr>
        <p:spPr>
          <a:xfrm rot="10800000" flipH="1">
            <a:off x="6101347" y="3249538"/>
            <a:ext cx="780510" cy="8829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굽음 20">
            <a:extLst>
              <a:ext uri="{FF2B5EF4-FFF2-40B4-BE49-F238E27FC236}">
                <a16:creationId xmlns:a16="http://schemas.microsoft.com/office/drawing/2014/main" id="{5A94DB30-B5D5-1963-0AA4-27D684E927A0}"/>
              </a:ext>
            </a:extLst>
          </p:cNvPr>
          <p:cNvSpPr/>
          <p:nvPr/>
        </p:nvSpPr>
        <p:spPr>
          <a:xfrm rot="10800000">
            <a:off x="7188827" y="5028063"/>
            <a:ext cx="780510" cy="8829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863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A87E6-5AD8-847A-4E13-114F82B4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AF269-03BE-9893-C7AE-A35DF8FB0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-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1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원버튼</a:t>
            </a:r>
            <a:r>
              <a:rPr lang="ko-KR" altLang="en-US" sz="1800" kern="0" spc="-1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-1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도어락</a:t>
            </a:r>
            <a:r>
              <a:rPr lang="ko-KR" altLang="en-US" sz="1800" kern="0" spc="-1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개폐 방식에 </a:t>
            </a:r>
            <a:r>
              <a:rPr lang="en-US" altLang="ko-KR" sz="1800" kern="0" spc="-1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PW</a:t>
            </a:r>
            <a:r>
              <a:rPr lang="ko-KR" altLang="en-US" sz="1800" kern="0" spc="-1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입력 키패드를 추가하여 보안성을 강화</a:t>
            </a:r>
            <a:r>
              <a:rPr lang="en-US" altLang="ko-KR" sz="1800" kern="0" spc="-1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-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1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도어락에</a:t>
            </a:r>
            <a:r>
              <a:rPr lang="ko-KR" altLang="en-US" sz="1800" kern="0" spc="-1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캠을 연결하여 사용자가 직접 현관까지 나가지 않아도 문 앞 상대를 실시간으로 확인</a:t>
            </a:r>
            <a:r>
              <a:rPr lang="en-US" altLang="ko-KR" sz="1800" kern="0" spc="-1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-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1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도어락</a:t>
            </a:r>
            <a:r>
              <a:rPr lang="ko-KR" altLang="en-US" sz="1800" kern="0" spc="-1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캠을 통해 문 앞 방문자의 이미지를 촬영하여 이용자 핸드폰에 전송</a:t>
            </a:r>
            <a:r>
              <a:rPr lang="en-US" altLang="ko-KR" sz="1800" kern="0" spc="-1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-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1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도어락과</a:t>
            </a:r>
            <a:r>
              <a:rPr lang="ko-KR" altLang="en-US" sz="1800" kern="0" spc="-1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초인종을 연결하여 방문자가 초인종을 눌렀을 시 사용자에게 방문자가 있음을 알리는 </a:t>
            </a:r>
            <a:r>
              <a:rPr lang="ko-KR" altLang="en-US" sz="1800" kern="0" spc="-1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푸시알림을</a:t>
            </a:r>
            <a:r>
              <a:rPr lang="ko-KR" altLang="en-US" sz="1800" kern="0" spc="-1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전송한다</a:t>
            </a:r>
            <a:r>
              <a:rPr lang="en-US" altLang="ko-KR" sz="1800" kern="0" spc="-1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8975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F77FE-5257-1831-9CC9-260488DF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진행현황</a:t>
            </a: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E3DC71D7-8B95-D64F-1B79-6CBC425DC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22" y="1296216"/>
            <a:ext cx="3502402" cy="5498395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E9B30BDB-484F-1B10-6322-356E6CFD3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44" y="1296216"/>
            <a:ext cx="3238022" cy="54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725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75C8-905B-B038-63FD-BCDA1281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진행현황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3699BB-11E5-6F95-972B-8CB5D196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23" y="1263528"/>
            <a:ext cx="2628292" cy="539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DD0454C-AEA8-0800-5929-5E0E94E76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900" y="1282700"/>
            <a:ext cx="5014900" cy="5379886"/>
          </a:xfrm>
        </p:spPr>
        <p:txBody>
          <a:bodyPr/>
          <a:lstStyle/>
          <a:p>
            <a:pPr marL="0" marR="0" indent="-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10" dirty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ko-KR" altLang="en-US" sz="1600" kern="0" spc="-10" dirty="0">
                <a:solidFill>
                  <a:srgbClr val="000000"/>
                </a:solidFill>
                <a:effectLst/>
                <a:latin typeface="+mn-ea"/>
              </a:rPr>
              <a:t>어플 설치 시</a:t>
            </a:r>
            <a:r>
              <a:rPr lang="en-US" altLang="ko-KR" sz="1600" kern="0" spc="-10" dirty="0">
                <a:solidFill>
                  <a:srgbClr val="000000"/>
                </a:solidFill>
                <a:effectLst/>
                <a:latin typeface="+mn-ea"/>
              </a:rPr>
              <a:t>]</a:t>
            </a:r>
          </a:p>
          <a:p>
            <a:pPr marL="0" marR="0" indent="-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-10" dirty="0">
                <a:solidFill>
                  <a:srgbClr val="000000"/>
                </a:solidFill>
                <a:effectLst/>
                <a:latin typeface="+mn-ea"/>
              </a:rPr>
              <a:t>최초 비밀번호 입력 후 </a:t>
            </a:r>
            <a:r>
              <a:rPr lang="en-US" altLang="ko-KR" sz="1600" kern="0" spc="-10" dirty="0">
                <a:solidFill>
                  <a:srgbClr val="000000"/>
                </a:solidFill>
                <a:effectLst/>
                <a:latin typeface="+mn-ea"/>
              </a:rPr>
              <a:t>Enter</a:t>
            </a:r>
          </a:p>
          <a:p>
            <a:pPr marL="0" marR="0" indent="-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spc="-10" dirty="0">
              <a:solidFill>
                <a:srgbClr val="000000"/>
              </a:solidFill>
              <a:latin typeface="+mn-ea"/>
            </a:endParaRPr>
          </a:p>
          <a:p>
            <a:pPr marL="0" marR="0" indent="-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+mn-ea"/>
              </a:rPr>
              <a:t>[</a:t>
            </a:r>
            <a:r>
              <a:rPr lang="ko-KR" altLang="en-US" sz="1600" dirty="0">
                <a:latin typeface="+mn-ea"/>
              </a:rPr>
              <a:t>비밀번호 변경</a:t>
            </a:r>
            <a:r>
              <a:rPr lang="en-US" altLang="ko-KR" sz="1600" dirty="0">
                <a:latin typeface="+mn-ea"/>
              </a:rPr>
              <a:t>]</a:t>
            </a:r>
          </a:p>
          <a:p>
            <a:pPr marL="0" marR="0" indent="-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+mn-ea"/>
              </a:rPr>
              <a:t>1. </a:t>
            </a:r>
            <a:r>
              <a:rPr lang="ko-KR" altLang="en-US" sz="1600" dirty="0">
                <a:latin typeface="+mn-ea"/>
              </a:rPr>
              <a:t>비밀번호 일치 시 </a:t>
            </a:r>
            <a:r>
              <a:rPr lang="en-US" altLang="ko-KR" sz="1600" dirty="0">
                <a:latin typeface="+mn-ea"/>
              </a:rPr>
              <a:t>Reset </a:t>
            </a:r>
            <a:r>
              <a:rPr lang="ko-KR" altLang="en-US" sz="1600" dirty="0">
                <a:latin typeface="+mn-ea"/>
              </a:rPr>
              <a:t>버튼 활성화</a:t>
            </a:r>
          </a:p>
          <a:p>
            <a:pPr marL="0" marR="0" indent="-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+mn-ea"/>
              </a:rPr>
              <a:t>2. Reset </a:t>
            </a:r>
            <a:r>
              <a:rPr lang="ko-KR" altLang="en-US" sz="1600" dirty="0">
                <a:latin typeface="+mn-ea"/>
              </a:rPr>
              <a:t>버튼 클릭 후 비밀번호 입력</a:t>
            </a:r>
            <a:r>
              <a:rPr lang="en-US" altLang="ko-KR" sz="1600" dirty="0">
                <a:latin typeface="+mn-ea"/>
              </a:rPr>
              <a:t>, Enter </a:t>
            </a:r>
          </a:p>
          <a:p>
            <a:pPr marL="0" marR="0" indent="-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latin typeface="+mn-ea"/>
            </a:endParaRPr>
          </a:p>
          <a:p>
            <a:pPr marL="0" marR="0" indent="-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n-ea"/>
              </a:rPr>
              <a:t>비밀번호 일치 시 열렸습니다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불일치 시 틀렸습니다 팝업</a:t>
            </a:r>
          </a:p>
          <a:p>
            <a:pPr marL="0" marR="0" indent="-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n-ea"/>
              </a:rPr>
              <a:t>비밀번호 변경 시 비밀번호가 변경되었습니다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팝업</a:t>
            </a:r>
          </a:p>
        </p:txBody>
      </p:sp>
    </p:spTree>
    <p:extLst>
      <p:ext uri="{BB962C8B-B14F-4D97-AF65-F5344CB8AC3E}">
        <p14:creationId xmlns:p14="http://schemas.microsoft.com/office/powerpoint/2010/main" val="10491433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3DF9-2155-5D2A-0A8E-39C2CCE5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추진전략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3F7041B-892E-8B2A-0D2C-E2C0B6425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213479"/>
              </p:ext>
            </p:extLst>
          </p:nvPr>
        </p:nvGraphicFramePr>
        <p:xfrm>
          <a:off x="457200" y="1911520"/>
          <a:ext cx="8039240" cy="384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89">
                  <a:extLst>
                    <a:ext uri="{9D8B030D-6E8A-4147-A177-3AD203B41FA5}">
                      <a16:colId xmlns:a16="http://schemas.microsoft.com/office/drawing/2014/main" val="3338692010"/>
                    </a:ext>
                  </a:extLst>
                </a:gridCol>
                <a:gridCol w="2202099">
                  <a:extLst>
                    <a:ext uri="{9D8B030D-6E8A-4147-A177-3AD203B41FA5}">
                      <a16:colId xmlns:a16="http://schemas.microsoft.com/office/drawing/2014/main" val="3402598140"/>
                    </a:ext>
                  </a:extLst>
                </a:gridCol>
                <a:gridCol w="2296926">
                  <a:extLst>
                    <a:ext uri="{9D8B030D-6E8A-4147-A177-3AD203B41FA5}">
                      <a16:colId xmlns:a16="http://schemas.microsoft.com/office/drawing/2014/main" val="539808732"/>
                    </a:ext>
                  </a:extLst>
                </a:gridCol>
                <a:gridCol w="2296926">
                  <a:extLst>
                    <a:ext uri="{9D8B030D-6E8A-4147-A177-3AD203B41FA5}">
                      <a16:colId xmlns:a16="http://schemas.microsoft.com/office/drawing/2014/main" val="285207414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3395"/>
                  </a:ext>
                </a:extLst>
              </a:tr>
              <a:tr h="870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도어락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초인종 연결 및 </a:t>
                      </a:r>
                      <a:r>
                        <a:rPr lang="ko-KR" altLang="en-US" sz="1200" dirty="0" err="1"/>
                        <a:t>푸시알림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6579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05521"/>
                  </a:ext>
                </a:extLst>
              </a:tr>
              <a:tr h="870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캠 연결 및 보완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6579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110033"/>
                  </a:ext>
                </a:extLst>
              </a:tr>
              <a:tr h="870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어플 제작 및 보완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6579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solidFill>
                      <a:srgbClr val="6579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12913"/>
                  </a:ext>
                </a:extLst>
              </a:tr>
              <a:tr h="870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어플 및 </a:t>
                      </a:r>
                      <a:r>
                        <a:rPr lang="ko-KR" altLang="en-US" sz="1200" dirty="0" err="1"/>
                        <a:t>도어락</a:t>
                      </a:r>
                      <a:r>
                        <a:rPr lang="ko-KR" altLang="en-US" sz="1200" dirty="0"/>
                        <a:t> 테스트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solidFill>
                      <a:srgbClr val="6579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6579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294418"/>
                  </a:ext>
                </a:extLst>
              </a:tr>
            </a:tbl>
          </a:graphicData>
        </a:graphic>
      </p:graphicFrame>
      <p:sp>
        <p:nvSpPr>
          <p:cNvPr id="3" name="TextBox 3">
            <a:extLst>
              <a:ext uri="{FF2B5EF4-FFF2-40B4-BE49-F238E27FC236}">
                <a16:creationId xmlns:a16="http://schemas.microsoft.com/office/drawing/2014/main" id="{66E774EC-673A-0D92-3A27-80B57FC2991D}"/>
              </a:ext>
            </a:extLst>
          </p:cNvPr>
          <p:cNvSpPr txBox="1"/>
          <p:nvPr/>
        </p:nvSpPr>
        <p:spPr>
          <a:xfrm>
            <a:off x="411533" y="1511496"/>
            <a:ext cx="4448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HY울릉도B"/>
                <a:ea typeface="HY울릉도B"/>
              </a:rPr>
              <a:t>추진 계획</a:t>
            </a:r>
            <a:endParaRPr lang="ko-KR" altLang="en-US" dirty="0">
              <a:latin typeface="HY울릉도B"/>
              <a:ea typeface="HY울릉도B"/>
            </a:endParaRPr>
          </a:p>
        </p:txBody>
      </p:sp>
    </p:spTree>
    <p:extLst>
      <p:ext uri="{BB962C8B-B14F-4D97-AF65-F5344CB8AC3E}">
        <p14:creationId xmlns:p14="http://schemas.microsoft.com/office/powerpoint/2010/main" val="1578458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심해">
  <a:themeElements>
    <a:clrScheme name="심해">
      <a:dk1>
        <a:srgbClr val="000000"/>
      </a:dk1>
      <a:lt1>
        <a:srgbClr val="FFFFFF"/>
      </a:lt1>
      <a:dk2>
        <a:srgbClr val="5F5F5F"/>
      </a:dk2>
      <a:lt2>
        <a:srgbClr val="A5A5A5"/>
      </a:lt2>
      <a:accent1>
        <a:srgbClr val="4D4D4D"/>
      </a:accent1>
      <a:accent2>
        <a:srgbClr val="657991"/>
      </a:accent2>
      <a:accent3>
        <a:srgbClr val="63C8D3"/>
      </a:accent3>
      <a:accent4>
        <a:srgbClr val="278089"/>
      </a:accent4>
      <a:accent5>
        <a:srgbClr val="8495A0"/>
      </a:accent5>
      <a:accent6>
        <a:srgbClr val="777777"/>
      </a:accent6>
      <a:hlink>
        <a:srgbClr val="28D3EA"/>
      </a:hlink>
      <a:folHlink>
        <a:srgbClr val="0033CC"/>
      </a:folHlink>
    </a:clrScheme>
    <a:fontScheme name="심해">
      <a:majorFont>
        <a:latin typeface="Arial"/>
        <a:ea typeface="HY울릉도B"/>
        <a:cs typeface=""/>
      </a:majorFont>
      <a:minorFont>
        <a:latin typeface="Tahoma"/>
        <a:ea typeface="함초롬돋움"/>
        <a:cs typeface=""/>
      </a:minorFont>
    </a:fontScheme>
    <a:fmtScheme name="심해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6350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7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tint val="100000"/>
                <a:shade val="5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0"/>
                <a:shade val="60000"/>
              </a:schemeClr>
            </a:gs>
            <a:gs pos="100000">
              <a:schemeClr val="phClr">
                <a:hueMod val="100000"/>
                <a:satMod val="100000"/>
                <a:lumMod val="100000"/>
              </a:schemeClr>
            </a:gs>
          </a:gsLst>
          <a:lin ang="108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411</Words>
  <Application>Microsoft Office PowerPoint</Application>
  <PresentationFormat>화면 슬라이드 쇼(4:3)</PresentationFormat>
  <Paragraphs>82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HY울릉도B</vt:lpstr>
      <vt:lpstr>Whitney</vt:lpstr>
      <vt:lpstr>굴림</vt:lpstr>
      <vt:lpstr>맑은 고딕</vt:lpstr>
      <vt:lpstr>함초롬돋움</vt:lpstr>
      <vt:lpstr>함초롬바탕</vt:lpstr>
      <vt:lpstr>Arial</vt:lpstr>
      <vt:lpstr>Tahoma</vt:lpstr>
      <vt:lpstr>Wingdings</vt:lpstr>
      <vt:lpstr>심해</vt:lpstr>
      <vt:lpstr>아두이노와 캠을 이용한 원격제어 블루투스 도어락</vt:lpstr>
      <vt:lpstr>목차</vt:lpstr>
      <vt:lpstr>배경 및 필요성</vt:lpstr>
      <vt:lpstr>기능</vt:lpstr>
      <vt:lpstr>기능</vt:lpstr>
      <vt:lpstr>기능</vt:lpstr>
      <vt:lpstr>진행현황</vt:lpstr>
      <vt:lpstr>진행현황</vt:lpstr>
      <vt:lpstr>추진전략</vt:lpstr>
      <vt:lpstr>참고문헌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아두이노를 이용한 원격제어 블루투스 도어락</dc:title>
  <dc:creator>ycj37</dc:creator>
  <cp:lastModifiedBy>조용찬</cp:lastModifiedBy>
  <cp:revision>52</cp:revision>
  <dcterms:created xsi:type="dcterms:W3CDTF">2022-06-03T08:09:35Z</dcterms:created>
  <dcterms:modified xsi:type="dcterms:W3CDTF">2022-08-31T07:16:15Z</dcterms:modified>
</cp:coreProperties>
</file>