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2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26981385253.png"></Relationship><Relationship Id="rId3" Type="http://schemas.openxmlformats.org/officeDocument/2006/relationships/image" Target="../media/fImage1538511393929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356971456096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4279155553.png"></Relationship><Relationship Id="rId3" Type="http://schemas.openxmlformats.org/officeDocument/2006/relationships/image" Target="../media/fImage234926156661.png"></Relationship><Relationship Id="rId4" Type="http://schemas.openxmlformats.org/officeDocument/2006/relationships/image" Target="../media/fImage3104481574858.png"></Relationship><Relationship Id="rId5" Type="http://schemas.openxmlformats.org/officeDocument/2006/relationships/image" Target="../media/fImage195390158749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93661812963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711751962920.png"></Relationship><Relationship Id="rId3" Type="http://schemas.openxmlformats.org/officeDocument/2006/relationships/image" Target="../media/fImage25604219976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317772051687.png"></Relationship><Relationship Id="rId3" Type="http://schemas.openxmlformats.org/officeDocument/2006/relationships/image" Target="../media/fImage2533642076526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0663214547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6000">
                <a:latin typeface="나눔고딕" charset="0"/>
                <a:ea typeface="나눔고딕" charset="0"/>
              </a:rPr>
              <a:t>모듈간</a:t>
            </a:r>
            <a:r>
              <a:rPr sz="6000">
                <a:latin typeface="나눔고딕" charset="0"/>
                <a:ea typeface="나눔고딕" charset="0"/>
              </a:rPr>
              <a:t> 통신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2400">
                <a:latin typeface="나눔고딕" charset="0"/>
                <a:ea typeface="나눔고딕" charset="0"/>
              </a:rPr>
              <a:t>20172597</a:t>
            </a:r>
            <a:r>
              <a:rPr>
                <a:latin typeface="나눔고딕" charset="0"/>
                <a:ea typeface="나눔고딕" charset="0"/>
              </a:rPr>
              <a:t> 고무서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참고</a:t>
            </a:r>
            <a:r>
              <a:rPr sz="4400">
                <a:latin typeface="나눔고딕" charset="0"/>
                <a:ea typeface="나눔고딕" charset="0"/>
              </a:rPr>
              <a:t> 문헌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sz="1800" cap="none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1.</a:t>
            </a:r>
            <a:r>
              <a:rPr sz="1800" cap="none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권기백. "EtherNet/IP 프로토콜 기반 컨트롤로직스 (ControlLogix) 와 라즈베리파이 간 통신 구현." </a:t>
            </a:r>
            <a:r>
              <a:rPr sz="1800" cap="none" i="1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전기학회논문지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 69.8 (2020): 1286-1294.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Tx/>
              <a:buNone/>
            </a:pP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Tx/>
              <a:buNone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2.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김찬규, 노태영, and 정광모. "드론에 탑재 가능한 실시간 AI 임베디드 모듈 기반의 저지연 WebRTC 영상 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전송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 구현." </a:t>
            </a:r>
            <a:r>
              <a:rPr sz="1800" cap="none" i="1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한국통신학회 학술대회논문집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</a:rPr>
              <a:t> (2021): 728-729.</a:t>
            </a:r>
            <a:endParaRPr lang="ko-KR" altLang="en-US" sz="1800" cap="none" b="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1.</a:t>
            </a:r>
            <a:r>
              <a:rPr sz="4400">
                <a:latin typeface="나눔고딕" charset="0"/>
                <a:ea typeface="나눔고딕" charset="0"/>
              </a:rPr>
              <a:t> Ethernet/IP 프로토콜 기반 컨트롤로직스</a:t>
            </a:r>
            <a:r>
              <a:rPr sz="4400">
                <a:latin typeface="나눔고딕" charset="0"/>
                <a:ea typeface="나눔고딕" charset="0"/>
              </a:rPr>
              <a:t>와</a:t>
            </a:r>
            <a:r>
              <a:rPr sz="4400">
                <a:latin typeface="나눔고딕" charset="0"/>
                <a:ea typeface="나눔고딕" charset="0"/>
              </a:rPr>
              <a:t> 라즈베리파이간 통신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800" cap="none" i="0" b="0" strike="noStrike">
                <a:latin typeface="CIDFont+F4" charset="0"/>
                <a:ea typeface="CIDFont+F4" charset="0"/>
              </a:rPr>
              <a:t>EtherNet/IP</a:t>
            </a:r>
            <a:r>
              <a:rPr sz="1800" cap="none" i="0" b="0" strike="noStrike">
                <a:latin typeface="CIDFont+F3" charset="0"/>
                <a:ea typeface="CIDFont+F3" charset="0"/>
              </a:rPr>
              <a:t>는 전송제어프로토콜</a:t>
            </a:r>
            <a:r>
              <a:rPr sz="1800" cap="none" i="0" b="0" strike="noStrike">
                <a:latin typeface="CIDFont+F4" charset="0"/>
                <a:ea typeface="CIDFont+F4" charset="0"/>
              </a:rPr>
              <a:t>(TCP), </a:t>
            </a:r>
            <a:r>
              <a:rPr sz="1800" cap="none" i="0" b="0" strike="noStrike">
                <a:latin typeface="CIDFont+F3" charset="0"/>
                <a:ea typeface="CIDFont+F3" charset="0"/>
              </a:rPr>
              <a:t>인터넷프로토콜</a:t>
            </a:r>
            <a:r>
              <a:rPr sz="1800" cap="none" i="0" b="0" strike="noStrike">
                <a:latin typeface="CIDFont+F4" charset="0"/>
                <a:ea typeface="CIDFont+F4" charset="0"/>
              </a:rPr>
              <a:t>(IP) </a:t>
            </a:r>
            <a:r>
              <a:rPr sz="1800" cap="none" i="0" b="0" strike="noStrike">
                <a:latin typeface="CIDFont+F3" charset="0"/>
                <a:ea typeface="CIDFont+F3" charset="0"/>
              </a:rPr>
              <a:t>혹은 </a:t>
            </a:r>
            <a:r>
              <a:rPr sz="1800" cap="none" i="0" b="0" strike="noStrike">
                <a:latin typeface="CIDFont+F3" charset="0"/>
                <a:ea typeface="CIDFont+F3" charset="0"/>
              </a:rPr>
              <a:t>사용자데이터</a:t>
            </a:r>
            <a:r>
              <a:rPr sz="1800" cap="none" i="0" b="0" strike="noStrike">
                <a:latin typeface="CIDFont+F3" charset="0"/>
                <a:ea typeface="CIDFont+F3" charset="0"/>
              </a:rPr>
              <a:t> 프로토콜</a:t>
            </a:r>
            <a:r>
              <a:rPr sz="1800" cap="none" i="0" b="0" strike="noStrike">
                <a:latin typeface="CIDFont+F4" charset="0"/>
                <a:ea typeface="CIDFont+F4" charset="0"/>
              </a:rPr>
              <a:t>(UDP)</a:t>
            </a:r>
            <a:r>
              <a:rPr sz="1800" cap="none" i="0" b="0" strike="noStrike">
                <a:latin typeface="CIDFont+F3" charset="0"/>
                <a:ea typeface="CIDFont+F3" charset="0"/>
              </a:rPr>
              <a:t>과 같은 </a:t>
            </a:r>
            <a:r>
              <a:rPr sz="1800" cap="none" i="0" b="0" strike="noStrike">
                <a:latin typeface="CIDFont+F3" charset="0"/>
                <a:ea typeface="CIDFont+F3" charset="0"/>
              </a:rPr>
              <a:t>전통적인</a:t>
            </a:r>
            <a:r>
              <a:rPr sz="1800" cap="none" i="0" b="0" strike="noStrike">
                <a:latin typeface="CIDFont+F3" charset="0"/>
                <a:ea typeface="CIDFont+F3" charset="0"/>
              </a:rPr>
              <a:t> 이더넷의 방법과 기술을 </a:t>
            </a:r>
            <a:r>
              <a:rPr sz="1800" cap="none" i="0" b="0" strike="noStrike">
                <a:latin typeface="CIDFont+F3" charset="0"/>
                <a:ea typeface="CIDFont+F3" charset="0"/>
              </a:rPr>
              <a:t>사용한다</a:t>
            </a:r>
            <a:r>
              <a:rPr sz="1800" cap="none" i="0" b="0" strike="noStrike">
                <a:latin typeface="CIDFont+F4" charset="0"/>
                <a:ea typeface="CIDFont+F4" charset="0"/>
              </a:rPr>
              <a:t>.</a:t>
            </a:r>
            <a:r>
              <a:rPr sz="1800" cap="none" i="0" b="0" strike="noStrike">
                <a:latin typeface="CIDFont+F4" charset="0"/>
                <a:ea typeface="CIDFont+F4" charset="0"/>
              </a:rPr>
              <a:t> </a:t>
            </a:r>
            <a:endParaRPr lang="ko-KR" altLang="en-US" sz="1800" cap="none" i="0" b="0" strike="noStrike">
              <a:latin typeface="CIDFont+F4" charset="0"/>
              <a:ea typeface="CIDFont+F4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 cap="none" i="0" b="0" strike="noStrike">
                <a:latin typeface="CIDFont+F2" charset="0"/>
                <a:ea typeface="CIDFont+F2" charset="0"/>
              </a:rPr>
              <a:t>EtherNet/IP 프로토콜 데이터 통신을 위한 하드웨어 플랫폼 구성 </a:t>
            </a:r>
            <a:endParaRPr lang="ko-KR" altLang="en-US" sz="1800" cap="none" i="0" b="0" strike="noStrike">
              <a:latin typeface="CIDFont+F4" charset="0"/>
              <a:ea typeface="CIDFont+F4" charset="0"/>
            </a:endParaRPr>
          </a:p>
        </p:txBody>
      </p:sp>
      <p:pic>
        <p:nvPicPr>
          <p:cNvPr id="4" name="그림 1" descr="/Users/gomuseo/Library/Group Containers/L48J367XN4.com.infraware.PolarisOffice/EngineTemp/34160/fImage15269813852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9420" y="2946400"/>
            <a:ext cx="4372610" cy="3757294"/>
          </a:xfrm>
          <a:prstGeom prst="rect"/>
          <a:noFill/>
        </p:spPr>
      </p:pic>
      <p:pic>
        <p:nvPicPr>
          <p:cNvPr id="5" name="그림 2" descr="/Users/gomuseo/Library/Group Containers/L48J367XN4.com.infraware.PolarisOffice/EngineTemp/34160/fImage15385113939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2825" y="2946400"/>
            <a:ext cx="4467860" cy="3745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/Users/gomuseo/Library/Group Containers/L48J367XN4.com.infraware.PolarisOffice/EngineTemp/34160/fImage335697145609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12795" y="208915"/>
            <a:ext cx="5415915" cy="64725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38430"/>
            <a:ext cx="10516235" cy="60394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800" cap="none" i="0" b="0" strike="noStrike">
                <a:latin typeface="CIDFont+F2" charset="0"/>
                <a:ea typeface="CIDFont+F2" charset="0"/>
              </a:rPr>
              <a:t>라즈베리파이4B인 어뎁터와 EIPScan(스캔너) 모듈 간의 데이터 통신인 경우 (p.7)</a:t>
            </a:r>
            <a:endParaRPr lang="ko-KR" altLang="en-US" sz="1800" cap="none" i="0" b="0" strike="noStrike">
              <a:latin typeface="CIDFont+F2" charset="0"/>
              <a:ea typeface="CIDFont+F2" charset="0"/>
            </a:endParaRPr>
          </a:p>
          <a:p>
            <a:pPr marL="228600" indent="-228600" latinLnBrk="0">
              <a:buFontTx/>
              <a:buNone/>
            </a:pPr>
            <a:r>
              <a:rPr sz="1800" cap="none" i="0" b="0" strike="noStrike">
                <a:latin typeface="CIDFont+F2" charset="0"/>
                <a:ea typeface="CIDFont+F2" charset="0"/>
              </a:rPr>
              <a:t> </a:t>
            </a:r>
            <a:endParaRPr lang="ko-KR" altLang="en-US" sz="1800" cap="none" i="0" b="0" strike="noStrike"/>
          </a:p>
        </p:txBody>
      </p:sp>
      <p:pic>
        <p:nvPicPr>
          <p:cNvPr id="4" name="그림 5" descr="/Users/gomuseo/Library/Group Containers/L48J367XN4.com.infraware.PolarisOffice/EngineTemp/34160/fImage2442791555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695" y="649605"/>
            <a:ext cx="4264660" cy="2919095"/>
          </a:xfrm>
          <a:prstGeom prst="rect"/>
          <a:noFill/>
        </p:spPr>
      </p:pic>
      <p:pic>
        <p:nvPicPr>
          <p:cNvPr id="5" name="그림 6" descr="/Users/gomuseo/Library/Group Containers/L48J367XN4.com.infraware.PolarisOffice/EngineTemp/34160/fImage2349261566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5140" y="3528060"/>
            <a:ext cx="4165600" cy="3302635"/>
          </a:xfrm>
          <a:prstGeom prst="rect"/>
          <a:noFill/>
        </p:spPr>
      </p:pic>
      <p:pic>
        <p:nvPicPr>
          <p:cNvPr id="6" name="그림 7" descr="/Users/gomuseo/Library/Group Containers/L48J367XN4.com.infraware.PolarisOffice/EngineTemp/34160/fImage31044815748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22800" y="650240"/>
            <a:ext cx="3723639" cy="2690495"/>
          </a:xfrm>
          <a:prstGeom prst="rect"/>
          <a:noFill/>
        </p:spPr>
      </p:pic>
      <p:pic>
        <p:nvPicPr>
          <p:cNvPr id="7" name="그림 8" descr="/Users/gomuseo/Library/Group Containers/L48J367XN4.com.infraware.PolarisOffice/EngineTemp/34160/fImage1953901587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49470" y="3329940"/>
            <a:ext cx="3646805" cy="3023870"/>
          </a:xfrm>
          <a:prstGeom prst="rect"/>
          <a:noFill/>
        </p:spPr>
      </p:pic>
      <p:sp>
        <p:nvSpPr>
          <p:cNvPr id="8" name="텍스트 상자 9"/>
          <p:cNvSpPr txBox="1">
            <a:spLocks/>
          </p:cNvSpPr>
          <p:nvPr/>
        </p:nvSpPr>
        <p:spPr>
          <a:xfrm rot="0">
            <a:off x="8201660" y="5842635"/>
            <a:ext cx="28301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데이터</a:t>
            </a:r>
            <a:r>
              <a:rPr sz="1800">
                <a:latin typeface="나눔고딕" charset="0"/>
                <a:ea typeface="나눔고딕" charset="0"/>
              </a:rPr>
              <a:t> 송신/수신 확인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/>
            <a:r>
              <a:rPr sz="4400" cap="none" i="0" b="0" strike="noStrike">
                <a:latin typeface="나눔고딕" charset="0"/>
                <a:ea typeface="나눔고딕" charset="0"/>
              </a:rPr>
              <a:t>2.</a:t>
            </a:r>
            <a:r>
              <a:rPr sz="4400" cap="none" i="0" b="0" strike="noStrike">
                <a:latin typeface="나눔고딕" charset="0"/>
                <a:ea typeface="나눔고딕" charset="0"/>
              </a:rPr>
              <a:t> </a:t>
            </a:r>
            <a:r>
              <a:rPr sz="4400" cap="none" i="0" b="0" strike="noStrike"/>
              <a:t>드론에 탑재 가능한 실시간 AI 임베디</a:t>
            </a:r>
            <a:r>
              <a:rPr sz="4400" cap="none" i="0" b="0" strike="noStrike">
                <a:latin typeface="맑은 고딕" charset="0"/>
                <a:ea typeface="맑은 고딕" charset="0"/>
                <a:cs typeface="+mj-cs"/>
              </a:rPr>
              <a:t>드</a:t>
            </a:r>
            <a:r>
              <a:rPr sz="4400" cap="none" i="0" b="0" strike="noStrike"/>
              <a:t> </a:t>
            </a:r>
            <a:r>
              <a:rPr sz="4400" cap="none" i="0" b="0" strike="noStrike">
                <a:latin typeface="맑은 고딕" charset="0"/>
                <a:ea typeface="맑은 고딕" charset="0"/>
                <a:cs typeface="+mj-cs"/>
              </a:rPr>
              <a:t>모</a:t>
            </a:r>
            <a:r>
              <a:rPr sz="4400" cap="none" i="0" b="0" strike="noStrike">
                <a:latin typeface="맑은 고딕" charset="0"/>
                <a:ea typeface="맑은 고딕" charset="0"/>
                <a:cs typeface="+mj-cs"/>
              </a:rPr>
              <a:t>듈</a:t>
            </a:r>
            <a:r>
              <a:rPr sz="4400" cap="none" i="0" b="0" strike="noStrike"/>
              <a:t> 기반의 저지연 WebRTC 영상 전</a:t>
            </a:r>
            <a:r>
              <a:rPr sz="4400" cap="none" i="0" b="0" strike="noStrike">
                <a:latin typeface="맑은 고딕" charset="0"/>
                <a:ea typeface="맑은 고딕" charset="0"/>
                <a:cs typeface="+mj-cs"/>
              </a:rPr>
              <a:t>송</a:t>
            </a:r>
            <a:r>
              <a:rPr sz="4400" cap="none" i="0" b="0" strike="noStrike"/>
              <a:t> 구현 </a:t>
            </a:r>
            <a:endParaRPr lang="ko-KR" altLang="en-US" sz="4400" cap="none" i="0" b="0" strike="noStrike"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1800" cap="none" i="0" b="0" strike="noStrike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 cap="none" i="0" b="0" strike="noStrike">
                <a:latin typeface="맑은 고딕" charset="0"/>
                <a:ea typeface="맑은 고딕" charset="0"/>
              </a:rPr>
              <a:t>고성능</a:t>
            </a:r>
            <a:r>
              <a:rPr sz="1800" cap="none" i="0" b="0" strike="noStrike">
                <a:latin typeface="맑은 고딕" charset="0"/>
                <a:ea typeface="맑은 고딕" charset="0"/>
              </a:rPr>
              <a:t> GPU 임베디드 모듈 Jetson AGX Xavier Kit을 이용하여 </a:t>
            </a:r>
            <a:r>
              <a:rPr sz="1800" cap="none" i="0" b="0" strike="noStrike">
                <a:latin typeface="맑은 고딕" charset="0"/>
                <a:ea typeface="맑은 고딕" charset="0"/>
              </a:rPr>
              <a:t>처리된 영상을 WebRTC 기반 P2P </a:t>
            </a:r>
            <a:r>
              <a:rPr sz="1800" cap="none" i="0" b="0" strike="noStrike">
                <a:latin typeface="맑은 고딕" charset="0"/>
                <a:ea typeface="맑은 고딕" charset="0"/>
              </a:rPr>
              <a:t>저지연</a:t>
            </a:r>
            <a:r>
              <a:rPr sz="1800" cap="none" i="0" b="0" strike="noStrike">
                <a:latin typeface="맑은 고딕" charset="0"/>
                <a:ea typeface="맑은 고딕" charset="0"/>
              </a:rPr>
              <a:t> 영상 스트리 밍 네트워크로 </a:t>
            </a:r>
            <a:r>
              <a:rPr sz="1800" cap="none" i="0" b="0" strike="noStrike">
                <a:latin typeface="맑은 고딕" charset="0"/>
                <a:ea typeface="맑은 고딕" charset="0"/>
              </a:rPr>
              <a:t>전송</a:t>
            </a:r>
            <a:r>
              <a:rPr sz="1800" cap="none" i="0" b="0" strike="noStrike">
                <a:latin typeface="맑은 고딕" charset="0"/>
                <a:ea typeface="맑은 고딕" charset="0"/>
              </a:rPr>
              <a:t>하고 비가시권 드론 비행 제어 지원을 가능하게 한다.</a:t>
            </a:r>
            <a:endParaRPr lang="ko-KR" altLang="en-US" sz="1800" cap="none" i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2-1.</a:t>
            </a:r>
            <a:r>
              <a:rPr>
                <a:latin typeface="나눔고딕" charset="0"/>
                <a:ea typeface="나눔고딕" charset="0"/>
              </a:rPr>
              <a:t> 구상도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281420" y="1819910"/>
            <a:ext cx="5073015" cy="43580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>
                <a:latin typeface="나눔고딕" charset="0"/>
                <a:ea typeface="나눔고딕" charset="0"/>
              </a:rPr>
              <a:t>pc에는 yolo와 물체를 </a:t>
            </a:r>
            <a:r>
              <a:rPr sz="2800">
                <a:latin typeface="나눔고딕" charset="0"/>
                <a:ea typeface="나눔고딕" charset="0"/>
              </a:rPr>
              <a:t>트래킹한</a:t>
            </a:r>
            <a:r>
              <a:rPr>
                <a:latin typeface="나눔고딕" charset="0"/>
                <a:ea typeface="나눔고딕" charset="0"/>
              </a:rPr>
              <a:t> 영상이 있다. </a:t>
            </a:r>
            <a:endParaRPr lang="ko-KR" altLang="en-US"/>
          </a:p>
        </p:txBody>
      </p:sp>
      <p:pic>
        <p:nvPicPr>
          <p:cNvPr id="4" name="그림 11" descr="/Users/gomuseo/Library/Group Containers/L48J367XN4.com.infraware.PolarisOffice/EngineTemp/34160/fImage209366181296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1826895"/>
            <a:ext cx="5502910" cy="3639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2-2.</a:t>
            </a:r>
            <a:r>
              <a:rPr>
                <a:latin typeface="나눔고딕" charset="0"/>
                <a:ea typeface="나눔고딕" charset="0"/>
              </a:rPr>
              <a:t> 수행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4" name="그림 12" descr="/Users/gomuseo/Library/Group Containers/L48J367XN4.com.infraware.PolarisOffice/EngineTemp/34160/fImage371175196292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6720" y="1480185"/>
            <a:ext cx="5334635" cy="3797934"/>
          </a:xfrm>
          <a:prstGeom prst="rect"/>
          <a:noFill/>
        </p:spPr>
      </p:pic>
      <p:sp>
        <p:nvSpPr>
          <p:cNvPr id="5" name="텍스트 상자 13"/>
          <p:cNvSpPr txBox="1">
            <a:spLocks/>
          </p:cNvSpPr>
          <p:nvPr/>
        </p:nvSpPr>
        <p:spPr>
          <a:xfrm rot="0">
            <a:off x="1176655" y="5426710"/>
            <a:ext cx="41789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-</a:t>
            </a:r>
            <a:r>
              <a:rPr sz="1800">
                <a:latin typeface="나눔고딕" charset="0"/>
                <a:ea typeface="나눔고딕" charset="0"/>
              </a:rPr>
              <a:t> 캡처한</a:t>
            </a:r>
            <a:r>
              <a:rPr>
                <a:latin typeface="나눔고딕" charset="0"/>
                <a:ea typeface="나눔고딕" charset="0"/>
              </a:rPr>
              <a:t> 영상을 인코딩해 webrtc 전송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6" name="그림 14" descr="/Users/gomuseo/Library/Group Containers/L48J367XN4.com.infraware.PolarisOffice/EngineTemp/34160/fImage25604219976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33110" y="1692275"/>
            <a:ext cx="5220335" cy="3340735"/>
          </a:xfrm>
          <a:prstGeom prst="rect"/>
          <a:noFill/>
        </p:spPr>
      </p:pic>
      <p:sp>
        <p:nvSpPr>
          <p:cNvPr id="7" name="텍스트 상자 15"/>
          <p:cNvSpPr txBox="1">
            <a:spLocks/>
          </p:cNvSpPr>
          <p:nvPr/>
        </p:nvSpPr>
        <p:spPr>
          <a:xfrm rot="0">
            <a:off x="6464300" y="5276850"/>
            <a:ext cx="41789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-</a:t>
            </a:r>
            <a:r>
              <a:rPr sz="1800">
                <a:latin typeface="나눔고딕" charset="0"/>
                <a:ea typeface="나눔고딕" charset="0"/>
              </a:rPr>
              <a:t> webrtc 기반 p2p  오픈 소스 사용.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-</a:t>
            </a:r>
            <a:r>
              <a:rPr sz="1800">
                <a:latin typeface="나눔고딕" charset="0"/>
                <a:ea typeface="나눔고딕" charset="0"/>
              </a:rPr>
              <a:t> 1:n으로 구성할 시 과부하가 심해 처리 </a:t>
            </a:r>
            <a:r>
              <a:rPr sz="1800">
                <a:latin typeface="나눔고딕" charset="0"/>
                <a:ea typeface="나눔고딕" charset="0"/>
              </a:rPr>
              <a:t>속도</a:t>
            </a:r>
            <a:r>
              <a:rPr sz="1800">
                <a:latin typeface="나눔고딕" charset="0"/>
                <a:ea typeface="나눔고딕" charset="0"/>
              </a:rPr>
              <a:t> 하락하므로 사용 x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>
                <a:latin typeface="나눔고딕" charset="0"/>
                <a:ea typeface="나눔고딕" charset="0"/>
              </a:rPr>
              <a:t>2-3.</a:t>
            </a:r>
            <a:r>
              <a:rPr>
                <a:latin typeface="나눔고딕" charset="0"/>
                <a:ea typeface="나눔고딕" charset="0"/>
              </a:rPr>
              <a:t> 전송/도착시간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4" name="그림 16" descr="/Users/gomuseo/Library/Group Containers/L48J367XN4.com.infraware.PolarisOffice/EngineTemp/34160/fImage331777205168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6790" y="1800225"/>
            <a:ext cx="4902835" cy="2858135"/>
          </a:xfrm>
          <a:prstGeom prst="rect"/>
          <a:noFill/>
        </p:spPr>
      </p:pic>
      <p:sp>
        <p:nvSpPr>
          <p:cNvPr id="5" name="텍스트 상자 17"/>
          <p:cNvSpPr txBox="1">
            <a:spLocks/>
          </p:cNvSpPr>
          <p:nvPr/>
        </p:nvSpPr>
        <p:spPr>
          <a:xfrm rot="0">
            <a:off x="1297940" y="4982845"/>
            <a:ext cx="42786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pc의</a:t>
            </a:r>
            <a:r>
              <a:rPr sz="1800">
                <a:latin typeface="나눔고딕" charset="0"/>
                <a:ea typeface="나눔고딕" charset="0"/>
              </a:rPr>
              <a:t> 웹 브라우저로 나오기까지 240ms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6" name="그림 18" descr="/Users/gomuseo/Library/Group Containers/L48J367XN4.com.infraware.PolarisOffice/EngineTemp/34160/fImage253364207652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7095" y="1799590"/>
            <a:ext cx="5131435" cy="2959735"/>
          </a:xfrm>
          <a:prstGeom prst="rect"/>
          <a:noFill/>
        </p:spPr>
      </p:pic>
      <p:sp>
        <p:nvSpPr>
          <p:cNvPr id="7" name="텍스트 상자 19"/>
          <p:cNvSpPr txBox="1">
            <a:spLocks/>
          </p:cNvSpPr>
          <p:nvPr/>
        </p:nvSpPr>
        <p:spPr>
          <a:xfrm rot="0">
            <a:off x="6402070" y="4982210"/>
            <a:ext cx="42786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pc의</a:t>
            </a:r>
            <a:r>
              <a:rPr sz="1800">
                <a:latin typeface="나눔고딕" charset="0"/>
                <a:ea typeface="나눔고딕" charset="0"/>
              </a:rPr>
              <a:t> 웹 브라우저로 나오기까지 200ms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1" descr="/Users/gomuseo/Library/Group Containers/L48J367XN4.com.infraware.PolarisOffice/EngineTemp/34160/fImage290663214547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9725" y="1214755"/>
            <a:ext cx="5987415" cy="2874645"/>
          </a:xfrm>
          <a:prstGeom prst="rect"/>
          <a:noFill/>
        </p:spPr>
      </p:pic>
      <p:sp>
        <p:nvSpPr>
          <p:cNvPr id="5" name="텍스트 상자 23"/>
          <p:cNvSpPr txBox="1">
            <a:spLocks/>
          </p:cNvSpPr>
          <p:nvPr/>
        </p:nvSpPr>
        <p:spPr>
          <a:xfrm rot="0">
            <a:off x="4077970" y="4350385"/>
            <a:ext cx="42786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1280*720</a:t>
            </a:r>
            <a:r>
              <a:rPr sz="1800">
                <a:latin typeface="나눔고딕" charset="0"/>
                <a:ea typeface="나눔고딕" charset="0"/>
              </a:rPr>
              <a:t> 영상을 yolo처리 후 pc의 웹 </a:t>
            </a:r>
            <a:r>
              <a:rPr sz="1800">
                <a:latin typeface="나눔고딕" charset="0"/>
                <a:ea typeface="나눔고딕" charset="0"/>
              </a:rPr>
              <a:t>브라우저로</a:t>
            </a:r>
            <a:r>
              <a:rPr sz="1800">
                <a:latin typeface="나눔고딕" charset="0"/>
                <a:ea typeface="나눔고딕" charset="0"/>
              </a:rPr>
              <a:t> 나오기까지 520ms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rhantj</dc:creator>
  <cp:lastModifiedBy>rhantj</cp:lastModifiedBy>
  <dc:title>PowerPoint 프레젠테이션</dc:title>
</cp:coreProperties>
</file>