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38361391356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78701441832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07491073053.png"></Relationship><Relationship Id="rId3" Type="http://schemas.openxmlformats.org/officeDocument/2006/relationships/image" Target="../media/fImage39178110822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5508113498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3774121157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6000">
                <a:latin typeface="나눔고딕" charset="0"/>
                <a:ea typeface="나눔고딕" charset="0"/>
              </a:rPr>
              <a:t>캡스톤</a:t>
            </a:r>
            <a:r>
              <a:rPr sz="6000">
                <a:latin typeface="나눔고딕" charset="0"/>
                <a:ea typeface="나눔고딕" charset="0"/>
              </a:rPr>
              <a:t> 토론용 ppt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5400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5.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 2d 라이다와 카메라  연동 자연모방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군집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 시스템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5-1.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카메라와 라이다 센서를 통해 각각 영상, 거리와 각도를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얻는다.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좌표계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변환으로 데이터 융합 후 특정한 색상이 있는 객체를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인식한다.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객체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간의 거리를 유지하고 선도하는 객체의 움직이는 방향과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고도를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일치시키는 조건을 만족하게 uav를 제어한다.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305435"/>
            <a:ext cx="10516235" cy="58724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나눔고딕" charset="0"/>
                <a:ea typeface="나눔고딕" charset="0"/>
              </a:rPr>
              <a:t>카메라와 LiDAR 센서 융합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9" descr="/Users/gomuseo/Library/Group Containers/L48J367XN4.com.infraware.PolarisOffice/EngineTemp/19963/fImage83836139135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805" y="890905"/>
            <a:ext cx="7211060" cy="4800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맑은 고딕" charset="0"/>
                <a:ea typeface="맑은 고딕" charset="0"/>
                <a:cs typeface="+mj-cs"/>
              </a:rPr>
              <a:t>5-2.</a:t>
            </a:r>
            <a:r>
              <a:rPr/>
              <a:t> HSV 기반 객체 추적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254000" latinLnBrk="0">
              <a:buFontTx/>
              <a:buNone/>
            </a:pPr>
            <a:r>
              <a:rPr sz="2800">
                <a:latin typeface="맑은 고딕" charset="0"/>
                <a:ea typeface="맑은 고딕" charset="0"/>
                <a:cs typeface="+mn-cs"/>
              </a:rPr>
              <a:t>uav에</a:t>
            </a:r>
            <a:r>
              <a:rPr/>
              <a:t> 특정 색상을 입힌후 카메라와 라이다 </a:t>
            </a:r>
            <a:r>
              <a:rPr sz="2800">
                <a:latin typeface="맑은 고딕" charset="0"/>
                <a:ea typeface="맑은 고딕" charset="0"/>
                <a:cs typeface="+mn-cs"/>
              </a:rPr>
              <a:t>센서를</a:t>
            </a:r>
            <a:r>
              <a:rPr/>
              <a:t> </a:t>
            </a:r>
            <a:r>
              <a:rPr sz="2800">
                <a:latin typeface="맑은 고딕" charset="0"/>
                <a:ea typeface="맑은 고딕" charset="0"/>
                <a:cs typeface="+mn-cs"/>
              </a:rPr>
              <a:t>이용해서생삭정보를</a:t>
            </a:r>
            <a:r>
              <a:rPr/>
              <a:t> 통해 객체를 추적한다. </a:t>
            </a:r>
            <a:endParaRPr lang="ko-KR" altLang="en-US"/>
          </a:p>
          <a:p>
            <a:pPr marL="0" indent="254000" latinLnBrk="0">
              <a:buFontTx/>
              <a:buNone/>
            </a:pPr>
            <a:r>
              <a:rPr sz="2800">
                <a:latin typeface="맑은 고딕" charset="0"/>
                <a:ea typeface="맑은 고딕" charset="0"/>
                <a:cs typeface="+mn-cs"/>
              </a:rPr>
              <a:t>객체를</a:t>
            </a:r>
            <a:r>
              <a:rPr/>
              <a:t> 찾으면 </a:t>
            </a:r>
            <a:r>
              <a:rPr sz="2800">
                <a:latin typeface="맑은 고딕" charset="0"/>
                <a:ea typeface="맑은 고딕" charset="0"/>
                <a:cs typeface="+mn-cs"/>
              </a:rPr>
              <a:t>Contours를</a:t>
            </a:r>
            <a:r>
              <a:rPr/>
              <a:t> </a:t>
            </a:r>
            <a:r>
              <a:rPr sz="2800">
                <a:latin typeface="맑은 고딕" charset="0"/>
                <a:ea typeface="맑은 고딕" charset="0"/>
                <a:cs typeface="+mn-cs"/>
              </a:rPr>
              <a:t>통해</a:t>
            </a:r>
            <a:r>
              <a:rPr/>
              <a:t> 서 UAV의 윤곽선을 그린다. </a:t>
            </a:r>
            <a:endParaRPr lang="ko-KR" altLang="en-US"/>
          </a:p>
          <a:p>
            <a:pPr marL="0" indent="254000" latinLnBrk="0">
              <a:buFontTx/>
              <a:buNone/>
            </a:pPr>
            <a:r>
              <a:rPr sz="2800">
                <a:latin typeface="맑은 고딕" charset="0"/>
                <a:ea typeface="맑은 고딕" charset="0"/>
                <a:cs typeface="+mn-cs"/>
              </a:rPr>
              <a:t>Contours란</a:t>
            </a:r>
            <a:r>
              <a:rPr/>
              <a:t> </a:t>
            </a:r>
            <a:r>
              <a:rPr sz="2800">
                <a:latin typeface="맑은 고딕" charset="0"/>
                <a:ea typeface="맑은 고딕" charset="0"/>
                <a:cs typeface="+mn-cs"/>
              </a:rPr>
              <a:t>동일한</a:t>
            </a:r>
            <a:r>
              <a:rPr/>
              <a:t> </a:t>
            </a:r>
            <a:r>
              <a:rPr sz="2800">
                <a:latin typeface="맑은 고딕" charset="0"/>
                <a:ea typeface="맑은 고딕" charset="0"/>
                <a:cs typeface="+mn-cs"/>
              </a:rPr>
              <a:t>색</a:t>
            </a:r>
            <a:r>
              <a:rPr/>
              <a:t> 또는 </a:t>
            </a:r>
            <a:r>
              <a:rPr sz="2800">
                <a:latin typeface="맑은 고딕" charset="0"/>
                <a:ea typeface="맑은 고딕" charset="0"/>
                <a:cs typeface="+mn-cs"/>
              </a:rPr>
              <a:t>동일</a:t>
            </a:r>
            <a:r>
              <a:rPr/>
              <a:t> 한 강도를 가지고 있는 영역의 </a:t>
            </a:r>
            <a:r>
              <a:rPr sz="2800">
                <a:latin typeface="맑은 고딕" charset="0"/>
                <a:ea typeface="맑은 고딕" charset="0"/>
                <a:cs typeface="+mn-cs"/>
              </a:rPr>
              <a:t>경계를</a:t>
            </a:r>
            <a:r>
              <a:rPr/>
              <a:t> </a:t>
            </a:r>
            <a:r>
              <a:rPr sz="2800">
                <a:latin typeface="맑은 고딕" charset="0"/>
                <a:ea typeface="맑은 고딕" charset="0"/>
                <a:cs typeface="+mn-cs"/>
              </a:rPr>
              <a:t>연결한</a:t>
            </a:r>
            <a:r>
              <a:rPr/>
              <a:t> </a:t>
            </a:r>
            <a:r>
              <a:rPr sz="2800">
                <a:latin typeface="맑은 고딕" charset="0"/>
                <a:ea typeface="맑은 고딕" charset="0"/>
                <a:cs typeface="+mn-cs"/>
              </a:rPr>
              <a:t>선이다.</a:t>
            </a:r>
            <a:r>
              <a:rPr/>
              <a:t> </a:t>
            </a:r>
            <a:endParaRPr lang="ko-KR" altLang="en-US"/>
          </a:p>
        </p:txBody>
      </p:sp>
      <p:pic>
        <p:nvPicPr>
          <p:cNvPr id="4" name="그림 10" descr="/Users/gomuseo/Library/Group Containers/L48J367XN4.com.infraware.PolarisOffice/EngineTemp/19963/fImage127870144183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03490" y="3849370"/>
            <a:ext cx="3505835" cy="2845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1.</a:t>
            </a:r>
            <a:r>
              <a:rPr sz="4400">
                <a:latin typeface="나눔고딕" charset="0"/>
                <a:ea typeface="나눔고딕" charset="0"/>
              </a:rPr>
              <a:t> 광산업에서의 드론 기술 응용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비상 상황이나 위험 식별 시 해당 지역 점검.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막힌 동로 검사 및 해제 수행.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1-1.</a:t>
            </a:r>
            <a:r>
              <a:rPr sz="4400">
                <a:latin typeface="나눔고딕" charset="0"/>
                <a:ea typeface="나눔고딕" charset="0"/>
              </a:rPr>
              <a:t> 표면채광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- 초분광 프레임 카메라가 장착된 드론으로 구덩이의 안전을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모니터링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- 경사각을 최적화 해서 생산비 절감.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- 기존의 LiDAR를 이용할 수 있으나 스캔 각도가 작아 shadow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zone이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생긴다.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	-&gt;&gt; 드론을 이용해 사진을 찍어서 중복 사진 분석에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사용할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1-2.</a:t>
            </a:r>
            <a:r>
              <a:rPr>
                <a:latin typeface="나눔고딕" charset="0"/>
                <a:ea typeface="나눔고딕" charset="0"/>
              </a:rPr>
              <a:t> 지하광산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70000" lnSpcReduction="0"/>
          </a:bodyPr>
          <a:lstStyle/>
          <a:p>
            <a:pPr marL="0" indent="2540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-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지하 광산의 암석 크기 분표 분석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	- 이미지 분석 방법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- 가스 감지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	- 드론에 가스 센서를 달아서 가스 탐지에 사용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- 광산 구조 임무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	- 드론과 결합된 무인 차량인 UGV를 사용.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	목적지까지의 터널 맵을 스캔하여 터널의 상태에 대한 다양한 정보를 제공한다.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지하에서는 지상보다 장애물이 많기 때문에 충돌에 강해야 한다.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1-3.</a:t>
            </a:r>
            <a:r>
              <a:rPr sz="4400">
                <a:latin typeface="나눔고딕" charset="0"/>
                <a:ea typeface="나눔고딕" charset="0"/>
              </a:rPr>
              <a:t> 폐광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" descr="/Users/gomuseo/Library/Group Containers/L48J367XN4.com.infraware.PolarisOffice/EngineTemp/19963/fImage22074910730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95" y="1427480"/>
            <a:ext cx="5601335" cy="3226435"/>
          </a:xfrm>
          <a:prstGeom prst="rect"/>
          <a:noFill/>
        </p:spPr>
      </p:pic>
      <p:pic>
        <p:nvPicPr>
          <p:cNvPr id="5" name="그림 2" descr="/Users/gomuseo/Library/Group Containers/L48J367XN4.com.infraware.PolarisOffice/EngineTemp/19963/fImage3917811082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62600" y="1492885"/>
            <a:ext cx="6473190" cy="5171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2.</a:t>
            </a:r>
            <a:r>
              <a:rPr>
                <a:latin typeface="나눔고딕" charset="0"/>
                <a:ea typeface="나눔고딕" charset="0"/>
              </a:rPr>
              <a:t> ros 기반 지하광산 자율 주행 드론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나눔고딕" charset="0"/>
                <a:ea typeface="나눔고딕" charset="0"/>
              </a:rPr>
              <a:t>시스템 구성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0" indent="254000" latinLnBrk="0">
              <a:buFontTx/>
              <a:buNone/>
            </a:pPr>
            <a:r>
              <a:rPr sz="2800">
                <a:latin typeface="나눔고딕" charset="0"/>
                <a:ea typeface="나눔고딕" charset="0"/>
              </a:rPr>
              <a:t>-</a:t>
            </a:r>
            <a:r>
              <a:rPr sz="2800">
                <a:latin typeface="나눔고딕" charset="0"/>
                <a:ea typeface="나눔고딕" charset="0"/>
              </a:rPr>
              <a:t> 3차원 공간에서 좌표를 표연하기위해 좌표계간 연결이 필요.</a:t>
            </a:r>
            <a:endParaRPr lang="ko-KR" altLang="en-US" sz="2800">
              <a:latin typeface="나눔고딕" charset="0"/>
              <a:ea typeface="나눔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sz="2800">
                <a:latin typeface="나눔고딕" charset="0"/>
                <a:ea typeface="나눔고딕" charset="0"/>
              </a:rPr>
              <a:t>	  ros에서는 TF (transform)을 사용하여 연결한다.</a:t>
            </a:r>
            <a:endParaRPr lang="ko-KR" altLang="en-US"/>
          </a:p>
        </p:txBody>
      </p:sp>
      <p:pic>
        <p:nvPicPr>
          <p:cNvPr id="4" name="그림 3" descr="/Users/gomuseo/Library/Group Containers/L48J367XN4.com.infraware.PolarisOffice/EngineTemp/19963/fImage35508113498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64735" y="3927475"/>
            <a:ext cx="6591935" cy="247713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8922385" y="4044949"/>
            <a:ext cx="14433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전역지도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955405" y="4554855"/>
            <a:ext cx="14433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로봇</a:t>
            </a:r>
            <a:r>
              <a:rPr sz="1800">
                <a:latin typeface="나눔고딕" charset="0"/>
                <a:ea typeface="나눔고딕" charset="0"/>
              </a:rPr>
              <a:t> 현위치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8966200" y="5165725"/>
            <a:ext cx="1926589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로봇</a:t>
            </a:r>
            <a:r>
              <a:rPr sz="1800">
                <a:latin typeface="나눔고딕" charset="0"/>
                <a:ea typeface="나눔고딕" charset="0"/>
              </a:rPr>
              <a:t> 베이스 위치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338455"/>
            <a:ext cx="9571990" cy="54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자율주행 기능을 위한 move_base 패키지 </a:t>
            </a:r>
            <a:endParaRPr lang="ko-KR" altLang="en-US"/>
          </a:p>
        </p:txBody>
      </p:sp>
      <p:pic>
        <p:nvPicPr>
          <p:cNvPr id="4" name="그림 7" descr="/Users/gomuseo/Library/Group Containers/L48J367XN4.com.infraware.PolarisOffice/EngineTemp/19963/fImage5377412115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8605" y="886460"/>
            <a:ext cx="6136005" cy="2543175"/>
          </a:xfrm>
          <a:prstGeom prst="rect"/>
          <a:noFill/>
        </p:spPr>
      </p:pic>
      <p:sp>
        <p:nvSpPr>
          <p:cNvPr id="5" name="텍스트 상자 8"/>
          <p:cNvSpPr txBox="1">
            <a:spLocks/>
          </p:cNvSpPr>
          <p:nvPr/>
        </p:nvSpPr>
        <p:spPr>
          <a:xfrm rot="0">
            <a:off x="694055" y="3501390"/>
            <a:ext cx="1064831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⁃</a:t>
            </a:r>
            <a:r>
              <a:rPr sz="1800">
                <a:latin typeface="나눔고딕" charset="0"/>
                <a:ea typeface="나눔고딕" charset="0"/>
              </a:rPr>
              <a:t> 실시간으로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전역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지도를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불러오고(map_server)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⁃</a:t>
            </a:r>
            <a:r>
              <a:rPr sz="1800">
                <a:latin typeface="나눔고딕" charset="0"/>
                <a:ea typeface="나눔고딕" charset="0"/>
              </a:rPr>
              <a:t> 실시간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업데이트(map_update)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기능이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⁃</a:t>
            </a:r>
            <a:r>
              <a:rPr sz="1800">
                <a:latin typeface="나눔고딕" charset="0"/>
                <a:ea typeface="나눔고딕" charset="0"/>
              </a:rPr>
              <a:t> 지도를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바탕으로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로봇의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전체적인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이동</a:t>
            </a:r>
            <a:r>
              <a:rPr sz="1800">
                <a:latin typeface="나눔고딕" charset="0"/>
                <a:ea typeface="나눔고딕" charset="0"/>
              </a:rPr>
              <a:t> 가</a:t>
            </a:r>
            <a:r>
              <a:rPr sz="1800">
                <a:latin typeface="나눔고딕" charset="0"/>
                <a:ea typeface="나눔고딕" charset="0"/>
              </a:rPr>
              <a:t>능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경로를</a:t>
            </a:r>
            <a:r>
              <a:rPr sz="1800">
                <a:latin typeface="나눔고딕" charset="0"/>
                <a:ea typeface="나눔고딕" charset="0"/>
              </a:rPr>
              <a:t> 지</a:t>
            </a:r>
            <a:r>
              <a:rPr sz="1800">
                <a:latin typeface="나눔고딕" charset="0"/>
                <a:ea typeface="나눔고딕" charset="0"/>
              </a:rPr>
              <a:t>정하는(move_base_global_costmap)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역할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⁃</a:t>
            </a:r>
            <a:r>
              <a:rPr sz="1800">
                <a:latin typeface="나눔고딕" charset="0"/>
                <a:ea typeface="나눔고딕" charset="0"/>
              </a:rPr>
              <a:t> 실시간으로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로봇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전방의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환경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중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주행</a:t>
            </a:r>
            <a:r>
              <a:rPr sz="1800">
                <a:latin typeface="나눔고딕" charset="0"/>
                <a:ea typeface="나눔고딕" charset="0"/>
              </a:rPr>
              <a:t> 가</a:t>
            </a:r>
            <a:r>
              <a:rPr sz="1800">
                <a:latin typeface="나눔고딕" charset="0"/>
                <a:ea typeface="나눔고딕" charset="0"/>
              </a:rPr>
              <a:t>능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영역을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포함하는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기능(move_base_local_costmap).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⁃</a:t>
            </a:r>
            <a:r>
              <a:rPr sz="1800">
                <a:latin typeface="나눔고딕" charset="0"/>
                <a:ea typeface="나눔고딕" charset="0"/>
              </a:rPr>
              <a:t> 전</a:t>
            </a:r>
            <a:r>
              <a:rPr sz="1800">
                <a:latin typeface="나눔고딕" charset="0"/>
                <a:ea typeface="나눔고딕" charset="0"/>
              </a:rPr>
              <a:t>방환경에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인지된</a:t>
            </a:r>
            <a:r>
              <a:rPr sz="1800">
                <a:latin typeface="나눔고딕" charset="0"/>
                <a:ea typeface="나눔고딕" charset="0"/>
              </a:rPr>
              <a:t> 상태</a:t>
            </a:r>
            <a:r>
              <a:rPr sz="1800">
                <a:latin typeface="나눔고딕" charset="0"/>
                <a:ea typeface="나눔고딕" charset="0"/>
              </a:rPr>
              <a:t>에서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전체적인</a:t>
            </a:r>
            <a:r>
              <a:rPr sz="1800">
                <a:latin typeface="나눔고딕" charset="0"/>
                <a:ea typeface="나눔고딕" charset="0"/>
              </a:rPr>
              <a:t> 이</a:t>
            </a:r>
            <a:r>
              <a:rPr sz="1800">
                <a:latin typeface="나눔고딕" charset="0"/>
                <a:ea typeface="나눔고딕" charset="0"/>
              </a:rPr>
              <a:t>동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경로를</a:t>
            </a:r>
            <a:r>
              <a:rPr sz="1800">
                <a:latin typeface="나눔고딕" charset="0"/>
                <a:ea typeface="나눔고딕" charset="0"/>
              </a:rPr>
              <a:t> 계</a:t>
            </a:r>
            <a:r>
              <a:rPr sz="1800">
                <a:latin typeface="나눔고딕" charset="0"/>
                <a:ea typeface="나눔고딕" charset="0"/>
              </a:rPr>
              <a:t>획(Navfn_planner)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및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세부적인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이동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경로를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계획</a:t>
            </a:r>
            <a:r>
              <a:rPr sz="1800">
                <a:latin typeface="나눔고딕" charset="0"/>
                <a:ea typeface="나눔고딕" charset="0"/>
              </a:rPr>
              <a:t>(Base_local_planner)한다.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⁃</a:t>
            </a:r>
            <a:r>
              <a:rPr sz="1800">
                <a:latin typeface="나눔고딕" charset="0"/>
                <a:ea typeface="나눔고딕" charset="0"/>
              </a:rPr>
              <a:t> 주행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가능</a:t>
            </a:r>
            <a:r>
              <a:rPr sz="1800">
                <a:latin typeface="나눔고딕" charset="0"/>
                <a:ea typeface="나눔고딕" charset="0"/>
              </a:rPr>
              <a:t> 영</a:t>
            </a:r>
            <a:r>
              <a:rPr sz="1800">
                <a:latin typeface="나눔고딕" charset="0"/>
                <a:ea typeface="나눔고딕" charset="0"/>
              </a:rPr>
              <a:t>역과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계획된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경로를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반영</a:t>
            </a:r>
            <a:r>
              <a:rPr sz="1800">
                <a:latin typeface="나눔고딕" charset="0"/>
                <a:ea typeface="나눔고딕" charset="0"/>
              </a:rPr>
              <a:t> 하</a:t>
            </a:r>
            <a:r>
              <a:rPr sz="1800">
                <a:latin typeface="나눔고딕" charset="0"/>
                <a:ea typeface="나눔고딕" charset="0"/>
              </a:rPr>
              <a:t>여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목적지를</a:t>
            </a:r>
            <a:r>
              <a:rPr sz="1800">
                <a:latin typeface="나눔고딕" charset="0"/>
                <a:ea typeface="나눔고딕" charset="0"/>
              </a:rPr>
              <a:t> 설</a:t>
            </a:r>
            <a:r>
              <a:rPr sz="1800">
                <a:latin typeface="나눔고딕" charset="0"/>
                <a:ea typeface="나눔고딕" charset="0"/>
              </a:rPr>
              <a:t>정(move_base_simple_goal)하고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실제</a:t>
            </a:r>
            <a:r>
              <a:rPr sz="1800">
                <a:latin typeface="나눔고딕" charset="0"/>
                <a:ea typeface="나눔고딕" charset="0"/>
              </a:rPr>
              <a:t> 로</a:t>
            </a:r>
            <a:r>
              <a:rPr sz="1800">
                <a:latin typeface="나눔고딕" charset="0"/>
                <a:ea typeface="나눔고딕" charset="0"/>
              </a:rPr>
              <a:t>봇을</a:t>
            </a:r>
            <a:r>
              <a:rPr sz="1800">
                <a:latin typeface="나눔고딕" charset="0"/>
                <a:ea typeface="나눔고딕" charset="0"/>
              </a:rPr>
              <a:t> 이동</a:t>
            </a:r>
            <a:r>
              <a:rPr sz="1800">
                <a:latin typeface="나눔고딕" charset="0"/>
                <a:ea typeface="나눔고딕" charset="0"/>
              </a:rPr>
              <a:t>시키는</a:t>
            </a:r>
            <a:r>
              <a:rPr sz="1800">
                <a:latin typeface="나눔고딕" charset="0"/>
                <a:ea typeface="나눔고딕" charset="0"/>
              </a:rPr>
              <a:t> 기</a:t>
            </a:r>
            <a:r>
              <a:rPr sz="1800">
                <a:latin typeface="나눔고딕" charset="0"/>
                <a:ea typeface="나눔고딕" charset="0"/>
              </a:rPr>
              <a:t>능(move_base_action)이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r>
              <a:rPr sz="1800">
                <a:latin typeface="나눔고딕" charset="0"/>
                <a:ea typeface="나눔고딕" charset="0"/>
              </a:rPr>
              <a:t>있다.</a:t>
            </a:r>
            <a:r>
              <a:rPr sz="1800">
                <a:latin typeface="나눔고딕" charset="0"/>
                <a:ea typeface="나눔고딕" charset="0"/>
              </a:rPr>
              <a:t>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3.</a:t>
            </a:r>
            <a:r>
              <a:rPr>
                <a:latin typeface="나눔고딕" charset="0"/>
                <a:ea typeface="나눔고딕" charset="0"/>
              </a:rPr>
              <a:t> 3D 맵핑을 이용한 자율 비행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기존의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자율비행 방식은 장애물 식별을 못해서 장애물에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충돌하는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단점이 있었다.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-&gt; 지형의 모든 정보를 3d로 스캔하고 장애물 정보 및 지형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지물을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사용자에게 전송하는 답사형 자동비행 프로그램을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사용한다.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gps를 부착한 드론이 지정경로를 따라 자동 비행하면서 활영한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사진과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영상을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2차원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이미지로 생성.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54000" indent="0" rtl="0"/>
            <a:r>
              <a:rPr sz="4400">
                <a:latin typeface="나눔고딕" charset="0"/>
                <a:ea typeface="나눔고딕" charset="0"/>
              </a:rPr>
              <a:t>4.</a:t>
            </a:r>
            <a:r>
              <a:rPr>
                <a:latin typeface="나눔고딕" charset="0"/>
                <a:ea typeface="나눔고딕" charset="0"/>
              </a:rPr>
              <a:t> 군집 드론 비행을 위한 ros 기반의 온보</a:t>
            </a:r>
            <a:r>
              <a:rPr sz="4400">
                <a:latin typeface="나눔고딕" charset="0"/>
                <a:ea typeface="나눔고딕" charset="0"/>
              </a:rPr>
              <a:t>드</a:t>
            </a:r>
            <a:r>
              <a:rPr>
                <a:latin typeface="나눔고딕" charset="0"/>
                <a:ea typeface="나눔고딕" charset="0"/>
              </a:rPr>
              <a:t> </a:t>
            </a:r>
            <a:r>
              <a:rPr sz="4400">
                <a:latin typeface="나눔고딕" charset="0"/>
                <a:ea typeface="나눔고딕" charset="0"/>
              </a:rPr>
              <a:t>드론</a:t>
            </a:r>
            <a:r>
              <a:rPr>
                <a:latin typeface="나눔고딕" charset="0"/>
                <a:ea typeface="나눔고딕" charset="0"/>
              </a:rPr>
              <a:t> 제어 아키텍처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드론이 수행하는 임무의 난이도가 높아짐에 따라 다수의 드론을 운용해야되는 상황이 생겼다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⁃ 비행 컨트롤러 : Pixhawk Cube Block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⁃ 온보드 컴퓨터 : Odroid-Xu4</a:t>
            </a:r>
            <a:endParaRPr lang="ko-KR" altLang="en-US">
              <a:latin typeface="나눔고딕" charset="0"/>
              <a:ea typeface="나눔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	1. ros통신으로 MAVROS 패키지를 이용해 드론을 제어한다.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지상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통제 시스템을 ros master로 사용하면 ros환경에서 일어나는 모든 통신을 주관할 수 있다.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2.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Odroid에서는 지상 통제 시스템의 ip주소를  ros master ip로 설정하여 ros환경으로 접속 및 master와 통신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가능하게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환경 구축.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‘/mavros/cmd/takeoff’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name을 가진 ROS node의 경우 Odroid가 서로 구분할 수 있도록 drone 1, drone 2 명칭을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부여하여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‘drone1/mavros/cmd/takeoff’, ‘drone2/mavros/cmd/takeoff’와 같이 name을 설정해 독립적인 ROS node를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만들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수 있다.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-&gt;&gt; 온보드가 같은 MAVROS 패키지 사용 시 해결 방법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rhantj</cp:lastModifiedBy>
  <dc:title>PowerPoint 프레젠테이션</dc:title>
</cp:coreProperties>
</file>