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60" r:id="rId24"/>
    <p:sldId id="265" r:id="rId25"/>
    <p:sldId id="266" r:id="rId26"/>
    <p:sldId id="268" r:id="rId27"/>
    <p:sldId id="261" r:id="rId28"/>
    <p:sldId id="262" r:id="rId29"/>
    <p:sldId id="26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27921141441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74421242089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6486125601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4531292397.png"></Relationship><Relationship Id="rId3" Type="http://schemas.openxmlformats.org/officeDocument/2006/relationships/image" Target="../media/fImage2081821434967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나눔고딕" charset="0"/>
                <a:ea typeface="나눔고딕" charset="0"/>
              </a:rPr>
              <a:t>캡스톤디자인</a:t>
            </a:r>
            <a:r>
              <a:rPr sz="6000">
                <a:latin typeface="나눔고딕" charset="0"/>
                <a:ea typeface="나눔고딕" charset="0"/>
              </a:rPr>
              <a:t> 미팅 발표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20172607</a:t>
            </a:r>
            <a:r>
              <a:rPr sz="2400">
                <a:latin typeface="나눔고딕" charset="0"/>
                <a:ea typeface="나눔고딕" charset="0"/>
              </a:rPr>
              <a:t> 안종현</a:t>
            </a:r>
            <a:endParaRPr lang="ko-KR" altLang="en-US" sz="2400"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2023.02.23일</a:t>
            </a:r>
            <a:r>
              <a:rPr sz="2400">
                <a:latin typeface="나눔고딕" charset="0"/>
                <a:ea typeface="나눔고딕" charset="0"/>
              </a:rPr>
              <a:t> 발표</a:t>
            </a:r>
            <a:endParaRPr lang="ko-KR" altLang="en-US" sz="24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조사</a:t>
            </a:r>
            <a:r>
              <a:rPr>
                <a:latin typeface="나눔고딕" charset="0"/>
                <a:ea typeface="나눔고딕" charset="0"/>
              </a:rPr>
              <a:t> 5-2 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/Users/mia/Library/Group Containers/L48J367XN4.com.infraware.PolarisOffice/EngineTemp/22808/fImage2927921141441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97890" y="1647825"/>
            <a:ext cx="4801235" cy="4351655"/>
          </a:xfrm>
          <a:prstGeom prst="rect"/>
          <a:noFill/>
        </p:spPr>
      </p:pic>
      <p:sp>
        <p:nvSpPr>
          <p:cNvPr id="4" name="내용 개체 틀 1"/>
          <p:cNvSpPr txBox="1">
            <a:spLocks/>
          </p:cNvSpPr>
          <p:nvPr/>
        </p:nvSpPr>
        <p:spPr>
          <a:xfrm rot="0">
            <a:off x="5927725" y="1825625"/>
            <a:ext cx="5426710" cy="4352290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-</a:t>
            </a:r>
            <a:r>
              <a:rPr sz="2800">
                <a:latin typeface="나눔고딕" charset="0"/>
                <a:ea typeface="나눔고딕" charset="0"/>
              </a:rPr>
              <a:t> 그림 1과 같이 영문+숫자 외에도 추가적으로 밑줄( </a:t>
            </a:r>
            <a:r>
              <a:rPr sz="2800">
                <a:latin typeface="나눔고딕" charset="0"/>
                <a:ea typeface="나눔고딕" charset="0"/>
              </a:rPr>
              <a:t>굵은</a:t>
            </a:r>
            <a:r>
              <a:rPr sz="2800">
                <a:latin typeface="나눔고딕" charset="0"/>
                <a:ea typeface="나눔고딕" charset="0"/>
              </a:rPr>
              <a:t> 밑줄)을 통해 인식률을 증가, 주차 공간과 </a:t>
            </a:r>
            <a:r>
              <a:rPr sz="2800">
                <a:latin typeface="나눔고딕" charset="0"/>
                <a:ea typeface="나눔고딕" charset="0"/>
              </a:rPr>
              <a:t>관련없는</a:t>
            </a:r>
            <a:r>
              <a:rPr sz="2800">
                <a:latin typeface="나눔고딕" charset="0"/>
                <a:ea typeface="나눔고딕" charset="0"/>
              </a:rPr>
              <a:t> 다른 글자의 조합과의 차별을 둠.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-</a:t>
            </a:r>
            <a:r>
              <a:rPr sz="2800">
                <a:latin typeface="나눔고딕" charset="0"/>
                <a:ea typeface="나눔고딕" charset="0"/>
              </a:rPr>
              <a:t> 영문+숫자와 외곽선을 따로 분류한 후, 밑줄의 </a:t>
            </a:r>
            <a:r>
              <a:rPr sz="2800">
                <a:latin typeface="나눔고딕" charset="0"/>
                <a:ea typeface="나눔고딕" charset="0"/>
              </a:rPr>
              <a:t>중심점을</a:t>
            </a:r>
            <a:r>
              <a:rPr sz="2800">
                <a:latin typeface="나눔고딕" charset="0"/>
                <a:ea typeface="나눔고딕" charset="0"/>
              </a:rPr>
              <a:t> 기준으로 일정 범위 안의 글자를 분류하는 </a:t>
            </a:r>
            <a:r>
              <a:rPr sz="2800">
                <a:latin typeface="나눔고딕" charset="0"/>
                <a:ea typeface="나눔고딕" charset="0"/>
              </a:rPr>
              <a:t>방식을</a:t>
            </a:r>
            <a:r>
              <a:rPr sz="2800">
                <a:latin typeface="나눔고딕" charset="0"/>
                <a:ea typeface="나눔고딕" charset="0"/>
              </a:rPr>
              <a:t> 사용한다. 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-</a:t>
            </a:r>
            <a:r>
              <a:rPr sz="2800">
                <a:latin typeface="나눔고딕" charset="0"/>
                <a:ea typeface="나눔고딕" charset="0"/>
              </a:rPr>
              <a:t> 주차 공간을 찾기 위해 촬영된 정보들은 이후 범죄예방 </a:t>
            </a:r>
            <a:r>
              <a:rPr sz="2800">
                <a:latin typeface="나눔고딕" charset="0"/>
                <a:ea typeface="나눔고딕" charset="0"/>
              </a:rPr>
              <a:t>혹은</a:t>
            </a:r>
            <a:r>
              <a:rPr sz="2800">
                <a:latin typeface="나눔고딕" charset="0"/>
                <a:ea typeface="나눔고딕" charset="0"/>
              </a:rPr>
              <a:t> 사고 등의 빠른 조치에도 도움을 줄 수 있다.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참고</a:t>
            </a:r>
            <a:r>
              <a:rPr sz="4400">
                <a:latin typeface="나눔고딕" charset="0"/>
                <a:ea typeface="나눔고딕" charset="0"/>
              </a:rPr>
              <a:t> 문헌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800">
                <a:latin typeface="나눔고딕" charset="0"/>
                <a:ea typeface="나눔고딕" charset="0"/>
              </a:rPr>
              <a:t>박광호,</a:t>
            </a:r>
            <a:r>
              <a:rPr sz="2800">
                <a:latin typeface="나눔고딕" charset="0"/>
                <a:ea typeface="나눔고딕" charset="0"/>
              </a:rPr>
              <a:t> 남현준, “Active parking management  &amp; guidance system using </a:t>
            </a:r>
            <a:r>
              <a:rPr sz="2800">
                <a:latin typeface="나눔고딕" charset="0"/>
                <a:ea typeface="나눔고딕" charset="0"/>
              </a:rPr>
              <a:t>drone</a:t>
            </a:r>
            <a:r>
              <a:rPr sz="2800">
                <a:latin typeface="나눔고딕" charset="0"/>
                <a:ea typeface="나눔고딕" charset="0"/>
              </a:rPr>
              <a:t> camera”, 2016 동계학발표회 논문집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latin typeface="나눔고딕" charset="0"/>
                <a:ea typeface="나눔고딕" charset="0"/>
              </a:rPr>
              <a:t>이돈구, 문성태, “Drone avoidance system development based on PX4-</a:t>
            </a:r>
            <a:r>
              <a:rPr sz="2800">
                <a:latin typeface="나눔고딕" charset="0"/>
                <a:ea typeface="나눔고딕" charset="0"/>
              </a:rPr>
              <a:t>ROS2”,</a:t>
            </a:r>
            <a:r>
              <a:rPr sz="2800">
                <a:latin typeface="나눔고딕" charset="0"/>
                <a:ea typeface="나눔고딕" charset="0"/>
              </a:rPr>
              <a:t> 2021 한국항공우주학회 춘계학술발표회 논문집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latin typeface="나눔고딕" charset="0"/>
                <a:ea typeface="나눔고딕" charset="0"/>
              </a:rPr>
              <a:t>김륜우, 송홍종, “An illegal Drone Tracking Scheme Using Swaming Flight” </a:t>
            </a:r>
            <a:r>
              <a:rPr sz="2800">
                <a:latin typeface="나눔고딕" charset="0"/>
                <a:ea typeface="나눔고딕" charset="0"/>
              </a:rPr>
              <a:t>,</a:t>
            </a:r>
            <a:r>
              <a:rPr sz="2800">
                <a:latin typeface="나눔고딕" charset="0"/>
                <a:ea typeface="나눔고딕" charset="0"/>
              </a:rPr>
              <a:t> 2022 한국정보통신학회 논문지 vol. 26. No.6:943 ~ 948.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latin typeface="나눔고딕" charset="0"/>
                <a:ea typeface="나눔고딕" charset="0"/>
              </a:rPr>
              <a:t>최찬욱, 이성주,”자율주행 드론의 착륙 지점에 관한 연구 분석” , 2019년 </a:t>
            </a:r>
            <a:r>
              <a:rPr sz="2800">
                <a:latin typeface="나눔고딕" charset="0"/>
                <a:ea typeface="나눔고딕" charset="0"/>
              </a:rPr>
              <a:t>대한전공학회</a:t>
            </a:r>
            <a:r>
              <a:rPr sz="2800">
                <a:latin typeface="나눔고딕" charset="0"/>
                <a:ea typeface="나눔고딕" charset="0"/>
              </a:rPr>
              <a:t> 하계학술대회 논문집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latin typeface="나눔고딕" charset="0"/>
                <a:ea typeface="나눔고딕" charset="0"/>
              </a:rPr>
              <a:t>이시현, 문소희, “A Collision Avoidance Algorithm for Autonomous </a:t>
            </a:r>
            <a:r>
              <a:rPr sz="2800">
                <a:latin typeface="나눔고딕" charset="0"/>
                <a:ea typeface="나눔고딕" charset="0"/>
              </a:rPr>
              <a:t>Drones”,</a:t>
            </a:r>
            <a:r>
              <a:rPr sz="2800">
                <a:latin typeface="나눔고딕" charset="0"/>
                <a:ea typeface="나눔고딕" charset="0"/>
              </a:rPr>
              <a:t> 2016 한국통신학회 논문집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5941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조사</a:t>
            </a:r>
            <a:r>
              <a:rPr>
                <a:latin typeface="나눔고딕" charset="0"/>
                <a:ea typeface="나눔고딕" charset="0"/>
              </a:rPr>
              <a:t> 1 . PX4-ROS2 기반 드론 장애물 시스</a:t>
            </a:r>
            <a:r>
              <a:rPr sz="4400">
                <a:latin typeface="나눔고딕" charset="0"/>
                <a:ea typeface="나눔고딕" charset="0"/>
              </a:rPr>
              <a:t>템</a:t>
            </a:r>
            <a:r>
              <a:rPr sz="4400">
                <a:latin typeface="나눔고딕" charset="0"/>
                <a:ea typeface="나눔고딕" charset="0"/>
              </a:rPr>
              <a:t> 회피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나눔고딕" charset="0"/>
                <a:ea typeface="나눔고딕" charset="0"/>
              </a:rPr>
              <a:t> PX4-ROS2 기반의 드론을 구축한 후, 라이다 / 스테레오 카메라 </a:t>
            </a:r>
            <a:r>
              <a:rPr sz="2800">
                <a:latin typeface="나눔고딕" charset="0"/>
                <a:ea typeface="나눔고딕" charset="0"/>
              </a:rPr>
              <a:t>등을 부착.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2800">
                <a:latin typeface="나눔고딕" charset="0"/>
                <a:ea typeface="나눔고딕" charset="0"/>
              </a:rPr>
              <a:t>비행제어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2800">
                <a:latin typeface="나눔고딕" charset="0"/>
                <a:ea typeface="나눔고딕" charset="0"/>
              </a:rPr>
              <a:t>컴퓨터(FCC)에는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2800">
                <a:latin typeface="나눔고딕" charset="0"/>
                <a:ea typeface="나눔고딕" charset="0"/>
              </a:rPr>
              <a:t>픽스호크2를,</a:t>
            </a:r>
            <a:r>
              <a:rPr>
                <a:latin typeface="나눔고딕" charset="0"/>
                <a:ea typeface="나눔고딕" charset="0"/>
              </a:rPr>
              <a:t> 미션 </a:t>
            </a:r>
            <a:r>
              <a:rPr sz="2800">
                <a:latin typeface="나눔고딕" charset="0"/>
                <a:ea typeface="나눔고딕" charset="0"/>
              </a:rPr>
              <a:t>컴퓨터(MC)에는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2800">
                <a:latin typeface="나눔고딕" charset="0"/>
                <a:ea typeface="나눔고딕" charset="0"/>
              </a:rPr>
              <a:t>젯슨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2800">
                <a:latin typeface="나눔고딕" charset="0"/>
                <a:ea typeface="나눔고딕" charset="0"/>
              </a:rPr>
              <a:t>나노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2800">
                <a:latin typeface="나눔고딕" charset="0"/>
                <a:ea typeface="나눔고딕" charset="0"/>
              </a:rPr>
              <a:t>키트를</a:t>
            </a:r>
            <a:r>
              <a:rPr>
                <a:latin typeface="나눔고딕" charset="0"/>
                <a:ea typeface="나눔고딕" charset="0"/>
              </a:rPr>
              <a:t> 사용하여 </a:t>
            </a:r>
            <a:r>
              <a:rPr sz="2800">
                <a:latin typeface="나눔고딕" charset="0"/>
                <a:ea typeface="나눔고딕" charset="0"/>
              </a:rPr>
              <a:t>시스템을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2800">
                <a:latin typeface="나눔고딕" charset="0"/>
                <a:ea typeface="나눔고딕" charset="0"/>
              </a:rPr>
              <a:t>구성하였음.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>
                <a:latin typeface="나눔고딕" charset="0"/>
                <a:ea typeface="나눔고딕" charset="0"/>
              </a:rPr>
              <a:t>OS로는 우분투를 사용함. ( 미션 컴퓨터의 OS ) 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>
                <a:latin typeface="나눔고딕" charset="0"/>
                <a:ea typeface="나눔고딕" charset="0"/>
              </a:rPr>
              <a:t>PX4-ROS2를 중심으로 만든 기반 드론 시스템을 사용하여 주변 </a:t>
            </a:r>
            <a:r>
              <a:rPr sz="2800">
                <a:latin typeface="나눔고딕" charset="0"/>
                <a:ea typeface="나눔고딕" charset="0"/>
              </a:rPr>
              <a:t>장애물을 탐지하고, 탐지 후 회피하여 비행할 수 있는 전역 </a:t>
            </a:r>
            <a:r>
              <a:rPr sz="2800">
                <a:latin typeface="나눔고딕" charset="0"/>
                <a:ea typeface="나눔고딕" charset="0"/>
              </a:rPr>
              <a:t>경로</a:t>
            </a:r>
            <a:r>
              <a:rPr sz="2800">
                <a:latin typeface="나눔고딕" charset="0"/>
                <a:ea typeface="나눔고딕" charset="0"/>
              </a:rPr>
              <a:t> 시스템을 구축함. 시뮬레이션 환경에서 실험 .( 가제보 시뮬레이터 사용 ) 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나눔고딕" charset="0"/>
              <a:ea typeface="나눔고딕" charset="0"/>
            </a:endParaRPr>
          </a:p>
          <a:p>
            <a:pPr marL="685800" indent="-228600" latinLnBrk="0" lvl="1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						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685800" indent="-228600" latinLnBrk="0" lvl="1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						주변의 장애물을 라이다( 레이저 펄스로) 센서로 인식한 후, 시뮬레이션 </a:t>
            </a:r>
            <a:r>
              <a:rPr sz="2400">
                <a:latin typeface="나눔고딕" charset="0"/>
                <a:ea typeface="나눔고딕" charset="0"/>
              </a:rPr>
              <a:t>환경에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685800" indent="-228600" latinLnBrk="0" lvl="1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						3D 맵으로 저장, 이를 기반으로 장애물을 회피하여 목적지까지 이동하는 </a:t>
            </a:r>
            <a:r>
              <a:rPr sz="2400">
                <a:latin typeface="나눔고딕" charset="0"/>
                <a:ea typeface="나눔고딕" charset="0"/>
              </a:rPr>
              <a:t>방식.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						우측 상단의 화면은 ROS2 데이터를 시각적으로 보여주는 </a:t>
            </a:r>
            <a:r>
              <a:rPr sz="2800">
                <a:latin typeface="나눔고딕" charset="0"/>
                <a:ea typeface="나눔고딕" charset="0"/>
              </a:rPr>
              <a:t>rviz2이다.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                                                                                      우측 하단은 PX4 오픈소스에 포함된 지상국 프로그램이다.	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" descr="/Users/mia/Library/Group Containers/L48J367XN4.com.infraware.PolarisOffice/EngineTemp/22808/fImage277442124208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5855" y="3863339"/>
            <a:ext cx="4242435" cy="2521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49630" y="37655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조사</a:t>
            </a:r>
            <a:r>
              <a:rPr sz="4400">
                <a:latin typeface="나눔고딕" charset="0"/>
                <a:ea typeface="나눔고딕" charset="0"/>
              </a:rPr>
              <a:t> 2. 군집 비행을 이용한 불법 드론 추적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200">
                <a:latin typeface="나눔고딕" charset="0"/>
                <a:ea typeface="나눔고딕" charset="0"/>
              </a:rPr>
              <a:t>최근 드론의 비행시간과 거리가 눈에 띄는 폭으로 증가됨에 따라, </a:t>
            </a:r>
            <a:r>
              <a:rPr sz="2200">
                <a:latin typeface="나눔고딕" charset="0"/>
                <a:ea typeface="나눔고딕" charset="0"/>
              </a:rPr>
              <a:t>드론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산업은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농업,군사</a:t>
            </a:r>
            <a:r>
              <a:rPr sz="2200">
                <a:latin typeface="나눔고딕" charset="0"/>
                <a:ea typeface="나눔고딕" charset="0"/>
              </a:rPr>
              <a:t> 등의 긍정적의 분야 외에도 테러 혹은 </a:t>
            </a:r>
            <a:r>
              <a:rPr sz="2200">
                <a:latin typeface="나눔고딕" charset="0"/>
                <a:ea typeface="나눔고딕" charset="0"/>
              </a:rPr>
              <a:t>안전사고</a:t>
            </a:r>
            <a:r>
              <a:rPr sz="2200">
                <a:latin typeface="나눔고딕" charset="0"/>
                <a:ea typeface="나눔고딕" charset="0"/>
              </a:rPr>
              <a:t> 등의 </a:t>
            </a:r>
            <a:r>
              <a:rPr sz="2200">
                <a:latin typeface="나눔고딕" charset="0"/>
                <a:ea typeface="나눔고딕" charset="0"/>
              </a:rPr>
              <a:t>부정적인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면으로도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진화를</a:t>
            </a:r>
            <a:r>
              <a:rPr sz="2200">
                <a:latin typeface="나눔고딕" charset="0"/>
                <a:ea typeface="나눔고딕" charset="0"/>
              </a:rPr>
              <a:t> 거듭하고 있다.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200">
                <a:latin typeface="나눔고딕" charset="0"/>
                <a:ea typeface="나눔고딕" charset="0"/>
              </a:rPr>
              <a:t>이런 상황에서 현재 Anti-Drone ( 불법 드론의 차단 ) 관련 기술이 </a:t>
            </a:r>
            <a:r>
              <a:rPr sz="2200">
                <a:latin typeface="나눔고딕" charset="0"/>
                <a:ea typeface="나눔고딕" charset="0"/>
              </a:rPr>
              <a:t>각광받고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있고,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21년부터</a:t>
            </a:r>
            <a:r>
              <a:rPr sz="2200">
                <a:latin typeface="나눔고딕" charset="0"/>
                <a:ea typeface="나눔고딕" charset="0"/>
              </a:rPr>
              <a:t> 26년도까지 31% 증가하는 금액인 </a:t>
            </a:r>
            <a:r>
              <a:rPr sz="2200">
                <a:latin typeface="나눔고딕" charset="0"/>
                <a:ea typeface="나눔고딕" charset="0"/>
              </a:rPr>
              <a:t>35억 달러의 시장 규모를 가질 전망이다.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200">
                <a:latin typeface="나눔고딕" charset="0"/>
                <a:ea typeface="나눔고딕" charset="0"/>
              </a:rPr>
              <a:t>현재는 불법 드론의 통제를 위해 레이저나 전파 방해 등의 군사적 기술을 사용하고 </a:t>
            </a:r>
            <a:r>
              <a:rPr sz="2200">
                <a:latin typeface="나눔고딕" charset="0"/>
                <a:ea typeface="나눔고딕" charset="0"/>
              </a:rPr>
              <a:t>있으나,</a:t>
            </a:r>
            <a:r>
              <a:rPr sz="2200">
                <a:latin typeface="나눔고딕" charset="0"/>
                <a:ea typeface="나눔고딕" charset="0"/>
              </a:rPr>
              <a:t> 도심과 같은 인구 밀집 지역에서는 사용하는 데 많은 어려움이 있음.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200">
                <a:latin typeface="나눔고딕" charset="0"/>
                <a:ea typeface="나눔고딕" charset="0"/>
              </a:rPr>
              <a:t>이런 문제점들에서 불법 드론과 조종기 사이의 신호를 해석해 경로를 예측하는 방식이 </a:t>
            </a:r>
            <a:r>
              <a:rPr sz="2200">
                <a:latin typeface="나눔고딕" charset="0"/>
                <a:ea typeface="나눔고딕" charset="0"/>
              </a:rPr>
              <a:t>대안으로</a:t>
            </a:r>
            <a:r>
              <a:rPr sz="2200">
                <a:latin typeface="나눔고딕" charset="0"/>
                <a:ea typeface="나눔고딕" charset="0"/>
              </a:rPr>
              <a:t> 연구되고 있다.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21018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조사</a:t>
            </a:r>
            <a:r>
              <a:rPr>
                <a:latin typeface="나눔고딕" charset="0"/>
                <a:ea typeface="나눔고딕" charset="0"/>
              </a:rPr>
              <a:t> 2-2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612900"/>
            <a:ext cx="10516235" cy="33623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200">
                <a:latin typeface="나눔고딕" charset="0"/>
                <a:ea typeface="나눔고딕" charset="0"/>
              </a:rPr>
              <a:t>기존 방식으로는 90도 간격으로 총 4개의 안테나를 이용해 </a:t>
            </a:r>
            <a:r>
              <a:rPr sz="2200">
                <a:latin typeface="나눔고딕" charset="0"/>
                <a:ea typeface="나눔고딕" charset="0"/>
              </a:rPr>
              <a:t>불법적인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드론의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신호를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수신받는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방식을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사용하였다.</a:t>
            </a:r>
            <a:r>
              <a:rPr sz="2200">
                <a:latin typeface="나눔고딕" charset="0"/>
                <a:ea typeface="나눔고딕" charset="0"/>
              </a:rPr>
              <a:t> 가까운 거리, </a:t>
            </a:r>
            <a:r>
              <a:rPr sz="2200">
                <a:latin typeface="나눔고딕" charset="0"/>
                <a:ea typeface="나눔고딕" charset="0"/>
              </a:rPr>
              <a:t>불법</a:t>
            </a:r>
            <a:r>
              <a:rPr sz="2200">
                <a:latin typeface="나눔고딕" charset="0"/>
                <a:ea typeface="나눔고딕" charset="0"/>
              </a:rPr>
              <a:t> 드론과의 </a:t>
            </a:r>
            <a:r>
              <a:rPr sz="2200">
                <a:latin typeface="나눔고딕" charset="0"/>
                <a:ea typeface="나눔고딕" charset="0"/>
              </a:rPr>
              <a:t>거리가</a:t>
            </a:r>
            <a:r>
              <a:rPr sz="2200">
                <a:latin typeface="나눔고딕" charset="0"/>
                <a:ea typeface="나눔고딕" charset="0"/>
              </a:rPr>
              <a:t> 멀지 </a:t>
            </a:r>
            <a:r>
              <a:rPr sz="2200">
                <a:latin typeface="나눔고딕" charset="0"/>
                <a:ea typeface="나눔고딕" charset="0"/>
              </a:rPr>
              <a:t>않은</a:t>
            </a:r>
            <a:r>
              <a:rPr sz="2200">
                <a:latin typeface="나눔고딕" charset="0"/>
                <a:ea typeface="나눔고딕" charset="0"/>
              </a:rPr>
              <a:t> 경우에 이 </a:t>
            </a:r>
            <a:r>
              <a:rPr sz="2200">
                <a:latin typeface="나눔고딕" charset="0"/>
                <a:ea typeface="나눔고딕" charset="0"/>
              </a:rPr>
              <a:t>방식은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유효하였지만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거리 등에 따라 적응이 불가능한 점이 문제점이였다.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200">
                <a:latin typeface="나눔고딕" charset="0"/>
                <a:ea typeface="나눔고딕" charset="0"/>
              </a:rPr>
              <a:t>이를 보완하기 위해 4개의 안테나 대신 단일 안테나를 부착한 </a:t>
            </a:r>
            <a:r>
              <a:rPr sz="2200">
                <a:latin typeface="나눔고딕" charset="0"/>
                <a:ea typeface="나눔고딕" charset="0"/>
              </a:rPr>
              <a:t>드론을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군집</a:t>
            </a:r>
            <a:r>
              <a:rPr sz="2200">
                <a:latin typeface="나눔고딕" charset="0"/>
                <a:ea typeface="나눔고딕" charset="0"/>
              </a:rPr>
              <a:t> 비행 </a:t>
            </a:r>
            <a:r>
              <a:rPr sz="2200">
                <a:latin typeface="나눔고딕" charset="0"/>
                <a:ea typeface="나눔고딕" charset="0"/>
              </a:rPr>
              <a:t>시켜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거리의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문제를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극복하는</a:t>
            </a:r>
            <a:r>
              <a:rPr sz="2200">
                <a:latin typeface="나눔고딕" charset="0"/>
                <a:ea typeface="나눔고딕" charset="0"/>
              </a:rPr>
              <a:t> </a:t>
            </a:r>
            <a:r>
              <a:rPr sz="2200">
                <a:latin typeface="나눔고딕" charset="0"/>
                <a:ea typeface="나눔고딕" charset="0"/>
              </a:rPr>
              <a:t>방식이</a:t>
            </a:r>
            <a:r>
              <a:rPr sz="2200">
                <a:latin typeface="나눔고딕" charset="0"/>
                <a:ea typeface="나눔고딕" charset="0"/>
              </a:rPr>
              <a:t> 연구되고 </a:t>
            </a:r>
            <a:r>
              <a:rPr sz="2200">
                <a:latin typeface="나눔고딕" charset="0"/>
                <a:ea typeface="나눔고딕" charset="0"/>
              </a:rPr>
              <a:t>있다.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 </a:t>
            </a:r>
            <a:endParaRPr lang="ko-KR" altLang="en-US"/>
          </a:p>
        </p:txBody>
      </p:sp>
      <p:pic>
        <p:nvPicPr>
          <p:cNvPr id="4" name="그림 3" descr="/Users/mia/Library/Group Containers/L48J367XN4.com.infraware.PolarisOffice/EngineTemp/22808/fImage9648612560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850" y="3498850"/>
            <a:ext cx="3677285" cy="3639185"/>
          </a:xfrm>
          <a:prstGeom prst="rect"/>
          <a:noFill/>
        </p:spPr>
      </p:pic>
      <p:sp>
        <p:nvSpPr>
          <p:cNvPr id="5" name="내용 개체 틀 4"/>
          <p:cNvSpPr txBox="1">
            <a:spLocks/>
          </p:cNvSpPr>
          <p:nvPr/>
        </p:nvSpPr>
        <p:spPr>
          <a:xfrm rot="0">
            <a:off x="5327650" y="3499485"/>
            <a:ext cx="10516235" cy="33623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sz="2200">
                <a:latin typeface="나눔고딕" charset="0"/>
                <a:ea typeface="나눔고딕" charset="0"/>
              </a:rPr>
              <a:t>해당 방식을 통해 200m 떨어진 불법 드론 기준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 170% 의 개선, 이동 반경은 60%가 감소되는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 긍정적인 효과를 가져왔다.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7084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조사</a:t>
            </a:r>
            <a:r>
              <a:rPr>
                <a:latin typeface="나눔고딕" charset="0"/>
                <a:ea typeface="나눔고딕" charset="0"/>
              </a:rPr>
              <a:t> 3. 자율 주행 드론의 착륙 지점에 관한 </a:t>
            </a:r>
            <a:r>
              <a:rPr sz="4400">
                <a:latin typeface="나눔고딕" charset="0"/>
                <a:ea typeface="나눔고딕" charset="0"/>
              </a:rPr>
              <a:t>연구</a:t>
            </a:r>
            <a:r>
              <a:rPr>
                <a:latin typeface="나눔고딕" charset="0"/>
                <a:ea typeface="나눔고딕" charset="0"/>
              </a:rPr>
              <a:t> 분석.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2038349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400">
                <a:latin typeface="나눔고딕" charset="0"/>
                <a:ea typeface="나눔고딕" charset="0"/>
              </a:rPr>
              <a:t>5G시대에 도입하며 자율주행 자동차를 넘어 자율주행 드론의 </a:t>
            </a:r>
            <a:r>
              <a:rPr sz="2400">
                <a:latin typeface="나눔고딕" charset="0"/>
                <a:ea typeface="나눔고딕" charset="0"/>
              </a:rPr>
              <a:t>관심도와</a:t>
            </a:r>
            <a:r>
              <a:rPr sz="2400">
                <a:latin typeface="나눔고딕" charset="0"/>
                <a:ea typeface="나눔고딕" charset="0"/>
              </a:rPr>
              <a:t> </a:t>
            </a:r>
            <a:r>
              <a:rPr sz="2400">
                <a:latin typeface="나눔고딕" charset="0"/>
                <a:ea typeface="나눔고딕" charset="0"/>
              </a:rPr>
              <a:t>기술이</a:t>
            </a:r>
            <a:r>
              <a:rPr sz="2400">
                <a:latin typeface="나눔고딕" charset="0"/>
                <a:ea typeface="나눔고딕" charset="0"/>
              </a:rPr>
              <a:t> </a:t>
            </a:r>
            <a:r>
              <a:rPr sz="2400">
                <a:latin typeface="나눔고딕" charset="0"/>
                <a:ea typeface="나눔고딕" charset="0"/>
              </a:rPr>
              <a:t>나날이</a:t>
            </a:r>
            <a:r>
              <a:rPr sz="2400">
                <a:latin typeface="나눔고딕" charset="0"/>
                <a:ea typeface="나눔고딕" charset="0"/>
              </a:rPr>
              <a:t> 증가하고 있다. 자율 주행을 마치고  드론의 </a:t>
            </a:r>
            <a:r>
              <a:rPr sz="2400">
                <a:latin typeface="나눔고딕" charset="0"/>
                <a:ea typeface="나눔고딕" charset="0"/>
              </a:rPr>
              <a:t>착륙</a:t>
            </a:r>
            <a:r>
              <a:rPr sz="2400">
                <a:latin typeface="나눔고딕" charset="0"/>
                <a:ea typeface="나눔고딕" charset="0"/>
              </a:rPr>
              <a:t> 지점은 </a:t>
            </a:r>
            <a:r>
              <a:rPr sz="2400">
                <a:latin typeface="나눔고딕" charset="0"/>
                <a:ea typeface="나눔고딕" charset="0"/>
              </a:rPr>
              <a:t>중요한</a:t>
            </a:r>
            <a:r>
              <a:rPr sz="2400">
                <a:latin typeface="나눔고딕" charset="0"/>
                <a:ea typeface="나눔고딕" charset="0"/>
              </a:rPr>
              <a:t> </a:t>
            </a:r>
            <a:r>
              <a:rPr sz="2400">
                <a:latin typeface="나눔고딕" charset="0"/>
                <a:ea typeface="나눔고딕" charset="0"/>
              </a:rPr>
              <a:t>고려사항이다.</a:t>
            </a:r>
            <a:endParaRPr lang="ko-KR" altLang="en-US" sz="24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4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400">
                <a:latin typeface="나눔고딕" charset="0"/>
                <a:ea typeface="나눔고딕" charset="0"/>
              </a:rPr>
              <a:t>1) Depth Map 방식</a:t>
            </a:r>
            <a:endParaRPr lang="ko-KR" altLang="en-US" sz="24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-</a:t>
            </a:r>
            <a:r>
              <a:rPr sz="2400">
                <a:latin typeface="나눔고딕" charset="0"/>
                <a:ea typeface="나눔고딕" charset="0"/>
              </a:rPr>
              <a:t> 드론의 하부에 스테레오 카메라를 설치해 지형지물의 깊이를 </a:t>
            </a:r>
            <a:r>
              <a:rPr sz="2400">
                <a:latin typeface="나눔고딕" charset="0"/>
                <a:ea typeface="나눔고딕" charset="0"/>
              </a:rPr>
              <a:t>파악하는</a:t>
            </a:r>
            <a:r>
              <a:rPr sz="2400">
                <a:latin typeface="나눔고딕" charset="0"/>
                <a:ea typeface="나눔고딕" charset="0"/>
              </a:rPr>
              <a:t> </a:t>
            </a:r>
            <a:r>
              <a:rPr sz="2400">
                <a:latin typeface="나눔고딕" charset="0"/>
                <a:ea typeface="나눔고딕" charset="0"/>
              </a:rPr>
              <a:t>방식.</a:t>
            </a:r>
            <a:r>
              <a:rPr sz="2400">
                <a:latin typeface="나눔고딕" charset="0"/>
                <a:ea typeface="나눔고딕" charset="0"/>
              </a:rPr>
              <a:t> </a:t>
            </a:r>
            <a:r>
              <a:rPr sz="2400">
                <a:latin typeface="나눔고딕" charset="0"/>
                <a:ea typeface="나눔고딕" charset="0"/>
              </a:rPr>
              <a:t>깊이를</a:t>
            </a:r>
            <a:r>
              <a:rPr sz="2400">
                <a:latin typeface="나눔고딕" charset="0"/>
                <a:ea typeface="나눔고딕" charset="0"/>
              </a:rPr>
              <a:t> 이미지화 시키면 Depth Map이 된다. 해당 </a:t>
            </a:r>
            <a:r>
              <a:rPr sz="2400">
                <a:latin typeface="나눔고딕" charset="0"/>
                <a:ea typeface="나눔고딕" charset="0"/>
              </a:rPr>
              <a:t>맵을</a:t>
            </a:r>
            <a:r>
              <a:rPr sz="2400">
                <a:latin typeface="나눔고딕" charset="0"/>
                <a:ea typeface="나눔고딕" charset="0"/>
              </a:rPr>
              <a:t> 통해 </a:t>
            </a:r>
            <a:r>
              <a:rPr sz="2400">
                <a:latin typeface="나눔고딕" charset="0"/>
                <a:ea typeface="나눔고딕" charset="0"/>
              </a:rPr>
              <a:t>굴곡이</a:t>
            </a:r>
            <a:r>
              <a:rPr sz="2400">
                <a:latin typeface="나눔고딕" charset="0"/>
                <a:ea typeface="나눔고딕" charset="0"/>
              </a:rPr>
              <a:t> </a:t>
            </a:r>
            <a:r>
              <a:rPr sz="2400">
                <a:latin typeface="나눔고딕" charset="0"/>
                <a:ea typeface="나눔고딕" charset="0"/>
              </a:rPr>
              <a:t>완만하거나,</a:t>
            </a:r>
            <a:r>
              <a:rPr sz="2400">
                <a:latin typeface="나눔고딕" charset="0"/>
                <a:ea typeface="나눔고딕" charset="0"/>
              </a:rPr>
              <a:t> 깊이가 깊지 않은 곳을 분류함으로서 </a:t>
            </a:r>
            <a:r>
              <a:rPr sz="2400">
                <a:latin typeface="나눔고딕" charset="0"/>
                <a:ea typeface="나눔고딕" charset="0"/>
              </a:rPr>
              <a:t>조금</a:t>
            </a:r>
            <a:r>
              <a:rPr sz="2400">
                <a:latin typeface="나눔고딕" charset="0"/>
                <a:ea typeface="나눔고딕" charset="0"/>
              </a:rPr>
              <a:t> 더 안전한 </a:t>
            </a:r>
            <a:r>
              <a:rPr sz="2400">
                <a:latin typeface="나눔고딕" charset="0"/>
                <a:ea typeface="나눔고딕" charset="0"/>
              </a:rPr>
              <a:t>착륙이</a:t>
            </a:r>
            <a:r>
              <a:rPr sz="2400">
                <a:latin typeface="나눔고딕" charset="0"/>
                <a:ea typeface="나눔고딕" charset="0"/>
              </a:rPr>
              <a:t> </a:t>
            </a:r>
            <a:r>
              <a:rPr sz="2400">
                <a:latin typeface="나눔고딕" charset="0"/>
                <a:ea typeface="나눔고딕" charset="0"/>
              </a:rPr>
              <a:t>가능하다.</a:t>
            </a:r>
            <a:r>
              <a:rPr sz="2400">
                <a:latin typeface="나눔고딕" charset="0"/>
                <a:ea typeface="나눔고딕" charset="0"/>
              </a:rPr>
              <a:t> 하지만 물이 있는 곳, 많은 단계의 </a:t>
            </a:r>
            <a:r>
              <a:rPr sz="2400">
                <a:latin typeface="나눔고딕" charset="0"/>
                <a:ea typeface="나눔고딕" charset="0"/>
              </a:rPr>
              <a:t>프로세스를</a:t>
            </a:r>
            <a:r>
              <a:rPr sz="2400">
                <a:latin typeface="나눔고딕" charset="0"/>
                <a:ea typeface="나눔고딕" charset="0"/>
              </a:rPr>
              <a:t> 걸치기 </a:t>
            </a:r>
            <a:r>
              <a:rPr sz="2400">
                <a:latin typeface="나눔고딕" charset="0"/>
                <a:ea typeface="나눔고딕" charset="0"/>
              </a:rPr>
              <a:t>때문에</a:t>
            </a:r>
            <a:r>
              <a:rPr sz="2400">
                <a:latin typeface="나눔고딕" charset="0"/>
                <a:ea typeface="나눔고딕" charset="0"/>
              </a:rPr>
              <a:t> </a:t>
            </a:r>
            <a:r>
              <a:rPr sz="2400">
                <a:latin typeface="나눔고딕" charset="0"/>
                <a:ea typeface="나눔고딕" charset="0"/>
              </a:rPr>
              <a:t>데이터가</a:t>
            </a:r>
            <a:r>
              <a:rPr sz="2400">
                <a:latin typeface="나눔고딕" charset="0"/>
                <a:ea typeface="나눔고딕" charset="0"/>
              </a:rPr>
              <a:t> 산재할 가능성이 있다.</a:t>
            </a:r>
            <a:endParaRPr lang="ko-KR" altLang="en-US" sz="24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>
                <a:latin typeface="나눔고딕" charset="0"/>
                <a:ea typeface="나눔고딕" charset="0"/>
              </a:rPr>
              <a:t>2) Marker 방식</a:t>
            </a:r>
            <a:endParaRPr lang="ko-KR" altLang="en-US" sz="20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 - 안정된 지역에 대한 트레이닝을 시켜 드론의 단일 카메라에 적용시킨다. 이후 착륙 지점을 찾는 </a:t>
            </a:r>
            <a:r>
              <a:rPr sz="2000">
                <a:latin typeface="나눔고딕" charset="0"/>
                <a:ea typeface="나눔고딕" charset="0"/>
              </a:rPr>
              <a:t>과정에서</a:t>
            </a:r>
            <a:r>
              <a:rPr sz="2000">
                <a:latin typeface="나눔고딕" charset="0"/>
                <a:ea typeface="나눔고딕" charset="0"/>
              </a:rPr>
              <a:t> 훈련시킨 마커와 유사한 지역이 발견되면 네모난 박스를 형성한다. 드론은 그 박스의 </a:t>
            </a:r>
            <a:r>
              <a:rPr sz="2000">
                <a:latin typeface="나눔고딕" charset="0"/>
                <a:ea typeface="나눔고딕" charset="0"/>
              </a:rPr>
              <a:t>중심과</a:t>
            </a:r>
            <a:r>
              <a:rPr sz="2000">
                <a:latin typeface="나눔고딕" charset="0"/>
                <a:ea typeface="나눔고딕" charset="0"/>
              </a:rPr>
              <a:t> 드론 개인 카메라의 중심을 맞추어 중앙에 착륙할 수 있게 된다. 마킹 방식은 사전에 </a:t>
            </a:r>
            <a:r>
              <a:rPr sz="2000">
                <a:latin typeface="나눔고딕" charset="0"/>
                <a:ea typeface="나눔고딕" charset="0"/>
              </a:rPr>
              <a:t>학습이</a:t>
            </a:r>
            <a:r>
              <a:rPr sz="2000">
                <a:latin typeface="나눔고딕" charset="0"/>
                <a:ea typeface="나눔고딕" charset="0"/>
              </a:rPr>
              <a:t> 진행되었기 때문에 통신이 불가능한 지역에서도 사용이 가능하고, 정확한 위치를 파악할 </a:t>
            </a:r>
            <a:r>
              <a:rPr sz="2000">
                <a:latin typeface="나눔고딕" charset="0"/>
                <a:ea typeface="나눔고딕" charset="0"/>
              </a:rPr>
              <a:t>수</a:t>
            </a:r>
            <a:r>
              <a:rPr sz="2000">
                <a:latin typeface="나눔고딕" charset="0"/>
                <a:ea typeface="나눔고딕" charset="0"/>
              </a:rPr>
              <a:t> 있다. 하지만 트레이닝 시킨 모델에 따라 편차가 크고, 카메라의 프레임레이트 만큼의 빠른 </a:t>
            </a:r>
            <a:r>
              <a:rPr sz="2000">
                <a:latin typeface="나눔고딕" charset="0"/>
                <a:ea typeface="나눔고딕" charset="0"/>
              </a:rPr>
              <a:t>처리속도가</a:t>
            </a:r>
            <a:r>
              <a:rPr sz="2000">
                <a:latin typeface="나눔고딕" charset="0"/>
                <a:ea typeface="나눔고딕" charset="0"/>
              </a:rPr>
              <a:t> 필요하다는 단점이 있다.</a:t>
            </a:r>
            <a:endParaRPr lang="ko-KR" altLang="en-US" sz="20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	3)depth map + 딥러닝 방식</a:t>
            </a:r>
            <a:endParaRPr lang="ko-KR" altLang="en-US" sz="20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  - depth map 방식을 통해 맵을 만들고, Marker 방식의 마커를 생성하는 방식을 혼합한 것. </a:t>
            </a:r>
            <a:r>
              <a:rPr sz="2000">
                <a:latin typeface="나눔고딕" charset="0"/>
                <a:ea typeface="나눔고딕" charset="0"/>
              </a:rPr>
              <a:t>depth</a:t>
            </a:r>
            <a:r>
              <a:rPr sz="2000">
                <a:latin typeface="나눔고딕" charset="0"/>
                <a:ea typeface="나눔고딕" charset="0"/>
              </a:rPr>
              <a:t> map을 통해 완만한, 혹은 깊이가 깊지 않은 지형을 찾고 개인 카메라에서 미리 </a:t>
            </a:r>
            <a:r>
              <a:rPr sz="2000">
                <a:latin typeface="나눔고딕" charset="0"/>
                <a:ea typeface="나눔고딕" charset="0"/>
              </a:rPr>
              <a:t>학습시켰던</a:t>
            </a:r>
            <a:r>
              <a:rPr sz="2000">
                <a:latin typeface="나눔고딕" charset="0"/>
                <a:ea typeface="나눔고딕" charset="0"/>
              </a:rPr>
              <a:t> 박스가 형성될 때까지 이동한다. 두 방식을 혼용해 학습 효율, 정확도 등은 큰 </a:t>
            </a:r>
            <a:r>
              <a:rPr sz="2000">
                <a:latin typeface="나눔고딕" charset="0"/>
                <a:ea typeface="나눔고딕" charset="0"/>
              </a:rPr>
              <a:t>폭으로</a:t>
            </a:r>
            <a:r>
              <a:rPr sz="2000">
                <a:latin typeface="나눔고딕" charset="0"/>
                <a:ea typeface="나눔고딕" charset="0"/>
              </a:rPr>
              <a:t> 증가하지만 복잡도 면에서 실시간으로 이용하기에는 무리가 있고, 아직까지는 연산의 </a:t>
            </a:r>
            <a:r>
              <a:rPr sz="2000">
                <a:latin typeface="나눔고딕" charset="0"/>
                <a:ea typeface="나눔고딕" charset="0"/>
              </a:rPr>
              <a:t>양이</a:t>
            </a:r>
            <a:r>
              <a:rPr sz="2000">
                <a:latin typeface="나눔고딕" charset="0"/>
                <a:ea typeface="나눔고딕" charset="0"/>
              </a:rPr>
              <a:t> 많아지기에 비행시간이 줄어든다는 단점 또한 존재한다. </a:t>
            </a:r>
            <a:endParaRPr lang="ko-KR" altLang="en-US" sz="2000"/>
          </a:p>
        </p:txBody>
      </p:sp>
      <p:sp>
        <p:nvSpPr>
          <p:cNvPr id="4" name="제목 5"/>
          <p:cNvSpPr txBox="1">
            <a:spLocks/>
          </p:cNvSpPr>
          <p:nvPr>
            <p:ph type="title" idx="2"/>
          </p:nvPr>
        </p:nvSpPr>
        <p:spPr>
          <a:xfrm rot="0">
            <a:off x="838200" y="44577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조사</a:t>
            </a:r>
            <a:r>
              <a:rPr sz="4400">
                <a:latin typeface="나눔고딕" charset="0"/>
                <a:ea typeface="나눔고딕" charset="0"/>
              </a:rPr>
              <a:t> 3. 자율 주행 드론의 착륙 지점에 관한 </a:t>
            </a:r>
            <a:r>
              <a:rPr sz="4400">
                <a:latin typeface="나눔고딕" charset="0"/>
                <a:ea typeface="나눔고딕" charset="0"/>
              </a:rPr>
              <a:t>연구</a:t>
            </a:r>
            <a:r>
              <a:rPr sz="4400">
                <a:latin typeface="나눔고딕" charset="0"/>
                <a:ea typeface="나눔고딕" charset="0"/>
              </a:rPr>
              <a:t> 분석.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조사</a:t>
            </a:r>
            <a:r>
              <a:rPr>
                <a:latin typeface="나눔고딕" charset="0"/>
                <a:ea typeface="나눔고딕" charset="0"/>
              </a:rPr>
              <a:t> 4. 자율주행 드론 충돌회피 알고리즘에 </a:t>
            </a:r>
            <a:r>
              <a:rPr sz="4400">
                <a:latin typeface="나눔고딕" charset="0"/>
                <a:ea typeface="나눔고딕" charset="0"/>
              </a:rPr>
              <a:t>관한</a:t>
            </a:r>
            <a:r>
              <a:rPr>
                <a:latin typeface="나눔고딕" charset="0"/>
                <a:ea typeface="나눔고딕" charset="0"/>
              </a:rPr>
              <a:t> 연구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나눔고딕" charset="0"/>
                <a:ea typeface="나눔고딕" charset="0"/>
              </a:rPr>
              <a:t>드론 산업은 매년 3% 이상의 빠른 성장세를 보이고 있다. </a:t>
            </a:r>
            <a:r>
              <a:rPr sz="2800">
                <a:latin typeface="나눔고딕" charset="0"/>
                <a:ea typeface="나눔고딕" charset="0"/>
              </a:rPr>
              <a:t>미국에서는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2800">
                <a:latin typeface="나눔고딕" charset="0"/>
                <a:ea typeface="나눔고딕" charset="0"/>
              </a:rPr>
              <a:t>DHL</a:t>
            </a:r>
            <a:r>
              <a:rPr>
                <a:latin typeface="나눔고딕" charset="0"/>
                <a:ea typeface="나눔고딕" charset="0"/>
              </a:rPr>
              <a:t> Amazon과 같이 드론 배달 산업에 뛰어들고 있다. </a:t>
            </a:r>
            <a:r>
              <a:rPr sz="2800">
                <a:latin typeface="나눔고딕" charset="0"/>
                <a:ea typeface="나눔고딕" charset="0"/>
              </a:rPr>
              <a:t>이런 상황에서 </a:t>
            </a:r>
            <a:r>
              <a:rPr sz="2800">
                <a:latin typeface="나눔고딕" charset="0"/>
                <a:ea typeface="나눔고딕" charset="0"/>
              </a:rPr>
              <a:t>안전한</a:t>
            </a:r>
            <a:r>
              <a:rPr sz="2800">
                <a:latin typeface="나눔고딕" charset="0"/>
                <a:ea typeface="나눔고딕" charset="0"/>
              </a:rPr>
              <a:t> 주행을 위해선 장애물과의 충돌을 회피하는 것이 중요하다.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latin typeface="나눔고딕" charset="0"/>
                <a:ea typeface="나눔고딕" charset="0"/>
              </a:rPr>
              <a:t>충돌 회피는 대표적으로 건물,나무,가로등 등의 고정형 장애물 충돌회피와 </a:t>
            </a:r>
            <a:r>
              <a:rPr sz="2800">
                <a:latin typeface="나눔고딕" charset="0"/>
                <a:ea typeface="나눔고딕" charset="0"/>
              </a:rPr>
              <a:t>비행기,새,다른</a:t>
            </a:r>
            <a:r>
              <a:rPr sz="2800">
                <a:latin typeface="나눔고딕" charset="0"/>
                <a:ea typeface="나눔고딕" charset="0"/>
              </a:rPr>
              <a:t> 드론 등 움직이는 장애물인 이동형 장애물 충돌회피로 </a:t>
            </a:r>
            <a:r>
              <a:rPr sz="2800">
                <a:latin typeface="나눔고딕" charset="0"/>
                <a:ea typeface="나눔고딕" charset="0"/>
              </a:rPr>
              <a:t>나뉜다.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>
                <a:latin typeface="나눔고딕" charset="0"/>
                <a:ea typeface="나눔고딕" charset="0"/>
              </a:rPr>
              <a:t>각도,정보,순서에 따라 충돌회피 기반 알고리즘을 수행하여 모두 충돌하지 </a:t>
            </a:r>
            <a:r>
              <a:rPr sz="2800">
                <a:latin typeface="나눔고딕" charset="0"/>
                <a:ea typeface="나눔고딕" charset="0"/>
              </a:rPr>
              <a:t>않고</a:t>
            </a:r>
            <a:r>
              <a:rPr sz="2800">
                <a:latin typeface="나눔고딕" charset="0"/>
                <a:ea typeface="나눔고딕" charset="0"/>
              </a:rPr>
              <a:t> 변경된 경로를 통해 원하는 위치까지 이동이 가능하다.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조사</a:t>
            </a:r>
            <a:r>
              <a:rPr>
                <a:latin typeface="나눔고딕" charset="0"/>
                <a:ea typeface="나눔고딕" charset="0"/>
              </a:rPr>
              <a:t> 4. 자율주행 드론 충돌회피 알고리즘에 </a:t>
            </a:r>
            <a:r>
              <a:rPr sz="4400">
                <a:latin typeface="나눔고딕" charset="0"/>
                <a:ea typeface="나눔고딕" charset="0"/>
              </a:rPr>
              <a:t>관한</a:t>
            </a:r>
            <a:r>
              <a:rPr>
                <a:latin typeface="나눔고딕" charset="0"/>
                <a:ea typeface="나눔고딕" charset="0"/>
              </a:rPr>
              <a:t> 연구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/Users/mia/Library/Group Containers/L48J367XN4.com.infraware.PolarisOffice/EngineTemp/23928/fImage64453129239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416040" y="3268980"/>
            <a:ext cx="5377815" cy="1373505"/>
          </a:xfrm>
          <a:prstGeom prst="rect"/>
          <a:noFill/>
        </p:spPr>
      </p:pic>
      <p:pic>
        <p:nvPicPr>
          <p:cNvPr id="4" name="내용 개체 틀 1" descr="/Users/mia/Library/Group Containers/L48J367XN4.com.infraware.PolarisOffice/EngineTemp/23928/fImage20818214349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5115" y="1774825"/>
            <a:ext cx="6315710" cy="4352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조사</a:t>
            </a:r>
            <a:r>
              <a:rPr sz="4400">
                <a:latin typeface="나눔고딕" charset="0"/>
                <a:ea typeface="나눔고딕" charset="0"/>
              </a:rPr>
              <a:t> 5. 드론 카메라를 이용한 능동형 주차</a:t>
            </a:r>
            <a:r>
              <a:rPr sz="4400">
                <a:latin typeface="나눔고딕" charset="0"/>
                <a:ea typeface="나눔고딕" charset="0"/>
              </a:rPr>
              <a:t>관리</a:t>
            </a:r>
            <a:r>
              <a:rPr sz="4400">
                <a:latin typeface="나눔고딕" charset="0"/>
                <a:ea typeface="나눔고딕" charset="0"/>
              </a:rPr>
              <a:t> 및 안내 시스템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-</a:t>
            </a:r>
            <a:r>
              <a:rPr sz="2800">
                <a:latin typeface="나눔고딕" charset="0"/>
                <a:ea typeface="나눔고딕" charset="0"/>
              </a:rPr>
              <a:t> 기동성이 좋고 공간의 제약을 받지 않는 드론의 특성상 효율적인 </a:t>
            </a:r>
            <a:r>
              <a:rPr sz="2800">
                <a:latin typeface="나눔고딕" charset="0"/>
                <a:ea typeface="나눔고딕" charset="0"/>
              </a:rPr>
              <a:t>주차공간을</a:t>
            </a:r>
            <a:r>
              <a:rPr sz="2800">
                <a:latin typeface="나눔고딕" charset="0"/>
                <a:ea typeface="나눔고딕" charset="0"/>
              </a:rPr>
              <a:t> 위한 연구에 큰 도움을 줌 . 주변 장비가 적고 공중에 떠있기에 </a:t>
            </a:r>
            <a:r>
              <a:rPr sz="2800">
                <a:latin typeface="나눔고딕" charset="0"/>
                <a:ea typeface="나눔고딕" charset="0"/>
              </a:rPr>
              <a:t>한</a:t>
            </a:r>
            <a:r>
              <a:rPr sz="2800">
                <a:latin typeface="나눔고딕" charset="0"/>
                <a:ea typeface="나눔고딕" charset="0"/>
              </a:rPr>
              <a:t> 대의 드론에는 200면 이상의 주차공간을 확인할 수 있는 범위각이 존재.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-</a:t>
            </a:r>
            <a:r>
              <a:rPr sz="2800">
                <a:latin typeface="나눔고딕" charset="0"/>
                <a:ea typeface="나눔고딕" charset="0"/>
              </a:rPr>
              <a:t> 드론으로 주차 공간인지 아닌지를 분류한 후, 주차 공간 중 주차가 가능한 </a:t>
            </a:r>
            <a:r>
              <a:rPr sz="2800">
                <a:latin typeface="나눔고딕" charset="0"/>
                <a:ea typeface="나눔고딕" charset="0"/>
              </a:rPr>
              <a:t>공간(차가</a:t>
            </a:r>
            <a:r>
              <a:rPr sz="2800">
                <a:latin typeface="나눔고딕" charset="0"/>
                <a:ea typeface="나눔고딕" charset="0"/>
              </a:rPr>
              <a:t> 없는 공간)을 분류. 이후 벽면에 있는 숫자+영어의 조합으로 </a:t>
            </a:r>
            <a:r>
              <a:rPr sz="2800">
                <a:latin typeface="나눔고딕" charset="0"/>
                <a:ea typeface="나눔고딕" charset="0"/>
              </a:rPr>
              <a:t>공간의</a:t>
            </a:r>
            <a:r>
              <a:rPr sz="2800">
                <a:latin typeface="나눔고딕" charset="0"/>
                <a:ea typeface="나눔고딕" charset="0"/>
              </a:rPr>
              <a:t> 위치정보를 분석하는 방식.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po_user</dc:creator>
  <cp:lastModifiedBy>po_user</cp:lastModifiedBy>
  <dc:title>PowerPoint 프레젠테이션</dc:title>
</cp:coreProperties>
</file>