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3" r:id="rId3"/>
    <p:sldId id="268" r:id="rId4"/>
    <p:sldId id="269" r:id="rId5"/>
    <p:sldId id="270" r:id="rId6"/>
    <p:sldId id="260" r:id="rId7"/>
    <p:sldId id="271" r:id="rId8"/>
    <p:sldId id="256" r:id="rId9"/>
    <p:sldId id="266" r:id="rId10"/>
    <p:sldId id="257" r:id="rId11"/>
    <p:sldId id="258" r:id="rId12"/>
    <p:sldId id="261" r:id="rId13"/>
    <p:sldId id="262" r:id="rId14"/>
    <p:sldId id="263" r:id="rId15"/>
    <p:sldId id="264" r:id="rId16"/>
    <p:sldId id="265" r:id="rId17"/>
    <p:sldId id="259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reps/rep-2000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77446-23B4-6294-D55F-849FB814D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정기 미팅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차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8022F-CABC-52DF-4605-50045AF6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4214" y="429315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		</a:t>
            </a:r>
            <a:r>
              <a:rPr kumimoji="1" lang="ko-KR" altLang="en-US" dirty="0"/>
              <a:t>      </a:t>
            </a:r>
            <a:r>
              <a:rPr kumimoji="1" lang="en-US" altLang="ko-KR" dirty="0"/>
              <a:t>2023.03.14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				</a:t>
            </a:r>
            <a:r>
              <a:rPr kumimoji="1" lang="ko-KR" altLang="en-US" dirty="0"/>
              <a:t>  고무서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안종현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노호성</a:t>
            </a:r>
            <a:endParaRPr kumimoji="1" lang="en-US" altLang="ko-KR" dirty="0"/>
          </a:p>
          <a:p>
            <a:r>
              <a:rPr kumimoji="1" lang="en-US" altLang="ko-Kore-KR" dirty="0"/>
              <a:t>					</a:t>
            </a:r>
            <a:r>
              <a:rPr kumimoji="1" lang="ko-KR" altLang="en-US" dirty="0"/>
              <a:t>지도교수님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 태훈 교수님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676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 descr="/Users/gomuseo/Library/Group Containers/L48J367XN4.com.infraware.PolarisOffice/EngineTemp/17265/fImage88156142368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5" y="1412875"/>
            <a:ext cx="5431790" cy="5174615"/>
          </a:xfrm>
          <a:prstGeom prst="rect">
            <a:avLst/>
          </a:prstGeom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>
                <a:latin typeface="나눔고딕" charset="0"/>
                <a:ea typeface="나눔고딕" charset="0"/>
              </a:rPr>
              <a:t>* </a:t>
            </a:r>
            <a:r>
              <a:rPr sz="4400" b="0" i="0">
                <a:latin typeface="나눔고딕" charset="0"/>
                <a:ea typeface="나눔고딕" charset="0"/>
              </a:rPr>
              <a:t>딥 러닝 기반 프레임 보간을 이용한 SLAM 성능 개선</a:t>
            </a:r>
            <a:endParaRPr lang="ko-KR" altLang="en-US" sz="4400"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661025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20000"/>
          </a:bodyPr>
          <a:lstStyle/>
          <a:p>
            <a:pPr marL="228600" indent="-228600" latinLnBrk="0">
              <a:buFontTx/>
              <a:buNone/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-키프레임률에  따른  프레임  보간  결정  알고리즘</a:t>
            </a:r>
            <a:endParaRPr lang="ko-KR" altLang="en-US" sz="1700" b="1" i="0" strike="noStrike" cap="none">
              <a:latin typeface="serif" charset="0"/>
              <a:ea typeface="serif" charset="0"/>
            </a:endParaRPr>
          </a:p>
          <a:p>
            <a:pPr marL="228600" indent="-228600" latinLnBrk="0"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1. SLAM을  시작하여  프레임을  수신하게  되면  </a:t>
            </a:r>
            <a:r>
              <a:rPr sz="2000" b="1" i="0" strike="noStrike" cap="none">
                <a:latin typeface="serif" charset="0"/>
                <a:ea typeface="serif" charset="0"/>
              </a:rPr>
              <a:t>첫  프레임인지  판단</a:t>
            </a:r>
            <a:r>
              <a:rPr sz="2000" b="0" i="0" strike="noStrike" cap="none">
                <a:latin typeface="serif" charset="0"/>
                <a:ea typeface="serif" charset="0"/>
              </a:rPr>
              <a:t>을  수행한다. 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latinLnBrk="0"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2. 수신된  프레임이 첫  프레임이라면  </a:t>
            </a:r>
            <a:r>
              <a:rPr sz="2000" b="1" i="0" strike="noStrike" cap="none">
                <a:latin typeface="serif" charset="0"/>
                <a:ea typeface="serif" charset="0"/>
              </a:rPr>
              <a:t>해당  프레임과  프레임 도착  시간을  저장</a:t>
            </a:r>
            <a:r>
              <a:rPr sz="2000" b="0" i="0" strike="noStrike" cap="none">
                <a:latin typeface="serif" charset="0"/>
                <a:ea typeface="serif" charset="0"/>
              </a:rPr>
              <a:t>한다.  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latinLnBrk="0"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3. 수신된  프레임이  첫  프레임이 아니라면  현재  프레임이  수신된  시간과  이전  프레임이 수신된  </a:t>
            </a:r>
            <a:r>
              <a:rPr sz="2000" b="1" i="0" strike="noStrike" cap="none">
                <a:latin typeface="serif" charset="0"/>
                <a:ea typeface="serif" charset="0"/>
              </a:rPr>
              <a:t>시간의  차이를  계산</a:t>
            </a:r>
            <a:r>
              <a:rPr sz="2000" b="0" i="0" strike="noStrike" cap="none">
                <a:latin typeface="serif" charset="0"/>
                <a:ea typeface="serif" charset="0"/>
              </a:rPr>
              <a:t>하여  MSPF(Milli-Seconds Per  Frame)를  계산한다.  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latinLnBrk="0"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4. 만약  현재  프레임의  MSPF가 기준  MSPF  보다  크다면,  프레임  소실이  발생한  것으로  판단하고 </a:t>
            </a:r>
            <a:r>
              <a:rPr sz="2000" b="1" i="0" strike="noStrike" cap="none">
                <a:latin typeface="serif" charset="0"/>
                <a:ea typeface="serif" charset="0"/>
              </a:rPr>
              <a:t>프레임  보간을  수행</a:t>
            </a:r>
            <a:r>
              <a:rPr sz="2000" b="0" i="0" strike="noStrike" cap="none">
                <a:latin typeface="serif" charset="0"/>
                <a:ea typeface="serif" charset="0"/>
              </a:rPr>
              <a:t>한다. 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latinLnBrk="0"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 5. 프레임  보간이 완료되면  해당  보간된  프레임을  순차적으로  </a:t>
            </a:r>
            <a:r>
              <a:rPr sz="2000" b="1" i="0" strike="noStrike" cap="none">
                <a:latin typeface="serif" charset="0"/>
                <a:ea typeface="serif" charset="0"/>
              </a:rPr>
              <a:t>ORB  특징점  추출  프로세스로  전달</a:t>
            </a:r>
            <a:r>
              <a:rPr sz="2000" b="0" i="0" strike="noStrike" cap="none">
                <a:latin typeface="serif" charset="0"/>
                <a:ea typeface="serif" charset="0"/>
              </a:rPr>
              <a:t>한다.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latinLnBrk="0"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  </a:t>
            </a:r>
            <a:endParaRPr lang="ko-KR" altLang="en-US" sz="2000" b="0" i="0" strike="noStrike" cap="none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/>
          <p:cNvSpPr txBox="1">
            <a:spLocks noGrp="1"/>
          </p:cNvSpPr>
          <p:nvPr>
            <p:ph idx="2"/>
          </p:nvPr>
        </p:nvSpPr>
        <p:spPr>
          <a:xfrm>
            <a:off x="838200" y="431165"/>
            <a:ext cx="10356850" cy="57473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 딥 러닝 기반 프레임 보간</a:t>
            </a:r>
            <a:endParaRPr lang="ko-KR" altLang="en-US" sz="1700" b="1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1. 플로우(Flow) 기반 알고리즘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	- 두 개의 연속적인 프레임 사이의 광학적 움직임을 추정 후 추정된 플로우를 통해 중간 프레임을 보간한다.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	- 플로우 추정 네트워크 설게가 가능해 역동적인 움직임에 대한 추정이 가능하다.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 프레임 보간 알고리즘</a:t>
            </a:r>
            <a:endParaRPr lang="ko-KR" altLang="en-US" sz="1700" b="1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1. </a:t>
            </a:r>
            <a:r>
              <a:rPr sz="2000"/>
              <a:t>RIFE(Real time Intermediate Flow Estimation) 알고리즘 </a:t>
            </a:r>
            <a:endParaRPr lang="ko-KR" altLang="en-US" sz="2000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/>
              <a:t>	-</a:t>
            </a:r>
            <a:r>
              <a:rPr sz="2000" b="0" i="0" strike="noStrike" cap="none">
                <a:latin typeface="맑은 고딕" charset="0"/>
                <a:ea typeface="맑은 고딕" charset="0"/>
              </a:rPr>
              <a:t> 연속적인 IF Block을 통해 플로우의 이동과 소프트 퓨전 마스크를 반복적으로 업데이트하는 IFNet 이라는 신경망을 사용한다. </a:t>
            </a:r>
            <a:endParaRPr lang="ko-KR" altLang="en-US" sz="2000" b="0" i="0" strike="noStrike" cap="none">
              <a:latin typeface="맑은 고딕" charset="0"/>
              <a:ea typeface="맑은 고딕" charset="0"/>
            </a:endParaRPr>
          </a:p>
          <a:p>
            <a:pPr marL="0" indent="25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맑은 고딕" charset="0"/>
                <a:ea typeface="맑은 고딕" charset="0"/>
              </a:rPr>
              <a:t>-IFNet 기반의 알고리즘은 새로운 프레임 정보를 수신하더라도 사전 훈련된 광학 흐름에 의존적으로 판단하지 않으며, 실시간 인코딩 입력으로 프레임 보간이 가능하다.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serif" charset="0"/>
                <a:ea typeface="serif" charset="0"/>
              </a:rPr>
              <a:t>  </a:t>
            </a:r>
            <a:endParaRPr lang="ko-KR" altLang="en-US" sz="2000" b="0" i="0" strike="noStrike" cap="none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/>
          <p:cNvSpPr txBox="1">
            <a:spLocks/>
          </p:cNvSpPr>
          <p:nvPr/>
        </p:nvSpPr>
        <p:spPr>
          <a:xfrm>
            <a:off x="915670" y="447675"/>
            <a:ext cx="10356850" cy="57473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 실험 환경 구성</a:t>
            </a:r>
            <a:endParaRPr lang="ko-KR" altLang="en-US" sz="1700" b="1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000" b="0" i="0" strike="noStrike" cap="none">
                <a:latin typeface="serif" charset="0"/>
                <a:ea typeface="serif" charset="0"/>
              </a:rPr>
              <a:t>1. </a:t>
            </a:r>
            <a:r>
              <a:rPr sz="2000" b="0" i="0" strike="noStrike" cap="none"/>
              <a:t>제안하는 알고리즘의 성능을 평가하기 위해 TUM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RGB-D</a:t>
            </a:r>
            <a:r>
              <a:rPr sz="2000" b="0" i="0" strike="noStrike" cap="none"/>
              <a:t> Dataset을 활용. </a:t>
            </a:r>
            <a:endParaRPr lang="ko-KR" altLang="en-US" sz="2000" b="0" i="0" strike="noStrike" cap="none"/>
          </a:p>
          <a:p>
            <a:pPr marL="0" indent="0"/>
            <a:endParaRPr lang="ko-KR" altLang="en-US" sz="2000" b="0" i="0" strike="noStrike" cap="none"/>
          </a:p>
          <a:p>
            <a:pPr marL="0" indent="0"/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2. </a:t>
            </a:r>
            <a:r>
              <a:rPr sz="2000" b="0" i="0" strike="noStrike" cap="none"/>
              <a:t>Handheld SLAM을 평가하기 위한 fr2/desk 데이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터</a:t>
            </a:r>
            <a:r>
              <a:rPr sz="2000" b="0" i="0" strike="noStrike" cap="none"/>
              <a:t>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세트.</a:t>
            </a:r>
            <a:endParaRPr lang="ko-KR" altLang="en-US" sz="2000" b="0" i="0" strike="noStrike" cap="none"/>
          </a:p>
          <a:p>
            <a:pPr marL="0" indent="0"/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Robot</a:t>
            </a:r>
            <a:r>
              <a:rPr sz="2000" b="0" i="0" strike="noStrike" cap="none"/>
              <a:t> SLAM을 위한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fr2/pioneer_slam</a:t>
            </a:r>
            <a:r>
              <a:rPr sz="2000" b="0" i="0" strike="noStrike" cap="none"/>
              <a:t> 데이터 세트.</a:t>
            </a:r>
            <a:endParaRPr lang="ko-KR" altLang="en-US" sz="2000" b="0" i="0" strike="noStrike" cap="none"/>
          </a:p>
          <a:p>
            <a:pPr marL="0" indent="0"/>
            <a:endParaRPr lang="ko-KR" altLang="en-US" sz="2000" b="0" i="0" strike="noStrike" cap="none"/>
          </a:p>
          <a:p>
            <a:pPr marL="0" indent="0"/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3. 낮은</a:t>
            </a:r>
            <a:r>
              <a:rPr sz="2000" b="0" i="0" strike="noStrike" cap="none"/>
              <a:t> 프레임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률의 구현을 위해</a:t>
            </a:r>
            <a:r>
              <a:rPr sz="2000" b="0" i="0" strike="noStrike" cap="none"/>
              <a:t>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강제적으로</a:t>
            </a:r>
            <a:r>
              <a:rPr sz="2000" b="0" i="0" strike="noStrike" cap="none"/>
              <a:t> 프레임 소실을 발생시켜 초당 1-30 프레임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이</a:t>
            </a:r>
            <a:r>
              <a:rPr sz="2000" b="0" i="0" strike="noStrike" cap="none"/>
              <a:t>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일정하게</a:t>
            </a:r>
            <a:r>
              <a:rPr sz="2000" b="0" i="0" strike="noStrike" cap="none"/>
              <a:t>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출력되는</a:t>
            </a:r>
            <a:r>
              <a:rPr sz="2000" b="0" i="0" strike="noStrike" cap="none"/>
              <a:t>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환경을</a:t>
            </a:r>
            <a:r>
              <a:rPr sz="2000" b="0" i="0" strike="noStrike" cap="none"/>
              <a:t> </a:t>
            </a:r>
            <a:r>
              <a:rPr sz="2000" b="0" i="0" strike="noStrike" cap="none">
                <a:latin typeface="맑은 고딕" charset="0"/>
                <a:ea typeface="맑은 고딕" charset="0"/>
                <a:cs typeface="+mn-cs"/>
              </a:rPr>
              <a:t>구성하였다.</a:t>
            </a:r>
            <a:r>
              <a:rPr sz="2000" b="0" i="0" strike="noStrike" cap="none"/>
              <a:t> 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000" b="0" i="0" strike="noStrike" cap="none">
                <a:latin typeface="serif" charset="0"/>
                <a:ea typeface="serif" charset="0"/>
              </a:rPr>
              <a:t>  </a:t>
            </a:r>
            <a:endParaRPr lang="ko-KR" altLang="en-US" sz="2000" b="0" i="0" strike="noStrike" cap="none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"/>
          <p:cNvSpPr txBox="1">
            <a:spLocks/>
          </p:cNvSpPr>
          <p:nvPr/>
        </p:nvSpPr>
        <p:spPr>
          <a:xfrm>
            <a:off x="915670" y="447675"/>
            <a:ext cx="10356850" cy="57473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 실험 결과</a:t>
            </a:r>
            <a:endParaRPr lang="ko-KR" altLang="en-US" sz="2000" b="1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000" b="0" i="0" strike="noStrike" cap="none">
                <a:latin typeface="serif" charset="0"/>
                <a:ea typeface="serif" charset="0"/>
              </a:rPr>
              <a:t>1. </a:t>
            </a:r>
            <a:r>
              <a:rPr sz="2000" b="0" i="0" strike="noStrike" cap="none"/>
              <a:t> fr2/desk	# 3fps 환경</a:t>
            </a:r>
            <a:endParaRPr lang="ko-KR" altLang="en-US" sz="2000" b="0" i="0" strike="noStrike" cap="none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000" b="0" i="0" strike="noStrike" cap="none">
                <a:latin typeface="serif" charset="0"/>
                <a:ea typeface="serif" charset="0"/>
              </a:rPr>
              <a:t>  - 기존 ORB-SLAM의 알고리즘과의 비교</a:t>
            </a:r>
            <a:endParaRPr lang="ko-KR" altLang="en-US" sz="2000" b="0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나눔고딕" charset="0"/>
                <a:ea typeface="나눔고딕" charset="0"/>
              </a:rPr>
              <a:t>  - </a:t>
            </a:r>
            <a:r>
              <a:rPr sz="2000" b="0" i="0" strike="noStrike" cap="none"/>
              <a:t>RMSE는 10.23 cm로 나타났지만 기존 방법은 15.17 cm로 성능향상 되었다.</a:t>
            </a:r>
            <a:endParaRPr lang="ko-KR" altLang="en-US" sz="2000" b="0" i="0" strike="noStrike" cap="none">
              <a:latin typeface="+mn-lt"/>
              <a:ea typeface="+mn-ea"/>
              <a:cs typeface="+mn-cs"/>
            </a:endParaRPr>
          </a:p>
        </p:txBody>
      </p:sp>
      <p:pic>
        <p:nvPicPr>
          <p:cNvPr id="3" name="그림 7" descr="/Users/gomuseo/Library/Group Containers/L48J367XN4.com.infraware.PolarisOffice/EngineTemp/17265/fImage65103266370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65" y="2573020"/>
            <a:ext cx="6350000" cy="3665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"/>
          <p:cNvSpPr txBox="1">
            <a:spLocks/>
          </p:cNvSpPr>
          <p:nvPr/>
        </p:nvSpPr>
        <p:spPr>
          <a:xfrm>
            <a:off x="915670" y="447675"/>
            <a:ext cx="10356850" cy="57473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 실험 결과</a:t>
            </a:r>
            <a:endParaRPr lang="ko-KR" altLang="en-US" sz="2000" b="1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000" b="0" i="0" strike="noStrike" cap="none">
                <a:latin typeface="serif" charset="0"/>
                <a:ea typeface="serif" charset="0"/>
              </a:rPr>
              <a:t>1. </a:t>
            </a:r>
            <a:r>
              <a:rPr sz="2000" b="0" i="0" strike="noStrike" cap="none"/>
              <a:t> fr2/desk	# 3fps 환경</a:t>
            </a:r>
            <a:endParaRPr lang="ko-KR" altLang="en-US" sz="2000" b="0" i="0" strike="noStrike" cap="none"/>
          </a:p>
        </p:txBody>
      </p:sp>
      <p:pic>
        <p:nvPicPr>
          <p:cNvPr id="3" name="그림 9" descr="/Users/gomuseo/Library/Group Containers/L48J367XN4.com.infraware.PolarisOffice/EngineTemp/17265/fImage13190028181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70" y="1324610"/>
            <a:ext cx="5296535" cy="53600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915670" y="447675"/>
            <a:ext cx="10356850" cy="57473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 실험 결과</a:t>
            </a:r>
            <a:endParaRPr lang="ko-KR" altLang="en-US" sz="2000" b="1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000" b="0" i="0" strike="noStrike" cap="none">
                <a:latin typeface="serif" charset="0"/>
                <a:ea typeface="serif" charset="0"/>
              </a:rPr>
              <a:t>2. </a:t>
            </a:r>
            <a:r>
              <a:rPr sz="2000" b="0" i="0" strike="noStrike" cap="none"/>
              <a:t> fr2/pioneer_slam	# 3fps 환경</a:t>
            </a:r>
            <a:endParaRPr lang="ko-KR" altLang="en-US" sz="2000" b="0" i="0" strike="noStrike" cap="none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맑은 고딕" charset="0"/>
                <a:ea typeface="맑은 고딕" charset="0"/>
              </a:rPr>
              <a:t> - 기존 방법의 RMSE는 122.75 cm로 나타났지만 제안하는 방법을 사용하였을 때 77.44 cm로 성능이 향상되었다. </a:t>
            </a:r>
            <a:endParaRPr lang="ko-KR" altLang="en-US" sz="20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3" name="그림 11" descr="/Users/gomuseo/Library/Group Containers/L48J367XN4.com.infraware.PolarisOffice/EngineTemp/17265/fImage11175428728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5" y="2628900"/>
            <a:ext cx="6107430" cy="3538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915670" y="447675"/>
            <a:ext cx="10356850" cy="57473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700" b="1" i="0" strike="noStrike" cap="none">
                <a:latin typeface="serif" charset="0"/>
                <a:ea typeface="serif" charset="0"/>
              </a:rPr>
              <a:t> </a:t>
            </a:r>
            <a:r>
              <a:rPr sz="2000" b="1" i="0" strike="noStrike" cap="none">
                <a:latin typeface="serif" charset="0"/>
                <a:ea typeface="serif" charset="0"/>
              </a:rPr>
              <a:t>- 실험 결과</a:t>
            </a:r>
            <a:endParaRPr lang="ko-KR" altLang="en-US" sz="2000" b="1" i="0" strike="noStrike" cap="none">
              <a:latin typeface="serif" charset="0"/>
              <a:ea typeface="serif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000" b="0" i="0" strike="noStrike" cap="none">
                <a:latin typeface="serif" charset="0"/>
                <a:ea typeface="serif" charset="0"/>
              </a:rPr>
              <a:t>2. </a:t>
            </a:r>
            <a:r>
              <a:rPr sz="2000" b="0" i="0" strike="noStrike" cap="none"/>
              <a:t> fr2/pioneer_slam	# 3fps 환경</a:t>
            </a:r>
            <a:endParaRPr lang="ko-KR" altLang="en-US" sz="2000" b="0" i="0" strike="noStrike" cap="none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0" i="0" strike="noStrike" cap="none">
                <a:latin typeface="맑은 고딕" charset="0"/>
                <a:ea typeface="맑은 고딕" charset="0"/>
              </a:rPr>
              <a:t> </a:t>
            </a:r>
            <a:endParaRPr lang="ko-KR" altLang="en-US" sz="2000" b="0" i="0" strike="noStrike" cap="none">
              <a:latin typeface="맑은 고딕" charset="0"/>
              <a:ea typeface="맑은 고딕" charset="0"/>
            </a:endParaRPr>
          </a:p>
        </p:txBody>
      </p:sp>
      <p:pic>
        <p:nvPicPr>
          <p:cNvPr id="3" name="그림 12" descr="/Users/gomuseo/Library/Group Containers/L48J367XN4.com.infraware.PolarisOffice/EngineTemp/17265/fImage15425029981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1246505"/>
            <a:ext cx="5360035" cy="5537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*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3000">
                <a:latin typeface="TT1DCC2o00" charset="0"/>
                <a:ea typeface="TT1DCC2o00" charset="0"/>
              </a:rPr>
              <a:t>이동로봇의 동시적 위치추정 및 지도작성을 위한 데이터 교합에 관하여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dirty="0" err="1">
                <a:latin typeface="나눔고딕" charset="0"/>
                <a:ea typeface="나눔고딕" charset="0"/>
              </a:rPr>
              <a:t>데이터</a:t>
            </a:r>
            <a:r>
              <a:rPr dirty="0">
                <a:latin typeface="나눔고딕" charset="0"/>
                <a:ea typeface="나눔고딕" charset="0"/>
              </a:rPr>
              <a:t> </a:t>
            </a:r>
            <a:r>
              <a:rPr dirty="0" err="1">
                <a:latin typeface="나눔고딕" charset="0"/>
                <a:ea typeface="나눔고딕" charset="0"/>
              </a:rPr>
              <a:t>교합</a:t>
            </a:r>
            <a:endParaRPr lang="ko-KR" altLang="en-US" dirty="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dirty="0">
                <a:latin typeface="나눔고딕" charset="0"/>
                <a:ea typeface="나눔고딕" charset="0"/>
              </a:rPr>
              <a:t> 1. </a:t>
            </a:r>
            <a:r>
              <a:rPr dirty="0" err="1">
                <a:latin typeface="나눔고딕" charset="0"/>
                <a:ea typeface="나눔고딕" charset="0"/>
              </a:rPr>
              <a:t>루프</a:t>
            </a:r>
            <a:r>
              <a:rPr dirty="0">
                <a:latin typeface="나눔고딕" charset="0"/>
                <a:ea typeface="나눔고딕" charset="0"/>
              </a:rPr>
              <a:t> </a:t>
            </a:r>
            <a:r>
              <a:rPr dirty="0" err="1">
                <a:latin typeface="나눔고딕" charset="0"/>
                <a:ea typeface="나눔고딕" charset="0"/>
              </a:rPr>
              <a:t>클로징</a:t>
            </a:r>
            <a:endParaRPr lang="ko-KR" altLang="en-US" dirty="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800" dirty="0">
                <a:latin typeface="나눔고딕" charset="0"/>
                <a:ea typeface="나눔고딕" charset="0"/>
              </a:rPr>
              <a:t>	  - </a:t>
            </a:r>
            <a:r>
              <a:rPr sz="2800" dirty="0" err="1">
                <a:latin typeface="나눔고딕" charset="0"/>
                <a:ea typeface="나눔고딕" charset="0"/>
              </a:rPr>
              <a:t>이미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로봇이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다녀간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곳을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재방문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했을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경우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이미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구축되어있는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환경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지도를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기반으로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현재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위치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오차를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보정한다</a:t>
            </a:r>
            <a:r>
              <a:rPr sz="2800" dirty="0">
                <a:latin typeface="나눔고딕" charset="0"/>
                <a:ea typeface="나눔고딕" charset="0"/>
              </a:rPr>
              <a:t>.</a:t>
            </a:r>
            <a:endParaRPr lang="ko-KR" altLang="en-US" sz="2800" dirty="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endParaRPr lang="ko-KR" altLang="en-US" dirty="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800" dirty="0">
                <a:latin typeface="나눔고딕" charset="0"/>
                <a:ea typeface="나눔고딕" charset="0"/>
              </a:rPr>
              <a:t> 2. </a:t>
            </a:r>
            <a:r>
              <a:rPr sz="2800" dirty="0" err="1">
                <a:latin typeface="나눔고딕" charset="0"/>
                <a:ea typeface="나눔고딕" charset="0"/>
              </a:rPr>
              <a:t>키드넵핑</a:t>
            </a:r>
            <a:endParaRPr lang="ko-KR" altLang="en-US" sz="2800" dirty="0">
              <a:latin typeface="나눔고딕" charset="0"/>
              <a:ea typeface="나눔고딕" charset="0"/>
            </a:endParaRPr>
          </a:p>
          <a:p>
            <a:pPr marL="228600" indent="-228600" latinLnBrk="0">
              <a:buFontTx/>
              <a:buNone/>
            </a:pPr>
            <a:r>
              <a:rPr sz="2800" dirty="0">
                <a:latin typeface="나눔고딕" charset="0"/>
                <a:ea typeface="나눔고딕" charset="0"/>
              </a:rPr>
              <a:t>	  - </a:t>
            </a:r>
            <a:r>
              <a:rPr sz="2800" dirty="0" err="1">
                <a:latin typeface="나눔고딕" charset="0"/>
                <a:ea typeface="나눔고딕" charset="0"/>
              </a:rPr>
              <a:t>현위치의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정보가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극단적으로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소실된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상태에서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현위치를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찾는</a:t>
            </a:r>
            <a:r>
              <a:rPr sz="2800" dirty="0">
                <a:latin typeface="나눔고딕" charset="0"/>
                <a:ea typeface="나눔고딕" charset="0"/>
              </a:rPr>
              <a:t> </a:t>
            </a:r>
            <a:r>
              <a:rPr sz="2800" dirty="0" err="1">
                <a:latin typeface="나눔고딕" charset="0"/>
                <a:ea typeface="나눔고딕" charset="0"/>
              </a:rPr>
              <a:t>것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**</a:t>
            </a:r>
            <a:r>
              <a:rPr>
                <a:latin typeface="나눔고딕" charset="0"/>
                <a:ea typeface="나눔고딕" charset="0"/>
              </a:rPr>
              <a:t> 참고문헌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b="1" i="0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이세진. (2022). 이동로봇의 동시적 위치추정 및 지도작성을 위한 데이터 교합에 관하여. </a:t>
            </a:r>
            <a:r>
              <a:rPr sz="2000" b="1" i="1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로봇과 인간</a:t>
            </a:r>
            <a:r>
              <a:rPr sz="2000" b="1" i="0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, </a:t>
            </a:r>
            <a:r>
              <a:rPr sz="2000" b="1" i="1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19</a:t>
            </a:r>
            <a:r>
              <a:rPr sz="2000" b="1" i="0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(3), 9-14.</a:t>
            </a:r>
            <a:endParaRPr lang="ko-KR" altLang="en-US" sz="2000" b="1" i="0" strike="noStrike" cap="none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000" b="1" i="0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윤정수, &amp; 이현빈. (2022). 딥 러닝 기반 프레임 보간을 이용한 SLAM 성능 개선. </a:t>
            </a:r>
            <a:r>
              <a:rPr sz="2000" b="1" i="1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대한전자공학회 학술대회</a:t>
            </a:r>
            <a:r>
              <a:rPr sz="2000" b="1" i="0" strike="noStrike" cap="none">
                <a:solidFill>
                  <a:srgbClr val="000000"/>
                </a:solidFill>
                <a:latin typeface="Arial" charset="0"/>
                <a:ea typeface="Arial" charset="0"/>
              </a:rPr>
              <a:t>, 103-106.</a:t>
            </a:r>
            <a:endParaRPr lang="ko-KR" altLang="en-US" sz="2000" b="1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12E1-74AC-ECB6-2EAF-2ADEA779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 관련 코멘트 정리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045B3-4A76-8308-4C66-BB6F1E7E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햇빛이</a:t>
            </a:r>
            <a:r>
              <a:rPr kumimoji="1" lang="ko-KR" altLang="en-US" dirty="0"/>
              <a:t> 역광인 상황 등 카메라의 여건에 따라 제약이 있을 가능성이 크기 때문에 라이다 혹은 매우 고성능의 카메라를 사용해야 할 것으로 예상된다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제작 </a:t>
            </a:r>
            <a:r>
              <a:rPr kumimoji="1" lang="ko-KR" altLang="en-US" dirty="0" err="1"/>
              <a:t>드론</a:t>
            </a:r>
            <a:r>
              <a:rPr kumimoji="1" lang="ko-KR" altLang="en-US" dirty="0"/>
              <a:t> 사용 필수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드론에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라이다를</a:t>
            </a:r>
            <a:r>
              <a:rPr kumimoji="1" lang="ko-KR" altLang="en-US" dirty="0"/>
              <a:t> 단다 </a:t>
            </a:r>
            <a:r>
              <a:rPr kumimoji="1" lang="en-US" altLang="ko-KR" dirty="0"/>
              <a:t>?</a:t>
            </a:r>
            <a:r>
              <a:rPr kumimoji="1" lang="ko-KR" altLang="en-US" dirty="0"/>
              <a:t> 사실상 불가능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드론의</a:t>
            </a:r>
            <a:r>
              <a:rPr kumimoji="1" lang="ko-KR" altLang="en-US" dirty="0"/>
              <a:t> 발열</a:t>
            </a:r>
            <a:r>
              <a:rPr kumimoji="1" lang="en-US" altLang="ko-KR" dirty="0"/>
              <a:t>/</a:t>
            </a:r>
            <a:r>
              <a:rPr kumimoji="1" lang="ko-KR" altLang="en-US" dirty="0"/>
              <a:t>배터리 문제 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번과 동일한 조건에서 </a:t>
            </a:r>
            <a:r>
              <a:rPr kumimoji="1" lang="en-US" altLang="ko-KR" dirty="0"/>
              <a:t>) 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텔로에서</a:t>
            </a:r>
            <a:r>
              <a:rPr kumimoji="1" lang="ko-KR" altLang="en-US" dirty="0"/>
              <a:t> 제작 </a:t>
            </a:r>
            <a:r>
              <a:rPr kumimoji="1" lang="ko-KR" altLang="en-US" dirty="0" err="1"/>
              <a:t>드론으로</a:t>
            </a:r>
            <a:r>
              <a:rPr kumimoji="1" lang="ko-KR" altLang="en-US" dirty="0"/>
              <a:t> 프로젝트의 방향을 변경하는 구간에서 많은 시간이 소요될 수도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계획을 잘 수립해서 진행할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55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F76685-4AA7-827F-D26D-661362C8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30" y="851918"/>
            <a:ext cx="9937740" cy="4094199"/>
          </a:xfrm>
        </p:spPr>
      </p:pic>
    </p:spTree>
    <p:extLst>
      <p:ext uri="{BB962C8B-B14F-4D97-AF65-F5344CB8AC3E}">
        <p14:creationId xmlns:p14="http://schemas.microsoft.com/office/powerpoint/2010/main" val="262404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9755B2-7443-999F-1C26-51C0DDF5D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32" y="277531"/>
            <a:ext cx="9335935" cy="43859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03326-92FC-95EB-5D38-E91C70473237}"/>
              </a:ext>
            </a:extLst>
          </p:cNvPr>
          <p:cNvSpPr txBox="1"/>
          <p:nvPr/>
        </p:nvSpPr>
        <p:spPr>
          <a:xfrm>
            <a:off x="1428031" y="4998720"/>
            <a:ext cx="933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/>
              <a:t>ROS2</a:t>
            </a:r>
            <a:r>
              <a:rPr lang="ko-KR" altLang="en-US"/>
              <a:t>는 </a:t>
            </a:r>
            <a:r>
              <a:rPr lang="en-US" altLang="ko-KR"/>
              <a:t>Windows, macOS, Ubuntu</a:t>
            </a:r>
            <a:r>
              <a:rPr lang="ko-KR" altLang="en-US"/>
              <a:t>의 멀티 플랫폼을 지원하고있다</a:t>
            </a:r>
            <a:endParaRPr lang="en-US" altLang="ko-KR"/>
          </a:p>
          <a:p>
            <a:pPr algn="just"/>
            <a:endParaRPr lang="en-US" altLang="ko-KR"/>
          </a:p>
          <a:p>
            <a:pPr algn="just"/>
            <a:endParaRPr lang="en-US" altLang="ko-KR"/>
          </a:p>
          <a:p>
            <a:pPr algn="just"/>
            <a:endParaRPr lang="en-US" altLang="ko-KR"/>
          </a:p>
          <a:p>
            <a:pPr algn="just"/>
            <a:r>
              <a:rPr lang="en-US" altLang="ko-KR" b="0" i="0" u="none" strike="noStrike">
                <a:effectLst/>
                <a:latin typeface="NanumGothic" panose="020D0604000000000000" pitchFamily="50" charset="-127"/>
                <a:ea typeface="NanumGothic" panose="020D0604000000000000" pitchFamily="50" charset="-127"/>
                <a:hlinkClick r:id="rId3"/>
              </a:rPr>
              <a:t>http://www.ros.org/reps/rep-2000.html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5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DD29-0CA8-2554-3579-C4B6C8B4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728960" cy="5897879"/>
          </a:xfrm>
        </p:spPr>
        <p:txBody>
          <a:bodyPr>
            <a:normAutofit fontScale="92500" lnSpcReduction="10000"/>
          </a:bodyPr>
          <a:lstStyle/>
          <a:p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DDS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채용은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ROS1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ROS2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로 바뀌면서 가장 큰 변화점이다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</a:t>
            </a:r>
          </a:p>
          <a:p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 1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에서는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TCPROS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와 같은 통신 라이브러리를 </a:t>
            </a:r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ROS2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에서는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ROS2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은 퍼블리시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서브스크라이브형 미들웨어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DDS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를 채용하고있다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</a:t>
            </a:r>
          </a:p>
          <a:p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ROS2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는 다양한 기능을 갖춘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DDS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를 이용하여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ROS1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퍼블리시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서브스크라이브 형 메시지 전달은 물론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실시간 데이터 전송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불안정한 네트워크에 대한 대응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보안 강화 등이 강화되었다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</a:t>
            </a:r>
          </a:p>
          <a:p>
            <a:pPr marL="0" indent="0">
              <a:buNone/>
            </a:pPr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indent="0">
              <a:buNone/>
            </a:pPr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indent="0">
              <a:buNone/>
            </a:pPr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indent="0">
              <a:buNone/>
            </a:pPr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https://github.com/ros2/ros2/wiki/ROS-2-Client-Libraries</a:t>
            </a:r>
          </a:p>
          <a:p>
            <a:pPr marL="0" indent="0">
              <a:buNone/>
            </a:pPr>
            <a:endParaRPr lang="ko-KR" altLang="en-US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45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7F690-836C-7E1D-6319-02737FB1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ament </a:t>
            </a:r>
            <a:r>
              <a:rPr lang="ko-KR" altLang="en-US"/>
              <a:t>빌드 시스템 그리고 </a:t>
            </a:r>
            <a:r>
              <a:rPr lang="en-US" altLang="ko-KR"/>
              <a:t>colcon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73FD0-FB7A-3D0B-D798-9528DBE7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/>
          <a:lstStyle/>
          <a:p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ROS2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에서는 새로운 빌드 시스템인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ament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을 사용한다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ament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는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ROS1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 사용되는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catkin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업그레이드 버전이다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catkin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이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CMake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만을 지원했던 반면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ament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는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CMake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를 사용하지 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Python </a:t>
            </a:r>
            <a:r>
              <a:rPr lang="ko-KR" altLang="en-US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패키지 관리도 가능하다</a:t>
            </a: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</a:t>
            </a:r>
          </a:p>
          <a:p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endParaRPr lang="en-US" altLang="ko-KR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http://design.ros2.org/articles/build_tool.html</a:t>
            </a:r>
          </a:p>
          <a:p>
            <a:pPr marL="0" indent="0">
              <a:buNone/>
            </a:pPr>
            <a:r>
              <a:rPr lang="en-US" altLang="ko-KR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</a:t>
            </a:r>
            <a:endParaRPr lang="ko-KR" altLang="en-US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23D14-167E-B6D2-10D7-866C722B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하나의 프로세스에서 여러 노드를 실행</a:t>
            </a:r>
          </a:p>
          <a:p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ROS1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는 하나의 프로세스에서 여러 노드를 실행 할 수 없었다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이것은 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API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문제가 아니라 내부 구현상의 제약이였는데 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ROS2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에서는 하나의 프로세스에서 여러 노드를 실행할 수 있다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</a:t>
            </a:r>
          </a:p>
          <a:p>
            <a:endParaRPr lang="en-US" altLang="ko-KR" sz="260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실시간 제어</a:t>
            </a:r>
          </a:p>
          <a:p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ROS2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은 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DDS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의 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RTPS (Real Time Publish Subscribe)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을 사용하여 메시지 전송의 실시간성을 높였다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또한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운영 체제 및 하드웨어가 실시간성을 확보하고 있으면 특정 코드 구간안에서는 실시간 제어를 실현할 수있다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</a:t>
            </a:r>
          </a:p>
          <a:p>
            <a:endParaRPr lang="en-US" altLang="ko-KR" sz="260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그래프 표현</a:t>
            </a:r>
          </a:p>
          <a:p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ROS1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에서는 시작할때만 노드와 토픽간의 매핑이 이루어져서 그 관계를 그래프로 표현할 수 있었다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 </a:t>
            </a:r>
          </a:p>
          <a:p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ROS2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는 노드 시작할 때뿐만 아니라 실행 도중에 다시 매핑도 가능하며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그 결과를 바로 그래프로 표현할 수 있다</a:t>
            </a:r>
            <a:r>
              <a:rPr lang="en-US" altLang="ko-KR" sz="260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sz="6000" dirty="0">
                <a:latin typeface="나눔고딕" charset="0"/>
                <a:ea typeface="나눔고딕" charset="0"/>
              </a:rPr>
              <a:t>SLAM </a:t>
            </a:r>
            <a:r>
              <a:rPr sz="6000" dirty="0" err="1">
                <a:latin typeface="나눔고딕" charset="0"/>
                <a:ea typeface="나눔고딕" charset="0"/>
              </a:rPr>
              <a:t>및</a:t>
            </a:r>
            <a:r>
              <a:rPr sz="6000" dirty="0">
                <a:latin typeface="나눔고딕" charset="0"/>
                <a:ea typeface="나눔고딕" charset="0"/>
              </a:rPr>
              <a:t> ROS</a:t>
            </a:r>
            <a:endParaRPr lang="ko-KR" altLang="en-US" sz="6000" dirty="0">
              <a:latin typeface="맑은 고딕" charset="0"/>
              <a:ea typeface="맑은 고딕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dirty="0">
                <a:latin typeface="나눔고딕" charset="0"/>
                <a:ea typeface="나눔고딕" charset="0"/>
              </a:rPr>
              <a:t>ROS1</a:t>
            </a:r>
            <a:r>
              <a:rPr lang="ko-KR" altLang="en-US" dirty="0">
                <a:latin typeface="나눔고딕" charset="0"/>
                <a:ea typeface="나눔고딕" charset="0"/>
              </a:rPr>
              <a:t> </a:t>
            </a:r>
            <a:r>
              <a:rPr lang="en-US" altLang="ko-KR" dirty="0">
                <a:latin typeface="나눔고딕" charset="0"/>
                <a:ea typeface="나눔고딕" charset="0"/>
              </a:rPr>
              <a:t>?</a:t>
            </a:r>
            <a:r>
              <a:rPr lang="ko-KR" altLang="en-US" dirty="0">
                <a:latin typeface="나눔고딕" charset="0"/>
                <a:ea typeface="나눔고딕" charset="0"/>
              </a:rPr>
              <a:t> </a:t>
            </a:r>
            <a:r>
              <a:rPr lang="en-US" altLang="ko-KR" dirty="0">
                <a:latin typeface="나눔고딕" charset="0"/>
                <a:ea typeface="나눔고딕" charset="0"/>
              </a:rPr>
              <a:t>ROS 2?</a:t>
            </a:r>
            <a:r>
              <a:rPr dirty="0">
                <a:latin typeface="나눔고딕" charset="0"/>
                <a:ea typeface="나눔고딕" charset="0"/>
              </a:rPr>
              <a:t> 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dirty="0" err="1"/>
              <a:t>드론에서는</a:t>
            </a:r>
            <a:r>
              <a:rPr lang="ko-KR" altLang="en-US" dirty="0"/>
              <a:t> 카메라 센서가 라이다 센서보다 더 가볍고 저렴하기 때문에 </a:t>
            </a:r>
            <a:r>
              <a:rPr lang="en-US" altLang="ko-KR" dirty="0"/>
              <a:t>visual slam</a:t>
            </a:r>
            <a:r>
              <a:rPr lang="ko-KR" altLang="en-US" dirty="0"/>
              <a:t>이 더 사용되는 편이다</a:t>
            </a:r>
            <a:r>
              <a:rPr lang="en-US" altLang="ko-KR" dirty="0"/>
              <a:t>.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V-slam </a:t>
            </a:r>
            <a:r>
              <a:rPr lang="ko-KR" altLang="en-US" dirty="0"/>
              <a:t>관련 자료를 찾아본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orb-slam2</a:t>
            </a:r>
            <a:r>
              <a:rPr lang="ko-KR" altLang="en-US" dirty="0"/>
              <a:t>와 </a:t>
            </a:r>
            <a:r>
              <a:rPr lang="ko-KR" altLang="en-US" dirty="0" err="1"/>
              <a:t>젯슨보드를</a:t>
            </a:r>
            <a:r>
              <a:rPr lang="ko-KR" altLang="en-US" dirty="0"/>
              <a:t> 사용하는 방식이 현재 진행하려는 </a:t>
            </a:r>
            <a:r>
              <a:rPr lang="ko-KR" altLang="en-US" dirty="0" err="1"/>
              <a:t>캡스톤</a:t>
            </a:r>
            <a:r>
              <a:rPr lang="ko-KR" altLang="en-US" dirty="0"/>
              <a:t> 디자인의 주제와 비슷한 면이 있음</a:t>
            </a:r>
            <a:r>
              <a:rPr lang="en-US" altLang="ko-KR" dirty="0"/>
              <a:t>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 dirty="0"/>
              <a:t>하지만 현재 </a:t>
            </a:r>
            <a:r>
              <a:rPr lang="en-US" altLang="ko-KR" dirty="0"/>
              <a:t>orb-slam3</a:t>
            </a:r>
            <a:r>
              <a:rPr lang="ko-KR" altLang="en-US" dirty="0"/>
              <a:t>의 공식 자료들은 </a:t>
            </a:r>
            <a:r>
              <a:rPr lang="en-US" altLang="ko-KR" dirty="0"/>
              <a:t>ros1</a:t>
            </a:r>
            <a:r>
              <a:rPr lang="ko-KR" altLang="en-US" dirty="0"/>
              <a:t>을 사용함</a:t>
            </a:r>
            <a:r>
              <a:rPr lang="en-US" altLang="ko-KR" dirty="0"/>
              <a:t>.</a:t>
            </a:r>
            <a:r>
              <a:rPr lang="ko-KR" altLang="en-US" dirty="0"/>
              <a:t> 현재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en-US" altLang="ko-KR" dirty="0"/>
              <a:t>ros2</a:t>
            </a:r>
            <a:r>
              <a:rPr lang="ko-KR" altLang="en-US" dirty="0" err="1"/>
              <a:t>를</a:t>
            </a:r>
            <a:r>
              <a:rPr lang="ko-KR" altLang="en-US" dirty="0"/>
              <a:t> 이용하는 방법들이 있긴 하지만 </a:t>
            </a:r>
            <a:r>
              <a:rPr lang="ko-KR" altLang="en-US" dirty="0" err="1"/>
              <a:t>채택률이</a:t>
            </a:r>
            <a:r>
              <a:rPr lang="ko-KR" altLang="en-US" dirty="0"/>
              <a:t> 낮은 편이라 실제 적용을 통해 비교해 봐야 할 것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Pages>11</Pages>
  <Words>923</Words>
  <Characters>0</Characters>
  <Application>Microsoft Macintosh PowerPoint</Application>
  <DocSecurity>0</DocSecurity>
  <PresentationFormat>와이드스크린</PresentationFormat>
  <Lines>0</Lines>
  <Paragraphs>97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넥슨Lv2고딕 Medium</vt:lpstr>
      <vt:lpstr>맑은 고딕</vt:lpstr>
      <vt:lpstr>나눔고딕</vt:lpstr>
      <vt:lpstr>나눔고딕</vt:lpstr>
      <vt:lpstr>serif</vt:lpstr>
      <vt:lpstr>TT1DCC2o00</vt:lpstr>
      <vt:lpstr>Arial</vt:lpstr>
      <vt:lpstr>Office 테마</vt:lpstr>
      <vt:lpstr>정기 미팅 ( 4차 ) </vt:lpstr>
      <vt:lpstr>발표 관련 코멘트 정리</vt:lpstr>
      <vt:lpstr>PowerPoint 프레젠테이션</vt:lpstr>
      <vt:lpstr>PowerPoint 프레젠테이션</vt:lpstr>
      <vt:lpstr>PowerPoint 프레젠테이션</vt:lpstr>
      <vt:lpstr>ament 빌드 시스템 그리고 colcon</vt:lpstr>
      <vt:lpstr>PowerPoint 프레젠테이션</vt:lpstr>
      <vt:lpstr>SLAM 및 ROS</vt:lpstr>
      <vt:lpstr>ROS1 ? ROS 2? </vt:lpstr>
      <vt:lpstr>* 딥 러닝 기반 프레임 보간을 이용한 SLAM 성능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 이동로봇의 동시적 위치추정 및 지도작성을 위한 데이터 교합에 관하여 </vt:lpstr>
      <vt:lpstr>** 참고문헌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rhantj</dc:creator>
  <cp:lastModifiedBy>안종현</cp:lastModifiedBy>
  <cp:revision>6</cp:revision>
  <dcterms:modified xsi:type="dcterms:W3CDTF">2023-03-14T04:53:50Z</dcterms:modified>
</cp:coreProperties>
</file>