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249" r:id="rId28"/>
    <p:sldMasterId id="2147484250" r:id="rId30"/>
  </p:sldMasterIdLst>
  <p:notesMasterIdLst>
    <p:notesMasterId r:id="rId34"/>
  </p:notesMasterIdLst>
  <p:handoutMasterIdLst>
    <p:handoutMasterId r:id="rId32"/>
  </p:handoutMasterIdLst>
  <p:sldIdLst>
    <p:sldId id="260" r:id="rId36"/>
    <p:sldId id="258" r:id="rId37"/>
    <p:sldId id="275" r:id="rId38"/>
    <p:sldId id="267" r:id="rId39"/>
    <p:sldId id="274" r:id="rId40"/>
    <p:sldId id="276" r:id="rId42"/>
    <p:sldId id="262" r:id="rId43"/>
    <p:sldId id="271" r:id="rId44"/>
    <p:sldId id="273" r:id="rId45"/>
    <p:sldId id="272" r:id="rId46"/>
    <p:sldId id="270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1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7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8" Type="http://schemas.openxmlformats.org/officeDocument/2006/relationships/slideMaster" Target="slideMasters/slideMaster1.xml"></Relationship><Relationship Id="rId29" Type="http://schemas.openxmlformats.org/officeDocument/2006/relationships/theme" Target="theme/theme1.xml"></Relationship><Relationship Id="rId30" Type="http://schemas.openxmlformats.org/officeDocument/2006/relationships/slideMaster" Target="slideMasters/slideMaster2.xml"></Relationship><Relationship Id="rId32" Type="http://schemas.openxmlformats.org/officeDocument/2006/relationships/handoutMaster" Target="handoutMasters/handoutMaster1.xml"></Relationship><Relationship Id="rId34" Type="http://schemas.openxmlformats.org/officeDocument/2006/relationships/notesMaster" Target="notesMasters/notesMaster1.xml"></Relationship><Relationship Id="rId36" Type="http://schemas.openxmlformats.org/officeDocument/2006/relationships/slide" Target="slides/slide1.xml"></Relationship><Relationship Id="rId37" Type="http://schemas.openxmlformats.org/officeDocument/2006/relationships/slide" Target="slides/slide2.xml"></Relationship><Relationship Id="rId38" Type="http://schemas.openxmlformats.org/officeDocument/2006/relationships/slide" Target="slides/slide3.xml"></Relationship><Relationship Id="rId39" Type="http://schemas.openxmlformats.org/officeDocument/2006/relationships/slide" Target="slides/slide4.xml"></Relationship><Relationship Id="rId40" Type="http://schemas.openxmlformats.org/officeDocument/2006/relationships/slide" Target="slides/slide5.xml"></Relationship><Relationship Id="rId42" Type="http://schemas.openxmlformats.org/officeDocument/2006/relationships/slide" Target="slides/slide6.xml"></Relationship><Relationship Id="rId43" Type="http://schemas.openxmlformats.org/officeDocument/2006/relationships/slide" Target="slides/slide7.xml"></Relationship><Relationship Id="rId44" Type="http://schemas.openxmlformats.org/officeDocument/2006/relationships/slide" Target="slides/slide8.xml"></Relationship><Relationship Id="rId45" Type="http://schemas.openxmlformats.org/officeDocument/2006/relationships/slide" Target="slides/slide9.xml"></Relationship><Relationship Id="rId46" Type="http://schemas.openxmlformats.org/officeDocument/2006/relationships/slide" Target="slides/slide10.xml"></Relationship><Relationship Id="rId47" Type="http://schemas.openxmlformats.org/officeDocument/2006/relationships/slide" Target="slides/slide11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48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>
            <a:off x="10146030" y="1697355"/>
            <a:ext cx="1920875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latinLnBrk="0">
              <a:buFontTx/>
              <a:buNone/>
            </a:pPr>
            <a:r>
              <a:rPr sz="1800" b="1">
                <a:solidFill>
                  <a:srgbClr val="1E1E1E"/>
                </a:solidFill>
                <a:latin typeface="맑은 고딕" charset="0"/>
                <a:ea typeface="맑은 고딕" charset="0"/>
              </a:rPr>
              <a:t>0000.05.06</a:t>
            </a:r>
            <a:endParaRPr lang="ko-KR" altLang="en-US" sz="1800" b="1">
              <a:solidFill>
                <a:srgbClr val="1E1E1E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587375" y="447675"/>
            <a:ext cx="5761355" cy="10763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latinLnBrk="0">
              <a:buFontTx/>
              <a:buNone/>
            </a:pPr>
            <a:r>
              <a:rPr sz="2800" b="1">
                <a:solidFill>
                  <a:srgbClr val="FFC000"/>
                </a:solidFill>
                <a:latin typeface="맑은 고딕" charset="0"/>
                <a:ea typeface="맑은 고딕" charset="0"/>
              </a:rPr>
              <a:t>P</a:t>
            </a:r>
            <a:r>
              <a:rPr sz="2800" b="1">
                <a:solidFill>
                  <a:srgbClr val="263239"/>
                </a:solidFill>
                <a:latin typeface="맑은 고딕" charset="0"/>
                <a:ea typeface="맑은 고딕" charset="0"/>
              </a:rPr>
              <a:t>ower</a:t>
            </a:r>
            <a:r>
              <a:rPr sz="2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P</a:t>
            </a:r>
            <a:r>
              <a:rPr sz="2800" b="1">
                <a:solidFill>
                  <a:srgbClr val="263239"/>
                </a:solidFill>
                <a:latin typeface="맑은 고딕" charset="0"/>
                <a:ea typeface="맑은 고딕" charset="0"/>
              </a:rPr>
              <a:t>oint </a:t>
            </a:r>
            <a:r>
              <a:rPr sz="2800" b="1">
                <a:solidFill>
                  <a:srgbClr val="0070C0"/>
                </a:solidFill>
                <a:latin typeface="맑은 고딕" charset="0"/>
                <a:ea typeface="맑은 고딕" charset="0"/>
              </a:rPr>
              <a:t>T</a:t>
            </a:r>
            <a:r>
              <a:rPr sz="2800" b="1">
                <a:solidFill>
                  <a:srgbClr val="263239"/>
                </a:solidFill>
                <a:latin typeface="맑은 고딕" charset="0"/>
                <a:ea typeface="맑은 고딕" charset="0"/>
              </a:rPr>
              <a:t>emplate</a:t>
            </a:r>
            <a:endParaRPr lang="ko-KR" altLang="en-US" sz="2800" b="1">
              <a:solidFill>
                <a:srgbClr val="263239"/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endParaRPr lang="ko-KR" altLang="en-US" sz="1800" b="1">
              <a:solidFill>
                <a:srgbClr val="263239"/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sz="1800">
                <a:solidFill>
                  <a:srgbClr val="263239"/>
                </a:solidFill>
                <a:latin typeface="맑은 고딕" charset="0"/>
                <a:ea typeface="맑은 고딕" charset="0"/>
              </a:rPr>
              <a:t>Please enter a title.</a:t>
            </a:r>
            <a:endParaRPr lang="ko-KR" altLang="en-US" sz="1800">
              <a:solidFill>
                <a:srgbClr val="26323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5744210" y="6213475"/>
            <a:ext cx="6193155" cy="4146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latinLnBrk="0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Unauthorized distribution is prohibited assumptions or design of their power points.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sz="60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Take advantage of a variety of patterns and good power point presentation templates.</a:t>
            </a:r>
            <a:endParaRPr lang="ko-KR" altLang="en-US" sz="60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endParaRPr lang="ko-KR" altLang="en-US" sz="60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7851775" y="4023995"/>
            <a:ext cx="3813175" cy="14433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latinLnBrk="0">
              <a:buFontTx/>
              <a:buNone/>
            </a:pPr>
            <a:r>
              <a:rPr sz="1100">
                <a:solidFill>
                  <a:schemeClr val="tx1">
                    <a:lumMod val="50000"/>
                    <a:lumOff val="50000"/>
                  </a:schemeClr>
                </a:solidFill>
                <a:latin typeface="MD개성체" charset="0"/>
                <a:ea typeface="MD개성체" charset="0"/>
              </a:rPr>
              <a:t>Student ID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latinLnBrk="0">
              <a:buFontTx/>
              <a:buNone/>
            </a:pP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latinLnBrk="0">
              <a:buFontTx/>
              <a:buNone/>
            </a:pPr>
            <a:r>
              <a:rPr sz="1100">
                <a:solidFill>
                  <a:schemeClr val="tx1">
                    <a:lumMod val="50000"/>
                    <a:lumOff val="50000"/>
                  </a:schemeClr>
                </a:solidFill>
                <a:latin typeface="MD개성체" charset="0"/>
                <a:ea typeface="MD개성체" charset="0"/>
              </a:rPr>
              <a:t>1234567890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latinLnBrk="0">
              <a:buFontTx/>
              <a:buNone/>
            </a:pP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latinLnBrk="0">
              <a:buFontTx/>
              <a:buNone/>
            </a:pPr>
            <a:r>
              <a:rPr sz="1100">
                <a:solidFill>
                  <a:schemeClr val="tx1">
                    <a:lumMod val="50000"/>
                    <a:lumOff val="50000"/>
                  </a:schemeClr>
                </a:solidFill>
                <a:latin typeface="MD개성체" charset="0"/>
                <a:ea typeface="MD개성체" charset="0"/>
              </a:rPr>
              <a:t>Please enter the number and name.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latinLnBrk="0">
              <a:buFontTx/>
              <a:buNone/>
            </a:pP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latinLnBrk="0">
              <a:buFontTx/>
              <a:buNone/>
            </a:pPr>
            <a:r>
              <a:rPr sz="1100">
                <a:solidFill>
                  <a:schemeClr val="tx1">
                    <a:lumMod val="50000"/>
                    <a:lumOff val="50000"/>
                  </a:schemeClr>
                </a:solidFill>
                <a:latin typeface="MD개성체" charset="0"/>
                <a:ea typeface="MD개성체" charset="0"/>
              </a:rPr>
              <a:t>Please enter the number and name.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latinLnBrk="0">
              <a:buFontTx/>
              <a:buNone/>
            </a:pP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</p:txBody>
      </p:sp>
      <p:cxnSp>
        <p:nvCxnSpPr>
          <p:cNvPr id="9" name="Rect 0"/>
          <p:cNvCxnSpPr/>
          <p:nvPr/>
        </p:nvCxnSpPr>
        <p:spPr>
          <a:xfrm>
            <a:off x="7823835" y="3716655"/>
            <a:ext cx="3707130" cy="635"/>
          </a:xfrm>
          <a:prstGeom prst="line">
            <a:avLst/>
          </a:prstGeom>
          <a:ln w="76200" cap="flat" cmpd="sng">
            <a:solidFill>
              <a:schemeClr val="tx2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 0"/>
          <p:cNvSpPr>
            <a:spLocks/>
          </p:cNvSpPr>
          <p:nvPr/>
        </p:nvSpPr>
        <p:spPr>
          <a:xfrm>
            <a:off x="0" y="2372995"/>
            <a:ext cx="12192635" cy="28829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8208010" y="2372995"/>
            <a:ext cx="3984625" cy="288290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" name="Picture " descr="C:/Users/ddddd/AppData/Roaming/PolarisOffice/ETemp/18380_20520088/fImage88301785705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95" y="3747135"/>
            <a:ext cx="2593975" cy="21621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메인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>
            <a:off x="0" y="6569710"/>
            <a:ext cx="12192635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9168130" y="6569710"/>
            <a:ext cx="3024505" cy="288925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ddddd/AppData/Roaming/PolarisOffice/ETemp/18380_20520088/fImage3631203482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55" y="139700"/>
            <a:ext cx="1153160" cy="35623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메인슬라이드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0" y="0"/>
            <a:ext cx="12192635" cy="28829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9168130" y="0"/>
            <a:ext cx="3024505" cy="288290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백그라운드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 descr="C:/Users/ddddd/AppData/Roaming/PolarisOffice/ETemp/18380_20520088/fImage211442065436.jpe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6181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>
            <a:off x="10146030" y="1697355"/>
            <a:ext cx="1921509" cy="3695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1E1E1E"/>
                </a:solidFill>
                <a:latin typeface="맑은 고딕" charset="0"/>
                <a:ea typeface="맑은 고딕" charset="0"/>
              </a:rPr>
              <a:t>0000.05.06</a:t>
            </a:r>
            <a:endParaRPr lang="ko-KR" altLang="en-US" sz="1800" b="1">
              <a:solidFill>
                <a:srgbClr val="1E1E1E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587375" y="447675"/>
            <a:ext cx="5761990" cy="10769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>
                <a:solidFill>
                  <a:srgbClr val="FFC000"/>
                </a:solidFill>
                <a:latin typeface="맑은 고딕" charset="0"/>
                <a:ea typeface="맑은 고딕" charset="0"/>
              </a:rPr>
              <a:t>P</a:t>
            </a:r>
            <a:r>
              <a:rPr sz="2800" b="1">
                <a:solidFill>
                  <a:srgbClr val="263239"/>
                </a:solidFill>
                <a:latin typeface="맑은 고딕" charset="0"/>
                <a:ea typeface="맑은 고딕" charset="0"/>
              </a:rPr>
              <a:t>ower</a:t>
            </a:r>
            <a:r>
              <a:rPr sz="2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P</a:t>
            </a:r>
            <a:r>
              <a:rPr sz="2800" b="1">
                <a:solidFill>
                  <a:srgbClr val="263239"/>
                </a:solidFill>
                <a:latin typeface="맑은 고딕" charset="0"/>
                <a:ea typeface="맑은 고딕" charset="0"/>
              </a:rPr>
              <a:t>oint </a:t>
            </a:r>
            <a:r>
              <a:rPr sz="2800" b="1">
                <a:solidFill>
                  <a:srgbClr val="0070C0"/>
                </a:solidFill>
                <a:latin typeface="맑은 고딕" charset="0"/>
                <a:ea typeface="맑은 고딕" charset="0"/>
              </a:rPr>
              <a:t>T</a:t>
            </a:r>
            <a:r>
              <a:rPr sz="2800" b="1">
                <a:solidFill>
                  <a:srgbClr val="263239"/>
                </a:solidFill>
                <a:latin typeface="맑은 고딕" charset="0"/>
                <a:ea typeface="맑은 고딕" charset="0"/>
              </a:rPr>
              <a:t>emplate</a:t>
            </a:r>
            <a:endParaRPr lang="ko-KR" altLang="en-US" sz="2800" b="1">
              <a:solidFill>
                <a:srgbClr val="26323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b="1">
              <a:solidFill>
                <a:srgbClr val="26323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solidFill>
                  <a:srgbClr val="263239"/>
                </a:solidFill>
                <a:latin typeface="맑은 고딕" charset="0"/>
                <a:ea typeface="맑은 고딕" charset="0"/>
              </a:rPr>
              <a:t>Please enter a title.</a:t>
            </a:r>
            <a:endParaRPr lang="ko-KR" altLang="en-US" sz="1800">
              <a:solidFill>
                <a:srgbClr val="26323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5744210" y="6213475"/>
            <a:ext cx="6193790" cy="4152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Unauthorized distribution is prohibited assumptions or design of their power points.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60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Take advantage of a variety of patterns and good power point presentation templates.</a:t>
            </a:r>
            <a:endParaRPr lang="ko-KR" altLang="en-US" sz="60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60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7851775" y="4023995"/>
            <a:ext cx="3813810" cy="14439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100">
                <a:solidFill>
                  <a:schemeClr val="tx1">
                    <a:lumMod val="50000"/>
                    <a:lumOff val="50000"/>
                  </a:schemeClr>
                </a:solidFill>
                <a:latin typeface="MD개성체" charset="0"/>
                <a:ea typeface="MD개성체" charset="0"/>
              </a:rPr>
              <a:t>Student ID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100">
                <a:solidFill>
                  <a:schemeClr val="tx1">
                    <a:lumMod val="50000"/>
                    <a:lumOff val="50000"/>
                  </a:schemeClr>
                </a:solidFill>
                <a:latin typeface="MD개성체" charset="0"/>
                <a:ea typeface="MD개성체" charset="0"/>
              </a:rPr>
              <a:t>1234567890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100">
                <a:solidFill>
                  <a:schemeClr val="tx1">
                    <a:lumMod val="50000"/>
                    <a:lumOff val="50000"/>
                  </a:schemeClr>
                </a:solidFill>
                <a:latin typeface="MD개성체" charset="0"/>
                <a:ea typeface="MD개성체" charset="0"/>
              </a:rPr>
              <a:t>Please enter the number and name.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100">
                <a:solidFill>
                  <a:schemeClr val="tx1">
                    <a:lumMod val="50000"/>
                    <a:lumOff val="50000"/>
                  </a:schemeClr>
                </a:solidFill>
                <a:latin typeface="MD개성체" charset="0"/>
                <a:ea typeface="MD개성체" charset="0"/>
              </a:rPr>
              <a:t>Please enter the number and name.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</p:txBody>
      </p:sp>
      <p:cxnSp>
        <p:nvCxnSpPr>
          <p:cNvPr id="9" name="Rect 0"/>
          <p:cNvCxnSpPr/>
          <p:nvPr/>
        </p:nvCxnSpPr>
        <p:spPr>
          <a:xfrm>
            <a:off x="7823835" y="3716655"/>
            <a:ext cx="3707765" cy="1270"/>
          </a:xfrm>
          <a:prstGeom prst="line">
            <a:avLst/>
          </a:prstGeom>
          <a:ln w="76200" cap="flat" cmpd="sng">
            <a:solidFill>
              <a:schemeClr val="tx2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 0"/>
          <p:cNvSpPr>
            <a:spLocks/>
          </p:cNvSpPr>
          <p:nvPr/>
        </p:nvSpPr>
        <p:spPr>
          <a:xfrm>
            <a:off x="0" y="2372995"/>
            <a:ext cx="12193270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8208010" y="2372995"/>
            <a:ext cx="3985260" cy="288925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" name="Picture " descr="/Users/gomuseo/Library/Group Containers/L48J367XN4.com.infraware.PolarisOffice/EngineTemp/12978/fImage88301688635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495" y="3747135"/>
            <a:ext cx="2594610" cy="216281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주제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0" y="2372995"/>
            <a:ext cx="12193270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8208010" y="2372995"/>
            <a:ext cx="3985260" cy="288925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pic>
        <p:nvPicPr>
          <p:cNvPr id="7" name="Picture " descr="/Users/gomuseo/Library/Group Containers/L48J367XN4.com.infraware.PolarisOffice/EngineTemp/12978/fImage88301718013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495" y="3747135"/>
            <a:ext cx="2594610" cy="216281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주제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>
            <a:spLocks/>
          </p:cNvSpPr>
          <p:nvPr/>
        </p:nvSpPr>
        <p:spPr>
          <a:xfrm>
            <a:off x="0" y="836295"/>
            <a:ext cx="9361805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11376660" y="836295"/>
            <a:ext cx="816610" cy="288925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/Users/gomuseo/Library/Group Containers/L48J367XN4.com.infraware.PolarisOffice/EngineTemp/12978/fImage88301743865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7080" y="363855"/>
            <a:ext cx="1480820" cy="123380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주제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>
            <a:off x="2830830" y="5156835"/>
            <a:ext cx="9362440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sp>
        <p:nvSpPr>
          <p:cNvPr id="10" name="Rect 0"/>
          <p:cNvSpPr>
            <a:spLocks/>
          </p:cNvSpPr>
          <p:nvPr/>
        </p:nvSpPr>
        <p:spPr>
          <a:xfrm>
            <a:off x="0" y="5156835"/>
            <a:ext cx="816610" cy="288925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pic>
        <p:nvPicPr>
          <p:cNvPr id="4" name="Picture " descr="/Users/gomuseo/Library/Group Containers/L48J367XN4.com.infraware.PolarisOffice/EngineTemp/12978/fImage8830177981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740" y="4684395"/>
            <a:ext cx="1480820" cy="123380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0" y="6116955"/>
            <a:ext cx="12193270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9168130" y="6116955"/>
            <a:ext cx="3025140" cy="288925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1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0" y="0"/>
            <a:ext cx="288925" cy="685927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9168130" y="6569710"/>
            <a:ext cx="3025140" cy="289560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Picture " descr="/Users/gomuseo/Library/Group Containers/L48J367XN4.com.infraware.PolarisOffice/EngineTemp/12978/fImage88301829063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" y="5446395"/>
            <a:ext cx="1373505" cy="114490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주제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0" y="2372995"/>
            <a:ext cx="12192635" cy="28829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8208010" y="2372995"/>
            <a:ext cx="3984625" cy="288290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Picture " descr="C:/Users/ddddd/AppData/Roaming/PolarisOffice/ETemp/18380_20520088/fImage88301818145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95" y="3747135"/>
            <a:ext cx="2593975" cy="21621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2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>
            <a:off x="0" y="0"/>
            <a:ext cx="288925" cy="685927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0" y="0"/>
            <a:ext cx="288925" cy="1317625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pic>
        <p:nvPicPr>
          <p:cNvPr id="6" name="Picture " descr="/Users/gomuseo/Library/Group Containers/L48J367XN4.com.infraware.PolarisOffice/EngineTemp/12978/fImage88301854536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" y="5446395"/>
            <a:ext cx="1373505" cy="114490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>
            <a:off x="0" y="0"/>
            <a:ext cx="12193270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9168130" y="6569710"/>
            <a:ext cx="3025140" cy="289560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pic>
        <p:nvPicPr>
          <p:cNvPr id="5" name="Picture " descr="/Users/gomuseo/Library/Group Containers/L48J367XN4.com.infraware.PolarisOffice/EngineTemp/12978/fImage88301889425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1795" y="2272030"/>
            <a:ext cx="2594610" cy="216281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메인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>
            <a:spLocks/>
          </p:cNvSpPr>
          <p:nvPr/>
        </p:nvSpPr>
        <p:spPr>
          <a:xfrm>
            <a:off x="0" y="6569710"/>
            <a:ext cx="12193270" cy="28956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/>
          </a:p>
        </p:txBody>
      </p:sp>
      <p:pic>
        <p:nvPicPr>
          <p:cNvPr id="2" name="Picture " descr="/Users/gomuseo/Library/Group Containers/L48J367XN4.com.infraware.PolarisOffice/EngineTemp/12978/fImage363119016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55" y="139700"/>
            <a:ext cx="1153795" cy="35687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메인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>
            <a:off x="0" y="6569710"/>
            <a:ext cx="12193270" cy="28956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9168130" y="6569710"/>
            <a:ext cx="3025140" cy="289560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pic>
        <p:nvPicPr>
          <p:cNvPr id="4" name="Picture " descr="/Users/gomuseo/Library/Group Containers/L48J367XN4.com.infraware.PolarisOffice/EngineTemp/12978/fImage36311934115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55" y="139700"/>
            <a:ext cx="1153795" cy="35687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메인슬라이드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0" y="0"/>
            <a:ext cx="12193270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/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9168130" y="0"/>
            <a:ext cx="3025140" cy="288925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백그라운드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 descr="/Users/gomuseo/Library/Group Containers/L48J367XN4.com.infraware.PolarisOffice/EngineTemp/12978/fImage1599741969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3270" cy="686244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주제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>
            <a:spLocks/>
          </p:cNvSpPr>
          <p:nvPr/>
        </p:nvSpPr>
        <p:spPr>
          <a:xfrm>
            <a:off x="0" y="836295"/>
            <a:ext cx="9361170" cy="28829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11376660" y="836295"/>
            <a:ext cx="815975" cy="288290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ddddd/AppData/Roaming/PolarisOffice/ETemp/18380_20520088/fImage8830184328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7080" y="363855"/>
            <a:ext cx="1480185" cy="123317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주제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>
            <a:off x="2830830" y="5156835"/>
            <a:ext cx="9361805" cy="28829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>
            <a:off x="0" y="5156835"/>
            <a:ext cx="815975" cy="288290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ddddd/AppData/Roaming/PolarisOffice/ETemp/18380_20520088/fImage8830187682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740" y="4684395"/>
            <a:ext cx="1480185" cy="123317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0" y="6116955"/>
            <a:ext cx="12192635" cy="28829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9168130" y="6116955"/>
            <a:ext cx="3024505" cy="288290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1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0" y="0"/>
            <a:ext cx="288290" cy="685863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9168130" y="6569710"/>
            <a:ext cx="3024505" cy="288925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Picture " descr="C:/Users/ddddd/AppData/Roaming/PolarisOffice/ETemp/18380_20520088/fImage8830192996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" y="5446395"/>
            <a:ext cx="1372870" cy="114427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2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>
            <a:off x="0" y="0"/>
            <a:ext cx="288290" cy="685863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0" y="0"/>
            <a:ext cx="288290" cy="1316990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Picture " descr="C:/Users/ddddd/AppData/Roaming/PolarisOffice/ETemp/18380_20520088/fImage883019549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" y="5446395"/>
            <a:ext cx="1372870" cy="114427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>
            <a:off x="0" y="0"/>
            <a:ext cx="12192635" cy="28829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9168130" y="6569710"/>
            <a:ext cx="3024505" cy="288925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Picture " descr="C:/Users/ddddd/AppData/Roaming/PolarisOffice/ETemp/18380_20520088/fImage88301982995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95" y="2272030"/>
            <a:ext cx="2593975" cy="21621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메인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>
            <a:spLocks/>
          </p:cNvSpPr>
          <p:nvPr/>
        </p:nvSpPr>
        <p:spPr>
          <a:xfrm>
            <a:off x="0" y="6569710"/>
            <a:ext cx="12192635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" name="Picture " descr="C:/Users/ddddd/AppData/Roaming/PolarisOffice/ETemp/18380_20520088/fImage36312001942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55" y="139700"/>
            <a:ext cx="1153160" cy="35623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  <p:sldLayoutId id="2147484193" r:id="rId12"/>
    <p:sldLayoutId id="2147484194" r:id="rId13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image" Target="../media/image5.png"></Relationship><Relationship Id="rId4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2" Type="http://schemas.openxmlformats.org/officeDocument/2006/relationships/notesSlide" Target="../notesSlides/notesSlide5.xml"></Relationship><Relationship Id="rId4" Type="http://schemas.openxmlformats.org/officeDocument/2006/relationships/image" Target="../media/image8.png"></Relationship><Relationship Id="rId5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image9.png"></Relationship><Relationship Id="rId3" Type="http://schemas.openxmlformats.org/officeDocument/2006/relationships/image" Target="../media/image11.png"></Relationship><Relationship Id="rId4" Type="http://schemas.openxmlformats.org/officeDocument/2006/relationships/image" Target="../media/image13.png"></Relationship><Relationship Id="rId5" Type="http://schemas.openxmlformats.org/officeDocument/2006/relationships/image" Target="../media/fImage93242105166.png"></Relationship><Relationship Id="rId6" Type="http://schemas.openxmlformats.org/officeDocument/2006/relationships/image" Target="../media/fImage64402114356.png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7" Type="http://schemas.openxmlformats.org/officeDocument/2006/relationships/image" Target="../media/image14.jpeg"></Relationship><Relationship Id="rId2" Type="http://schemas.openxmlformats.org/officeDocument/2006/relationships/image" Target="../media/image9.png"></Relationship><Relationship Id="rId6" Type="http://schemas.openxmlformats.org/officeDocument/2006/relationships/image" Target="../media/image13.png"></Relationship><Relationship Id="rId5" Type="http://schemas.openxmlformats.org/officeDocument/2006/relationships/image" Target="../media/image12.png"></Relationship><Relationship Id="rId4" Type="http://schemas.openxmlformats.org/officeDocument/2006/relationships/image" Target="../media/image11.png"></Relationship><Relationship Id="rId8" Type="http://schemas.openxmlformats.org/officeDocument/2006/relationships/slideLayout" Target="../slideLayouts/slideLayout3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도형 1"/>
          <p:cNvSpPr>
            <a:spLocks/>
          </p:cNvSpPr>
          <p:nvPr/>
        </p:nvSpPr>
        <p:spPr>
          <a:xfrm rot="0">
            <a:off x="647065" y="422275"/>
            <a:ext cx="3751580" cy="59626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17" name="Rect 0"/>
          <p:cNvCxnSpPr/>
          <p:nvPr/>
        </p:nvCxnSpPr>
        <p:spPr>
          <a:xfrm>
            <a:off x="7823835" y="3716655"/>
            <a:ext cx="3707130" cy="635"/>
          </a:xfrm>
          <a:prstGeom prst="line">
            <a:avLst/>
          </a:prstGeom>
          <a:ln w="76200" cap="flat" cmpd="sng">
            <a:solidFill>
              <a:srgbClr val="2CA5C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>
            <a:spLocks/>
          </p:cNvSpPr>
          <p:nvPr/>
        </p:nvSpPr>
        <p:spPr>
          <a:xfrm rot="0">
            <a:off x="438150" y="587375"/>
            <a:ext cx="5306695" cy="101600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2800" cap="none" i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latinLnBrk="0">
              <a:buFontTx/>
              <a:buNone/>
            </a:pPr>
            <a:r>
              <a:rPr lang="ko-KR" altLang="en-US" sz="2800" cap="none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미확인</a:t>
            </a:r>
            <a:r>
              <a:rPr lang="ko-KR" altLang="en-US" sz="2800" cap="none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드론의</a:t>
            </a:r>
            <a:r>
              <a:rPr lang="ko-KR" altLang="en-US" sz="2800" cap="none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800" cap="none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감시정찰을</a:t>
            </a:r>
            <a:r>
              <a:rPr lang="ko-KR" altLang="en-US" sz="2800" cap="none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800" cap="none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위한</a:t>
            </a:r>
            <a:r>
              <a:rPr lang="ko-KR" altLang="en-US" sz="2800" cap="none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i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latinLnBrk="0">
              <a:buFontTx/>
              <a:buNone/>
            </a:pPr>
            <a:r>
              <a:rPr lang="ko-KR" altLang="en-US" sz="2800" cap="none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안티</a:t>
            </a:r>
            <a:r>
              <a:rPr lang="ko-KR" altLang="en-US" sz="2800" cap="none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드론</a:t>
            </a:r>
            <a:r>
              <a:rPr lang="ko-KR" altLang="en-US" sz="2800" cap="none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시스템 구축 : 드론캅</a:t>
            </a:r>
            <a:endParaRPr lang="ko-KR" altLang="en-US" sz="2800" cap="none" i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4076C1-D03A-66BA-8551-AFEC429FD973}"/>
              </a:ext>
            </a:extLst>
          </p:cNvPr>
          <p:cNvSpPr/>
          <p:nvPr/>
        </p:nvSpPr>
        <p:spPr>
          <a:xfrm>
            <a:off x="9164955" y="1725295"/>
            <a:ext cx="2607945" cy="338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FDD753-6F93-43E1-4637-807D5C2AEAB6}"/>
              </a:ext>
            </a:extLst>
          </p:cNvPr>
          <p:cNvSpPr/>
          <p:nvPr/>
        </p:nvSpPr>
        <p:spPr>
          <a:xfrm>
            <a:off x="7861300" y="4018280"/>
            <a:ext cx="2607945" cy="1351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latinLnBrk="0">
              <a:buFontTx/>
              <a:buNone/>
            </a:pPr>
            <a:r>
              <a:rPr lang="ko-KR" altLang="en-US" sz="1800" b="0" i="0" strike="noStrike" cap="none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지도교수 김태훈</a:t>
            </a:r>
            <a:endParaRPr lang="en-US" altLang="ko-KR" sz="1800" b="0" i="0" strike="noStrike" cap="none">
              <a:solidFill>
                <a:srgbClr val="00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latinLnBrk="0">
              <a:buFontTx/>
              <a:buNone/>
            </a:pPr>
            <a:endParaRPr lang="en-US" altLang="ko-KR" sz="1800" b="0" i="0" strike="noStrike" cap="none">
              <a:solidFill>
                <a:srgbClr val="00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ko-KR" altLang="en-US" sz="1800" b="0" i="0" strike="noStrike" cap="none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20172597 고무서</a:t>
            </a:r>
          </a:p>
          <a:p>
            <a:pPr marL="0" indent="0" latinLnBrk="0">
              <a:buFontTx/>
              <a:buNone/>
            </a:pPr>
            <a:r>
              <a:rPr lang="ko-KR" altLang="en-US" sz="1800" b="0" i="0" strike="noStrike" cap="none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20172604 노호성</a:t>
            </a:r>
          </a:p>
          <a:p>
            <a:pPr marL="0" indent="0" latinLnBrk="0">
              <a:buFontTx/>
              <a:buNone/>
            </a:pPr>
            <a:r>
              <a:rPr lang="ko-KR" altLang="en-US" sz="1800" b="0" i="0" strike="noStrike" cap="none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20172607 안종현</a:t>
            </a:r>
            <a:endParaRPr lang="ko-KR" altLang="en-US" sz="1800" b="0" i="0" strike="noStrike" cap="none">
              <a:solidFill>
                <a:srgbClr val="000000"/>
              </a:solidFill>
              <a:latin typeface="MD개성체" charset="0"/>
              <a:ea typeface="MD개성체" charset="0"/>
            </a:endParaRPr>
          </a:p>
          <a:p>
            <a:pPr algn="ctr"/>
            <a:endParaRPr lang="ko-KR" altLang="en-US"/>
          </a:p>
        </p:txBody>
      </p:sp>
      <p:sp>
        <p:nvSpPr>
          <p:cNvPr id="19" name="도형 13"/>
          <p:cNvSpPr>
            <a:spLocks/>
          </p:cNvSpPr>
          <p:nvPr/>
        </p:nvSpPr>
        <p:spPr>
          <a:xfrm rot="0">
            <a:off x="5452745" y="5684520"/>
            <a:ext cx="5306695" cy="101600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>
            <a:extLst>
              <a:ext uri="{FF2B5EF4-FFF2-40B4-BE49-F238E27FC236}">
                <a16:creationId xmlns:a16="http://schemas.microsoft.com/office/drawing/2014/main" id="{A737EDE3-E138-189E-5541-2EA7ED43BCFE}"/>
              </a:ext>
            </a:extLst>
          </p:cNvPr>
          <p:cNvSpPr txBox="1">
            <a:spLocks/>
          </p:cNvSpPr>
          <p:nvPr/>
        </p:nvSpPr>
        <p:spPr>
          <a:xfrm>
            <a:off x="661035" y="245110"/>
            <a:ext cx="3850004" cy="4318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altLang="ko-KR" sz="2200">
                <a:latin typeface="나눔고딕" charset="0"/>
                <a:ea typeface="나눔고딕" charset="0"/>
              </a:rPr>
              <a:t>5. </a:t>
            </a:r>
            <a:r>
              <a:rPr lang="ko-KR" altLang="en-US" sz="2200">
                <a:latin typeface="나눔고딕" charset="0"/>
                <a:ea typeface="나눔고딕" charset="0"/>
              </a:rPr>
              <a:t>연구일정 및 계획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1650737-1AA6-F757-F83C-E2319BB94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08761"/>
              </p:ext>
            </p:extLst>
          </p:nvPr>
        </p:nvGraphicFramePr>
        <p:xfrm>
          <a:off x="1241487" y="1643448"/>
          <a:ext cx="9831324" cy="504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432">
                  <a:extLst>
                    <a:ext uri="{9D8B030D-6E8A-4147-A177-3AD203B41FA5}">
                      <a16:colId xmlns:a16="http://schemas.microsoft.com/office/drawing/2014/main" val="3613964120"/>
                    </a:ext>
                  </a:extLst>
                </a:gridCol>
                <a:gridCol w="819715">
                  <a:extLst>
                    <a:ext uri="{9D8B030D-6E8A-4147-A177-3AD203B41FA5}">
                      <a16:colId xmlns:a16="http://schemas.microsoft.com/office/drawing/2014/main" val="3189066712"/>
                    </a:ext>
                  </a:extLst>
                </a:gridCol>
                <a:gridCol w="819715">
                  <a:extLst>
                    <a:ext uri="{9D8B030D-6E8A-4147-A177-3AD203B41FA5}">
                      <a16:colId xmlns:a16="http://schemas.microsoft.com/office/drawing/2014/main" val="219446777"/>
                    </a:ext>
                  </a:extLst>
                </a:gridCol>
                <a:gridCol w="819715">
                  <a:extLst>
                    <a:ext uri="{9D8B030D-6E8A-4147-A177-3AD203B41FA5}">
                      <a16:colId xmlns:a16="http://schemas.microsoft.com/office/drawing/2014/main" val="320074572"/>
                    </a:ext>
                  </a:extLst>
                </a:gridCol>
                <a:gridCol w="819715">
                  <a:extLst>
                    <a:ext uri="{9D8B030D-6E8A-4147-A177-3AD203B41FA5}">
                      <a16:colId xmlns:a16="http://schemas.microsoft.com/office/drawing/2014/main" val="3417566169"/>
                    </a:ext>
                  </a:extLst>
                </a:gridCol>
                <a:gridCol w="819715">
                  <a:extLst>
                    <a:ext uri="{9D8B030D-6E8A-4147-A177-3AD203B41FA5}">
                      <a16:colId xmlns:a16="http://schemas.microsoft.com/office/drawing/2014/main" val="3977867587"/>
                    </a:ext>
                  </a:extLst>
                </a:gridCol>
                <a:gridCol w="819715">
                  <a:extLst>
                    <a:ext uri="{9D8B030D-6E8A-4147-A177-3AD203B41FA5}">
                      <a16:colId xmlns:a16="http://schemas.microsoft.com/office/drawing/2014/main" val="1587020420"/>
                    </a:ext>
                  </a:extLst>
                </a:gridCol>
                <a:gridCol w="819715">
                  <a:extLst>
                    <a:ext uri="{9D8B030D-6E8A-4147-A177-3AD203B41FA5}">
                      <a16:colId xmlns:a16="http://schemas.microsoft.com/office/drawing/2014/main" val="15493340"/>
                    </a:ext>
                  </a:extLst>
                </a:gridCol>
                <a:gridCol w="819715">
                  <a:extLst>
                    <a:ext uri="{9D8B030D-6E8A-4147-A177-3AD203B41FA5}">
                      <a16:colId xmlns:a16="http://schemas.microsoft.com/office/drawing/2014/main" val="1788910729"/>
                    </a:ext>
                  </a:extLst>
                </a:gridCol>
                <a:gridCol w="819715">
                  <a:extLst>
                    <a:ext uri="{9D8B030D-6E8A-4147-A177-3AD203B41FA5}">
                      <a16:colId xmlns:a16="http://schemas.microsoft.com/office/drawing/2014/main" val="3137921159"/>
                    </a:ext>
                  </a:extLst>
                </a:gridCol>
                <a:gridCol w="814457">
                  <a:extLst>
                    <a:ext uri="{9D8B030D-6E8A-4147-A177-3AD203B41FA5}">
                      <a16:colId xmlns:a16="http://schemas.microsoft.com/office/drawing/2014/main" val="790691502"/>
                    </a:ext>
                  </a:extLst>
                </a:gridCol>
              </a:tblGrid>
              <a:tr h="632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연구내용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672765"/>
                  </a:ext>
                </a:extLst>
              </a:tr>
              <a:tr h="632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드론 매핑 기술 연구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831780"/>
                  </a:ext>
                </a:extLst>
              </a:tr>
              <a:tr h="632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드론 자율이동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추적</a:t>
                      </a:r>
                      <a:r>
                        <a:rPr lang="en-US" altLang="ko-KR" sz="1200"/>
                        <a:t>) </a:t>
                      </a:r>
                      <a:r>
                        <a:rPr lang="ko-KR" altLang="en-US" sz="1200"/>
                        <a:t>설계 및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20614"/>
                  </a:ext>
                </a:extLst>
              </a:tr>
              <a:tr h="632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테스트 및 평가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909520"/>
                  </a:ext>
                </a:extLst>
              </a:tr>
              <a:tr h="632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드론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996132"/>
                  </a:ext>
                </a:extLst>
              </a:tr>
              <a:tr h="623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제작드론 기반 안티드론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706332"/>
                  </a:ext>
                </a:extLst>
              </a:tr>
              <a:tr h="623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성능개선 및 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150808"/>
                  </a:ext>
                </a:extLst>
              </a:tr>
              <a:tr h="632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보고서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591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736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3778885" y="571500"/>
            <a:ext cx="4634865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000" b="0" i="0" strike="noStrike" cap="none">
                <a:latin typeface="나눔고딕" charset="0"/>
                <a:ea typeface="나눔고딕" charset="0"/>
              </a:rPr>
              <a:t>참고 문헌</a:t>
            </a:r>
            <a:endParaRPr lang="ko-KR" altLang="en-US" sz="3000" b="0" i="0" strike="noStrike" cap="none">
              <a:latin typeface="나눔고딕" charset="0"/>
              <a:ea typeface="나눔고딕" charset="0"/>
            </a:endParaRPr>
          </a:p>
        </p:txBody>
      </p:sp>
      <p:sp>
        <p:nvSpPr>
          <p:cNvPr id="4" name="텍스트 상자 5"/>
          <p:cNvSpPr txBox="1">
            <a:spLocks/>
          </p:cNvSpPr>
          <p:nvPr/>
        </p:nvSpPr>
        <p:spPr>
          <a:xfrm>
            <a:off x="946150" y="1228090"/>
            <a:ext cx="10248265" cy="313880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342900" indent="-342900" algn="ctr" latinLnBrk="0" hangingPunct="1">
              <a:buFontTx/>
              <a:buNone/>
            </a:pPr>
            <a:endParaRPr lang="ko-KR" altLang="en-US" sz="1800" cap="none" b="1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342900" indent="-342900" latinLnBrk="0">
              <a:buFont typeface="굴림"/>
              <a:buChar char="•"/>
            </a:pPr>
            <a:r>
              <a:rPr sz="1800" cap="none" b="1" strike="noStrike">
                <a:solidFill>
                  <a:srgbClr val="000000"/>
                </a:solidFill>
                <a:latin typeface="굴림" charset="0"/>
                <a:ea typeface="굴림" charset="0"/>
              </a:rPr>
              <a:t>김대우, 강완주, “인공지능 기반 드론 목표물 추적 시스템의 설계 및 구현”, The Journal of Korean </a:t>
            </a:r>
            <a:r>
              <a:rPr sz="1800" cap="none" b="1" strike="noStrike">
                <a:solidFill>
                  <a:srgbClr val="000000"/>
                </a:solidFill>
                <a:latin typeface="굴림" charset="0"/>
                <a:ea typeface="굴림" charset="0"/>
              </a:rPr>
              <a:t>Institute</a:t>
            </a:r>
            <a:r>
              <a:rPr sz="1800" cap="none" b="1" strike="noStrike">
                <a:solidFill>
                  <a:srgbClr val="000000"/>
                </a:solidFill>
                <a:latin typeface="굴림" charset="0"/>
                <a:ea typeface="굴림" charset="0"/>
              </a:rPr>
              <a:t> of Communications and Information Sciences '17-12 Vol.42 No.12</a:t>
            </a:r>
            <a:r>
              <a:rPr sz="1800" cap="none" b="1" strike="noStrike">
                <a:solidFill>
                  <a:srgbClr val="000000"/>
                </a:solidFill>
                <a:latin typeface="굴림" charset="0"/>
                <a:ea typeface="굴림" charset="0"/>
              </a:rPr>
              <a:t/>
            </a:r>
            <a:br>
              <a:rPr sz="1800" cap="none" b="1" strike="noStrike">
                <a:solidFill>
                  <a:srgbClr val="000000"/>
                </a:solidFill>
                <a:latin typeface="굴림" charset="0"/>
                <a:ea typeface="굴림" charset="0"/>
              </a:rPr>
            </a:br>
            <a:r>
              <a:rPr sz="1800" cap="none" b="1" strike="noStrike">
                <a:solidFill>
                  <a:srgbClr val="000000"/>
                </a:solidFill>
                <a:latin typeface="굴림" charset="0"/>
                <a:ea typeface="굴림" charset="0"/>
              </a:rPr>
              <a:t>https://doi.org/10.7840/kics.2017.42.12.239</a:t>
            </a:r>
            <a:endParaRPr lang="ko-KR" altLang="en-US" sz="1800" cap="none" b="1" strike="noStrike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342900" indent="-342900" latinLnBrk="0">
              <a:buFont typeface="Arial"/>
              <a:buChar char="•"/>
            </a:pPr>
            <a:endParaRPr lang="ko-KR" altLang="en-US" sz="1800" cap="none" b="1" strike="noStrike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342900" indent="-342900" latinLnBrk="0">
              <a:buFont typeface="굴림"/>
              <a:buChar char="•"/>
            </a:pPr>
            <a:r>
              <a:rPr sz="1800" cap="none" b="1" strike="noStrike">
                <a:solidFill>
                  <a:srgbClr val="000000"/>
                </a:solidFill>
                <a:latin typeface="굴림" charset="0"/>
                <a:ea typeface="굴림" charset="0"/>
              </a:rPr>
              <a:t>김찬규, 노태영, &amp; 정광모. (2021). “드론에 탑재 가능한 실시간 AI 임베디드 모듈 기반의 저지연 </a:t>
            </a:r>
            <a:r>
              <a:rPr sz="1800" cap="none" b="1" strike="noStrike">
                <a:solidFill>
                  <a:srgbClr val="000000"/>
                </a:solidFill>
                <a:latin typeface="굴림" charset="0"/>
                <a:ea typeface="굴림" charset="0"/>
              </a:rPr>
              <a:t>WebRTC</a:t>
            </a:r>
            <a:r>
              <a:rPr sz="1800" cap="none" b="1" strike="noStrike">
                <a:solidFill>
                  <a:srgbClr val="000000"/>
                </a:solidFill>
                <a:latin typeface="굴림" charset="0"/>
                <a:ea typeface="굴림" charset="0"/>
              </a:rPr>
              <a:t> 영상 전송 구현.”, 한국통신학회 학술대회논문집, 728-729.</a:t>
            </a:r>
            <a:endParaRPr lang="ko-KR" altLang="en-US" sz="1800" cap="none" b="1" strike="noStrike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342900" indent="-342900" latinLnBrk="0">
              <a:buFont typeface="Arial"/>
              <a:buChar char="•"/>
            </a:pPr>
            <a:endParaRPr lang="ko-KR" altLang="en-US" sz="1800" cap="none" b="1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342900" indent="-342900" latinLnBrk="0">
              <a:buFont typeface="Arial"/>
              <a:buChar char="•"/>
            </a:pPr>
            <a:r>
              <a:rPr sz="1800" cap="none" i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김대우, 강완주, 구윤표, 방지환, 손경환, 윤세은, ... &amp; 이융. (2017). 인공지능 기반 드론 목표물 추적 </a:t>
            </a:r>
            <a:r>
              <a:rPr sz="1800" cap="none" i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시스템의</a:t>
            </a:r>
            <a:r>
              <a:rPr sz="1800" cap="none" i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 설계 및 구현. </a:t>
            </a:r>
            <a:r>
              <a:rPr sz="1800" cap="none" i="1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한국통신학회논문지</a:t>
            </a:r>
            <a:r>
              <a:rPr sz="1800" cap="none" i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, </a:t>
            </a:r>
            <a:r>
              <a:rPr sz="1800" cap="none" i="1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42</a:t>
            </a:r>
            <a:r>
              <a:rPr sz="1800" cap="none" i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(12), 2391-2401.</a:t>
            </a:r>
            <a:endParaRPr lang="ko-KR" altLang="en-US" sz="1800" cap="none" b="1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800" cap="none" i="0" b="1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도형 14"/>
          <p:cNvSpPr>
            <a:spLocks/>
          </p:cNvSpPr>
          <p:nvPr/>
        </p:nvSpPr>
        <p:spPr>
          <a:xfrm rot="0">
            <a:off x="8818245" y="6076950"/>
            <a:ext cx="3375025" cy="78168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>
            <a:off x="3790950" y="1221105"/>
            <a:ext cx="7779385" cy="635"/>
            <a:chOff x="3790950" y="1221105"/>
            <a:chExt cx="7779385" cy="635"/>
          </a:xfrm>
        </p:grpSpPr>
        <p:cxnSp>
          <p:nvCxnSpPr>
            <p:cNvPr id="3" name="Rect 0"/>
            <p:cNvCxnSpPr/>
            <p:nvPr/>
          </p:nvCxnSpPr>
          <p:spPr>
            <a:xfrm>
              <a:off x="3790950" y="1221105"/>
              <a:ext cx="3937635" cy="12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Rect 0"/>
            <p:cNvCxnSpPr/>
            <p:nvPr/>
          </p:nvCxnSpPr>
          <p:spPr>
            <a:xfrm>
              <a:off x="7867015" y="1221105"/>
              <a:ext cx="3704590" cy="12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5"/>
          <p:cNvGrpSpPr>
            <a:grpSpLocks/>
          </p:cNvGrpSpPr>
          <p:nvPr/>
        </p:nvGrpSpPr>
        <p:grpSpPr>
          <a:xfrm>
            <a:off x="3822700" y="2000250"/>
            <a:ext cx="7745095" cy="635"/>
            <a:chOff x="3822700" y="2000250"/>
            <a:chExt cx="7745095" cy="635"/>
          </a:xfrm>
        </p:grpSpPr>
        <p:cxnSp>
          <p:nvCxnSpPr>
            <p:cNvPr id="6" name="Rect 0"/>
            <p:cNvCxnSpPr/>
            <p:nvPr/>
          </p:nvCxnSpPr>
          <p:spPr>
            <a:xfrm>
              <a:off x="7860030" y="2000250"/>
              <a:ext cx="3708400" cy="12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Rect 0"/>
            <p:cNvCxnSpPr/>
            <p:nvPr/>
          </p:nvCxnSpPr>
          <p:spPr>
            <a:xfrm>
              <a:off x="3822700" y="2000250"/>
              <a:ext cx="3898265" cy="12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5"/>
          <p:cNvGrpSpPr>
            <a:grpSpLocks/>
          </p:cNvGrpSpPr>
          <p:nvPr/>
        </p:nvGrpSpPr>
        <p:grpSpPr>
          <a:xfrm>
            <a:off x="3790950" y="452755"/>
            <a:ext cx="7779385" cy="635"/>
            <a:chOff x="3790950" y="452755"/>
            <a:chExt cx="7779385" cy="635"/>
          </a:xfrm>
        </p:grpSpPr>
        <p:cxnSp>
          <p:nvCxnSpPr>
            <p:cNvPr id="9" name="Rect 0"/>
            <p:cNvCxnSpPr/>
            <p:nvPr/>
          </p:nvCxnSpPr>
          <p:spPr>
            <a:xfrm>
              <a:off x="3790950" y="452755"/>
              <a:ext cx="3937000" cy="63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Rect 0"/>
            <p:cNvCxnSpPr/>
            <p:nvPr/>
          </p:nvCxnSpPr>
          <p:spPr>
            <a:xfrm>
              <a:off x="7862570" y="452755"/>
              <a:ext cx="3707765" cy="63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5"/>
          <p:cNvGrpSpPr>
            <a:grpSpLocks/>
          </p:cNvGrpSpPr>
          <p:nvPr/>
        </p:nvGrpSpPr>
        <p:grpSpPr>
          <a:xfrm>
            <a:off x="3789680" y="2824480"/>
            <a:ext cx="7745095" cy="635"/>
            <a:chOff x="3789680" y="2824480"/>
            <a:chExt cx="7745095" cy="635"/>
          </a:xfrm>
        </p:grpSpPr>
        <p:cxnSp>
          <p:nvCxnSpPr>
            <p:cNvPr id="12" name="Rect 0"/>
            <p:cNvCxnSpPr/>
            <p:nvPr/>
          </p:nvCxnSpPr>
          <p:spPr>
            <a:xfrm>
              <a:off x="7827010" y="2824480"/>
              <a:ext cx="3708400" cy="12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t 0"/>
            <p:cNvCxnSpPr/>
            <p:nvPr/>
          </p:nvCxnSpPr>
          <p:spPr>
            <a:xfrm>
              <a:off x="3789680" y="2824480"/>
              <a:ext cx="3898265" cy="12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 0"/>
          <p:cNvSpPr txBox="1">
            <a:spLocks/>
          </p:cNvSpPr>
          <p:nvPr/>
        </p:nvSpPr>
        <p:spPr>
          <a:xfrm>
            <a:off x="3810000" y="513080"/>
            <a:ext cx="1152525" cy="7054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000" spc="-1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Part 1 </a:t>
            </a:r>
            <a:endParaRPr lang="ko-KR" altLang="en-US" sz="200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>
            <a:off x="3810000" y="1281430"/>
            <a:ext cx="1153160" cy="706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00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Part 2 </a:t>
            </a:r>
            <a:endParaRPr lang="ko-KR" altLang="en-US" sz="200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>
            <a:off x="3810000" y="2066925"/>
            <a:ext cx="1153160" cy="706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00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Part 3 </a:t>
            </a:r>
            <a:endParaRPr lang="ko-KR" altLang="en-US" sz="200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>
            <a:off x="3810000" y="2885440"/>
            <a:ext cx="1153160" cy="7061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00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Part 4 </a:t>
            </a:r>
            <a:endParaRPr lang="ko-KR" altLang="en-US" sz="200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8" name="텍스트 상자 14"/>
          <p:cNvSpPr txBox="1">
            <a:spLocks/>
          </p:cNvSpPr>
          <p:nvPr/>
        </p:nvSpPr>
        <p:spPr>
          <a:xfrm>
            <a:off x="8515350" y="517525"/>
            <a:ext cx="2287270" cy="7061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2200" b="1" i="0" strike="noStrike" cap="none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배경 및 필요성</a:t>
            </a:r>
            <a:endParaRPr lang="ko-KR" altLang="en-US" sz="2200" b="1" i="0" strike="noStrike" cap="none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9" name="텍스트 상자 15"/>
          <p:cNvSpPr txBox="1">
            <a:spLocks/>
          </p:cNvSpPr>
          <p:nvPr/>
        </p:nvSpPr>
        <p:spPr>
          <a:xfrm>
            <a:off x="8630285" y="1293495"/>
            <a:ext cx="2073910" cy="7073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2200" b="1" i="0" strike="noStrike" cap="none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차별점 및 목표</a:t>
            </a:r>
            <a:endParaRPr lang="ko-KR" altLang="en-US" sz="2200" b="1" i="0" strike="noStrike" cap="none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20" name="텍스트 상자 16"/>
          <p:cNvSpPr txBox="1">
            <a:spLocks/>
          </p:cNvSpPr>
          <p:nvPr/>
        </p:nvSpPr>
        <p:spPr>
          <a:xfrm>
            <a:off x="8481695" y="2070735"/>
            <a:ext cx="2372360" cy="7073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2200" b="1" i="0" strike="noStrike" cap="none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프로젝트 수행계획</a:t>
            </a:r>
            <a:endParaRPr lang="ko-KR" altLang="en-US" sz="2200" b="1" i="0" strike="noStrike" cap="none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21" name="텍스트 상자 17"/>
          <p:cNvSpPr txBox="1">
            <a:spLocks/>
          </p:cNvSpPr>
          <p:nvPr/>
        </p:nvSpPr>
        <p:spPr>
          <a:xfrm>
            <a:off x="8821420" y="2887980"/>
            <a:ext cx="1678305" cy="706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2200" b="1" i="0" strike="noStrike" cap="none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역할분담</a:t>
            </a:r>
            <a:endParaRPr lang="ko-KR" altLang="en-US" sz="2200" b="1" i="0" strike="noStrike" cap="none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22" name="텍스트 상자 2"/>
          <p:cNvSpPr txBox="1">
            <a:spLocks/>
          </p:cNvSpPr>
          <p:nvPr/>
        </p:nvSpPr>
        <p:spPr>
          <a:xfrm>
            <a:off x="904875" y="488315"/>
            <a:ext cx="200914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4000" b="0" i="0" strike="noStrike" cap="none">
                <a:latin typeface="나눔고딕" charset="0"/>
                <a:ea typeface="나눔고딕" charset="0"/>
              </a:rPr>
              <a:t>Index</a:t>
            </a:r>
            <a:endParaRPr lang="ko-KR" altLang="en-US" sz="4000" b="0" i="0" strike="noStrike" cap="none">
              <a:latin typeface="나눔고딕" charset="0"/>
              <a:ea typeface="나눔고딕" charset="0"/>
            </a:endParaRPr>
          </a:p>
        </p:txBody>
      </p:sp>
      <p:grpSp>
        <p:nvGrpSpPr>
          <p:cNvPr id="23" name="그룹 84"/>
          <p:cNvGrpSpPr/>
          <p:nvPr/>
        </p:nvGrpSpPr>
        <p:grpSpPr>
          <a:xfrm>
            <a:off x="3790315" y="4439285"/>
            <a:ext cx="7780020" cy="1270"/>
            <a:chOff x="3790315" y="4439285"/>
            <a:chExt cx="7780020" cy="1270"/>
          </a:xfrm>
        </p:grpSpPr>
        <p:cxnSp>
          <p:nvCxnSpPr>
            <p:cNvPr id="24" name="도형 82"/>
            <p:cNvCxnSpPr/>
            <p:nvPr/>
          </p:nvCxnSpPr>
          <p:spPr>
            <a:xfrm>
              <a:off x="3790315" y="4439285"/>
              <a:ext cx="3937635" cy="12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도형 83"/>
            <p:cNvCxnSpPr/>
            <p:nvPr/>
          </p:nvCxnSpPr>
          <p:spPr>
            <a:xfrm>
              <a:off x="7866380" y="4439285"/>
              <a:ext cx="3704590" cy="12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그룹 87"/>
          <p:cNvGrpSpPr/>
          <p:nvPr/>
        </p:nvGrpSpPr>
        <p:grpSpPr>
          <a:xfrm>
            <a:off x="3790315" y="3670935"/>
            <a:ext cx="7780020" cy="1270"/>
            <a:chOff x="3790315" y="3670935"/>
            <a:chExt cx="7780020" cy="1270"/>
          </a:xfrm>
        </p:grpSpPr>
        <p:cxnSp>
          <p:nvCxnSpPr>
            <p:cNvPr id="27" name="도형 85"/>
            <p:cNvCxnSpPr/>
            <p:nvPr/>
          </p:nvCxnSpPr>
          <p:spPr>
            <a:xfrm>
              <a:off x="3790315" y="3670935"/>
              <a:ext cx="3937635" cy="12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도형 86"/>
            <p:cNvCxnSpPr/>
            <p:nvPr/>
          </p:nvCxnSpPr>
          <p:spPr>
            <a:xfrm>
              <a:off x="7861935" y="3670935"/>
              <a:ext cx="3708400" cy="12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텍스트 상자 88"/>
          <p:cNvSpPr txBox="1">
            <a:spLocks/>
          </p:cNvSpPr>
          <p:nvPr/>
        </p:nvSpPr>
        <p:spPr>
          <a:xfrm>
            <a:off x="3809365" y="3731260"/>
            <a:ext cx="1153160" cy="7061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00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Part 5 </a:t>
            </a:r>
            <a:endParaRPr lang="ko-KR" altLang="en-US" sz="200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0" name="텍스트 상자 89"/>
          <p:cNvSpPr txBox="1">
            <a:spLocks/>
          </p:cNvSpPr>
          <p:nvPr/>
        </p:nvSpPr>
        <p:spPr>
          <a:xfrm>
            <a:off x="8514715" y="3735705"/>
            <a:ext cx="2287905" cy="706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2200" b="1" i="0" strike="noStrike" cap="none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연구일정 및 계획</a:t>
            </a:r>
            <a:endParaRPr lang="ko-KR" altLang="en-US" sz="2200" b="1" i="0" strike="noStrike" cap="none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  <p:grpSp>
        <p:nvGrpSpPr>
          <p:cNvPr id="31" name="그룹 92"/>
          <p:cNvGrpSpPr/>
          <p:nvPr/>
        </p:nvGrpSpPr>
        <p:grpSpPr>
          <a:xfrm>
            <a:off x="3805555" y="5218430"/>
            <a:ext cx="7745730" cy="1270"/>
            <a:chOff x="3805555" y="5218430"/>
            <a:chExt cx="7745730" cy="1270"/>
          </a:xfrm>
        </p:grpSpPr>
        <p:cxnSp>
          <p:nvCxnSpPr>
            <p:cNvPr id="32" name="도형 90"/>
            <p:cNvCxnSpPr/>
            <p:nvPr/>
          </p:nvCxnSpPr>
          <p:spPr>
            <a:xfrm>
              <a:off x="7842885" y="5218430"/>
              <a:ext cx="3708400" cy="12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도형 91"/>
            <p:cNvCxnSpPr/>
            <p:nvPr/>
          </p:nvCxnSpPr>
          <p:spPr>
            <a:xfrm>
              <a:off x="3805555" y="5218430"/>
              <a:ext cx="3898265" cy="12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텍스트 상자 93"/>
          <p:cNvSpPr txBox="1">
            <a:spLocks/>
          </p:cNvSpPr>
          <p:nvPr/>
        </p:nvSpPr>
        <p:spPr>
          <a:xfrm>
            <a:off x="3792855" y="4499610"/>
            <a:ext cx="1153160" cy="706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00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Part 6</a:t>
            </a:r>
            <a:endParaRPr lang="ko-KR" altLang="en-US" sz="200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5" name="텍스트 상자 94"/>
          <p:cNvSpPr txBox="1">
            <a:spLocks/>
          </p:cNvSpPr>
          <p:nvPr/>
        </p:nvSpPr>
        <p:spPr>
          <a:xfrm>
            <a:off x="8799830" y="4501515"/>
            <a:ext cx="1678305" cy="706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2200" b="1" i="0" strike="noStrike" cap="none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질의응답</a:t>
            </a:r>
            <a:endParaRPr lang="ko-KR" altLang="en-US" sz="2200" b="1" i="0" strike="noStrike" cap="none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1344930" y="271780"/>
            <a:ext cx="2265045" cy="4330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200" b="0" i="0" strike="noStrike" cap="none">
                <a:latin typeface="나눔고딕" charset="0"/>
                <a:ea typeface="나눔고딕" charset="0"/>
              </a:rPr>
              <a:t>1. 배경 및 필요성</a:t>
            </a:r>
            <a:endParaRPr lang="ko-KR" altLang="en-US" sz="2200" b="0" i="0" strike="noStrike" cap="none"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4394200" y="1315720"/>
            <a:ext cx="3590925" cy="4318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안티드론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>
            <a:off x="1134110" y="2242185"/>
            <a:ext cx="10497820" cy="304482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 </a:t>
            </a:r>
            <a:r>
              <a:rPr lang="ko-KR" altLang="en-US"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드론으로</a:t>
            </a:r>
            <a:r>
              <a:rPr lang="ko-KR" altLang="en-US"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 </a:t>
            </a:r>
            <a:r>
              <a:rPr lang="ko-KR" altLang="en-US"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인해</a:t>
            </a:r>
            <a:r>
              <a:rPr lang="ko-KR" altLang="en-US"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 </a:t>
            </a:r>
            <a:r>
              <a:rPr lang="ko-KR" altLang="en-US"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야기되는</a:t>
            </a:r>
            <a:r>
              <a:rPr lang="ko-KR" altLang="en-US"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 </a:t>
            </a:r>
            <a:r>
              <a:rPr lang="ko-KR" altLang="en-US"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범죄를</a:t>
            </a:r>
            <a:r>
              <a:rPr lang="ko-KR" altLang="en-US"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 </a:t>
            </a:r>
            <a:r>
              <a:rPr lang="ko-KR" altLang="en-US"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예방 </a:t>
            </a:r>
            <a:r>
              <a:rPr lang="en-US" altLang="ko-KR"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및 </a:t>
            </a:r>
            <a:r>
              <a:rPr lang="ko-KR" altLang="en-US"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차단하기</a:t>
            </a:r>
            <a:r>
              <a:rPr lang="ko-KR" altLang="en-US"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 </a:t>
            </a:r>
            <a:r>
              <a:rPr lang="ko-KR" altLang="en-US"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위해</a:t>
            </a:r>
            <a:r>
              <a:rPr lang="ko-KR" altLang="en-US"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 </a:t>
            </a:r>
            <a:endParaRPr lang="ko-KR" altLang="en-US" sz="2400" i="0" b="0">
              <a:solidFill>
                <a:srgbClr val="000000"/>
              </a:solidFill>
              <a:latin typeface="se-nanumgothic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 </a:t>
            </a:r>
            <a:r>
              <a:rPr lang="ko-KR" altLang="en-US"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무인</a:t>
            </a:r>
            <a:r>
              <a:rPr lang="ko-KR" altLang="en-US"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 </a:t>
            </a:r>
            <a:r>
              <a:rPr lang="ko-KR" altLang="en-US"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비행체를</a:t>
            </a:r>
            <a:r>
              <a:rPr lang="ko-KR" altLang="en-US"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 </a:t>
            </a:r>
            <a:r>
              <a:rPr lang="ko-KR" altLang="en-US"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무력화</a:t>
            </a:r>
            <a:r>
              <a:rPr lang="ko-KR" altLang="en-US"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 </a:t>
            </a:r>
            <a:r>
              <a:rPr lang="ko-KR" altLang="en-US"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하는</a:t>
            </a:r>
            <a:r>
              <a:rPr lang="ko-KR" altLang="en-US"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 </a:t>
            </a:r>
            <a:r>
              <a:rPr lang="ko-KR" altLang="en-US"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시스템</a:t>
            </a:r>
            <a:endParaRPr lang="ko-KR" altLang="en-US" sz="2400" i="0" b="0">
              <a:solidFill>
                <a:srgbClr val="000000"/>
              </a:solidFill>
              <a:latin typeface="se-nanumgothic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2400" i="0" b="0">
              <a:solidFill>
                <a:srgbClr val="000000"/>
              </a:solidFill>
              <a:latin typeface="se-nanumgothic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Arial"/>
              <a:buChar char="•"/>
            </a:pPr>
            <a:r>
              <a:rPr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탐지</a:t>
            </a:r>
            <a:r>
              <a:rPr lang="en-US"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, </a:t>
            </a:r>
            <a:r>
              <a:rPr lang="ko-KR" altLang="en-US"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식별</a:t>
            </a:r>
            <a:r>
              <a:rPr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 : </a:t>
            </a:r>
            <a:r>
              <a:rPr lang="ko-KR" altLang="en-US" sz="2400"/>
              <a:t>음향･레이더･</a:t>
            </a:r>
            <a:r>
              <a:rPr lang="en-US" altLang="ko-KR" sz="2400"/>
              <a:t>RF</a:t>
            </a:r>
            <a:r>
              <a:rPr lang="ko-KR" altLang="en-US" sz="2400"/>
              <a:t> ･카메라</a:t>
            </a:r>
            <a:r>
              <a:rPr lang="en-US" altLang="ko-KR" sz="2400"/>
              <a:t> </a:t>
            </a:r>
            <a:r>
              <a:rPr lang="ko-KR" altLang="en-US" sz="2400"/>
              <a:t>등 다양한 센서를 사용하여 </a:t>
            </a:r>
            <a:endParaRPr lang="ko-KR" altLang="en-US" sz="2400"/>
          </a:p>
          <a:p>
            <a:pPr marL="0" indent="0" rtl="0" algn="l" defTabSz="914400" eaLnBrk="1" latinLnBrk="0" hangingPunct="1">
              <a:buFontTx/>
              <a:buNone/>
            </a:pPr>
            <a:r>
              <a:rPr lang="en-US" altLang="ko-KR" sz="2400"/>
              <a:t>		</a:t>
            </a:r>
            <a:r>
              <a:rPr lang="ko-KR" altLang="en-US" sz="2400" b="1"/>
              <a:t>드론을 탐지하고 식별</a:t>
            </a:r>
            <a:endParaRPr lang="ko-KR" altLang="en-US" sz="2400"/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2400" i="0" b="0">
              <a:solidFill>
                <a:srgbClr val="000000"/>
              </a:solidFill>
              <a:latin typeface="se-nanumgothic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Arial"/>
              <a:buChar char="•"/>
            </a:pPr>
            <a:r>
              <a:rPr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 무력화 : </a:t>
            </a:r>
            <a:r>
              <a:rPr lang="ko-KR" altLang="en-US" sz="2400"/>
              <a:t>물리적인 타격을 하여 무력화하는 </a:t>
            </a:r>
            <a:r>
              <a:rPr lang="ko-KR" altLang="en-US" sz="2400" b="1"/>
              <a:t>하드킬</a:t>
            </a:r>
            <a:endParaRPr lang="ko-KR" altLang="en-US" sz="2400"/>
          </a:p>
          <a:p>
            <a:pPr marL="1371600" indent="0" latinLnBrk="0" lvl="3">
              <a:buFontTx/>
              <a:buNone/>
            </a:pPr>
            <a:r>
              <a:rPr lang="en-US" altLang="ko-KR" sz="2400" i="0" b="0">
                <a:solidFill>
                  <a:srgbClr val="000000"/>
                </a:solidFill>
                <a:latin typeface="se-nanumgothic" charset="0"/>
                <a:ea typeface="맑은 고딕" charset="0"/>
              </a:rPr>
              <a:t>   </a:t>
            </a:r>
            <a:r>
              <a:rPr lang="ko-KR" altLang="en-US" sz="2400"/>
              <a:t>전파 신호를 이용하여 드론을 무력화하는 </a:t>
            </a:r>
            <a:r>
              <a:rPr lang="ko-KR" altLang="en-US" sz="2400" b="1"/>
              <a:t>소프트킬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4">
            <a:extLst>
              <a:ext uri="{FF2B5EF4-FFF2-40B4-BE49-F238E27FC236}">
                <a16:creationId xmlns:a16="http://schemas.microsoft.com/office/drawing/2014/main" id="{39E1BAEA-DDCD-7664-B366-5DB20852C5A4}"/>
              </a:ext>
            </a:extLst>
          </p:cNvPr>
          <p:cNvSpPr txBox="1">
            <a:spLocks/>
          </p:cNvSpPr>
          <p:nvPr/>
        </p:nvSpPr>
        <p:spPr>
          <a:xfrm>
            <a:off x="1346835" y="254635"/>
            <a:ext cx="2264410" cy="432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sz="2200" b="0" i="0" strike="noStrike" cap="none">
                <a:latin typeface="나눔고딕" charset="0"/>
                <a:ea typeface="나눔고딕" charset="0"/>
              </a:rPr>
              <a:t>1. </a:t>
            </a:r>
            <a:r>
              <a:rPr sz="2200" b="0" i="0" strike="noStrike" cap="none">
                <a:latin typeface="나눔고딕" charset="0"/>
                <a:ea typeface="나눔고딕" charset="0"/>
              </a:rPr>
              <a:t>배경 및 필요성</a:t>
            </a:r>
            <a:endParaRPr lang="ko-KR" altLang="en-US" sz="2200" b="0" i="0" strike="noStrike" cap="none">
              <a:latin typeface="나눔고딕" charset="0"/>
              <a:ea typeface="나눔고딕" charset="0"/>
            </a:endParaRPr>
          </a:p>
        </p:txBody>
      </p:sp>
      <p:sp>
        <p:nvSpPr>
          <p:cNvPr id="3" name="텍스트 상자 4">
            <a:extLst>
              <a:ext uri="{FF2B5EF4-FFF2-40B4-BE49-F238E27FC236}">
                <a16:creationId xmlns:a16="http://schemas.microsoft.com/office/drawing/2014/main" id="{5DD0EF2E-4215-F02C-BB0E-58ED194B146A}"/>
              </a:ext>
            </a:extLst>
          </p:cNvPr>
          <p:cNvSpPr txBox="1">
            <a:spLocks/>
          </p:cNvSpPr>
          <p:nvPr/>
        </p:nvSpPr>
        <p:spPr>
          <a:xfrm>
            <a:off x="946150" y="1228090"/>
            <a:ext cx="10247630" cy="486219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200">
                <a:latin typeface="나눔고딕" charset="0"/>
                <a:ea typeface="나눔고딕" charset="0"/>
              </a:rPr>
              <a:t>연구</a:t>
            </a:r>
            <a:r>
              <a:rPr sz="2200" cap="none" i="0" b="0" strike="noStrike">
                <a:latin typeface="나눔고딕" charset="0"/>
                <a:ea typeface="나눔고딕" charset="0"/>
              </a:rPr>
              <a:t>배경</a:t>
            </a:r>
            <a:endParaRPr lang="ko-KR" altLang="en-US" sz="2200" cap="none" i="0" b="0" strike="noStrike">
              <a:latin typeface="나눔고딕" charset="0"/>
              <a:ea typeface="나눔고딕" charset="0"/>
            </a:endParaRPr>
          </a:p>
          <a:p>
            <a:pPr marL="342900" indent="-342900" algn="ctr" latinLnBrk="0" hangingPunct="1">
              <a:buFont typeface="Arial"/>
              <a:buChar char="•"/>
            </a:pPr>
            <a:endParaRPr lang="ko-KR" altLang="en-US" sz="2200">
              <a:latin typeface="나눔고딕" charset="0"/>
              <a:ea typeface="나눔고딕" charset="0"/>
            </a:endParaRPr>
          </a:p>
          <a:p>
            <a:pPr marL="342900" indent="-342900" latinLnBrk="0">
              <a:buFont typeface="Arial"/>
              <a:buChar char="•"/>
            </a:pPr>
            <a:r>
              <a:rPr lang="ko-KR" altLang="en-US" sz="1800" b="0">
                <a:solidFill>
                  <a:srgbClr val="000000"/>
                </a:solidFill>
                <a:latin typeface="굴림" charset="0"/>
                <a:ea typeface="굴림" charset="0"/>
              </a:rPr>
              <a:t>드론</a:t>
            </a:r>
            <a:r>
              <a:rPr lang="ko-KR" altLang="en-US" sz="1800" b="0">
                <a:solidFill>
                  <a:srgbClr val="000000"/>
                </a:solidFill>
                <a:latin typeface="굴림" charset="0"/>
                <a:ea typeface="굴림" charset="0"/>
              </a:rPr>
              <a:t> </a:t>
            </a:r>
            <a:r>
              <a:rPr lang="ko-KR" altLang="en-US" sz="1800" b="0">
                <a:solidFill>
                  <a:srgbClr val="000000"/>
                </a:solidFill>
                <a:latin typeface="굴림" charset="0"/>
                <a:ea typeface="굴림" charset="0"/>
              </a:rPr>
              <a:t>산업이</a:t>
            </a:r>
            <a:r>
              <a:rPr lang="ko-KR" altLang="en-US" sz="1800" b="0">
                <a:solidFill>
                  <a:srgbClr val="000000"/>
                </a:solidFill>
                <a:latin typeface="굴림" charset="0"/>
                <a:ea typeface="굴림" charset="0"/>
              </a:rPr>
              <a:t> </a:t>
            </a:r>
            <a:r>
              <a:rPr lang="ko-KR" altLang="en-US" sz="1800" b="0">
                <a:solidFill>
                  <a:srgbClr val="000000"/>
                </a:solidFill>
                <a:latin typeface="굴림" charset="0"/>
                <a:ea typeface="굴림" charset="0"/>
              </a:rPr>
              <a:t>성장함에</a:t>
            </a:r>
            <a:r>
              <a:rPr lang="ko-KR" altLang="en-US" sz="1800" b="0">
                <a:solidFill>
                  <a:srgbClr val="000000"/>
                </a:solidFill>
                <a:latin typeface="굴림" charset="0"/>
                <a:ea typeface="굴림" charset="0"/>
              </a:rPr>
              <a:t> </a:t>
            </a:r>
            <a:r>
              <a:rPr lang="ko-KR" altLang="en-US" sz="1800" b="0">
                <a:solidFill>
                  <a:srgbClr val="000000"/>
                </a:solidFill>
                <a:latin typeface="굴림" charset="0"/>
                <a:ea typeface="굴림" charset="0"/>
              </a:rPr>
              <a:t>따라</a:t>
            </a:r>
            <a:r>
              <a:rPr lang="ko-KR" altLang="en-US" sz="1800" b="0">
                <a:solidFill>
                  <a:srgbClr val="000000"/>
                </a:solidFill>
                <a:latin typeface="굴림" charset="0"/>
                <a:ea typeface="굴림" charset="0"/>
              </a:rPr>
              <a:t> </a:t>
            </a:r>
            <a:r>
              <a:rPr lang="ko-KR" altLang="en-US" sz="1800" b="0">
                <a:solidFill>
                  <a:srgbClr val="000000"/>
                </a:solidFill>
                <a:latin typeface="굴림" charset="0"/>
                <a:ea typeface="굴림" charset="0"/>
              </a:rPr>
              <a:t>다양한</a:t>
            </a:r>
            <a:r>
              <a:rPr lang="ko-KR" altLang="en-US" sz="1800" b="0">
                <a:solidFill>
                  <a:srgbClr val="000000"/>
                </a:solidFill>
                <a:latin typeface="굴림" charset="0"/>
                <a:ea typeface="굴림" charset="0"/>
              </a:rPr>
              <a:t> </a:t>
            </a:r>
            <a:r>
              <a:rPr lang="ko-KR" altLang="en-US" sz="1800" b="0">
                <a:solidFill>
                  <a:srgbClr val="000000"/>
                </a:solidFill>
                <a:latin typeface="굴림" charset="0"/>
                <a:ea typeface="굴림" charset="0"/>
              </a:rPr>
              <a:t>분야에</a:t>
            </a:r>
            <a:r>
              <a:rPr lang="ko-KR" altLang="en-US" sz="1800" b="0">
                <a:solidFill>
                  <a:srgbClr val="000000"/>
                </a:solidFill>
                <a:latin typeface="굴림" charset="0"/>
                <a:ea typeface="굴림" charset="0"/>
              </a:rPr>
              <a:t> </a:t>
            </a:r>
            <a:r>
              <a:rPr lang="ko-KR" altLang="en-US" sz="1800" b="0">
                <a:solidFill>
                  <a:srgbClr val="000000"/>
                </a:solidFill>
                <a:latin typeface="굴림" charset="0"/>
                <a:ea typeface="굴림" charset="0"/>
              </a:rPr>
              <a:t>사용됨</a:t>
            </a:r>
            <a:endParaRPr lang="ko-KR" altLang="en-US" sz="1800" b="0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342900" indent="-342900" latinLnBrk="0">
              <a:buFont typeface="Arial"/>
              <a:buChar char="•"/>
            </a:pPr>
            <a:endParaRPr lang="ko-KR" altLang="en-US" b="0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342900" indent="-342900" latinLnBrk="0">
              <a:buFont typeface="Arial"/>
              <a:buChar char="•"/>
            </a:pPr>
            <a:r>
              <a:rPr lang="ko-KR" altLang="en-US" sz="1800" b="0">
                <a:latin typeface="굴림" charset="0"/>
                <a:ea typeface="굴림" charset="0"/>
              </a:rPr>
              <a:t>드론의</a:t>
            </a:r>
            <a:r>
              <a:rPr lang="ko-KR" altLang="en-US" sz="1800" b="0">
                <a:latin typeface="굴림" charset="0"/>
                <a:ea typeface="굴림" charset="0"/>
              </a:rPr>
              <a:t> </a:t>
            </a:r>
            <a:r>
              <a:rPr lang="ko-KR" altLang="en-US" i="0" b="0">
                <a:latin typeface="맑은 고딕" charset="0"/>
                <a:ea typeface="맑은 고딕" charset="0"/>
              </a:rPr>
              <a:t>소재</a:t>
            </a:r>
            <a:r>
              <a:rPr lang="en-US" altLang="ko-KR" i="0" b="0">
                <a:latin typeface="맑은 고딕" charset="0"/>
                <a:ea typeface="맑은 고딕" charset="0"/>
              </a:rPr>
              <a:t>, </a:t>
            </a:r>
            <a:r>
              <a:rPr lang="ko-KR" altLang="en-US" i="0" b="0">
                <a:latin typeface="맑은 고딕" charset="0"/>
                <a:ea typeface="맑은 고딕" charset="0"/>
              </a:rPr>
              <a:t>부품</a:t>
            </a:r>
            <a:r>
              <a:rPr lang="en-US" altLang="ko-KR" i="0" b="0">
                <a:latin typeface="맑은 고딕" charset="0"/>
                <a:ea typeface="맑은 고딕" charset="0"/>
              </a:rPr>
              <a:t>, </a:t>
            </a:r>
            <a:r>
              <a:rPr lang="ko-KR" altLang="en-US" i="0" b="0">
                <a:latin typeface="맑은 고딕" charset="0"/>
                <a:ea typeface="맑은 고딕" charset="0"/>
              </a:rPr>
              <a:t>장비의 경량</a:t>
            </a:r>
            <a:r>
              <a:rPr lang="en-US" altLang="ko-KR" i="0" b="0">
                <a:latin typeface="맑은 고딕" charset="0"/>
                <a:ea typeface="맑은 고딕" charset="0"/>
              </a:rPr>
              <a:t>·</a:t>
            </a:r>
            <a:r>
              <a:rPr lang="ko-KR" altLang="en-US" i="0" b="0">
                <a:latin typeface="맑은 고딕" charset="0"/>
                <a:ea typeface="맑은 고딕" charset="0"/>
              </a:rPr>
              <a:t>저가화로 소형 드론이 활발하게 사용</a:t>
            </a:r>
            <a:endParaRPr lang="ko-KR" altLang="en-US" i="0" b="0">
              <a:latin typeface="맑은 고딕" charset="0"/>
              <a:ea typeface="맑은 고딕" charset="0"/>
            </a:endParaRPr>
          </a:p>
          <a:p>
            <a:pPr marL="342900" indent="-342900" latinLnBrk="0">
              <a:buFont typeface="Arial"/>
              <a:buChar char="•"/>
            </a:pPr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342900" indent="-342900" latinLnBrk="0">
              <a:buFont typeface="Arial"/>
              <a:buChar char="•"/>
            </a:pPr>
            <a:r>
              <a:rPr lang="ko-KR" altLang="en-US" b="0"/>
              <a:t>드론시장의 성장세에 따라</a:t>
            </a:r>
            <a:r>
              <a:rPr lang="ko-KR" altLang="en-US" b="0">
                <a:latin typeface="한양중고딕" charset="0"/>
              </a:rPr>
              <a:t> </a:t>
            </a:r>
            <a:r>
              <a:rPr lang="ko-KR" altLang="en-US" b="0"/>
              <a:t>드론기체 </a:t>
            </a:r>
            <a:r>
              <a:rPr lang="ko-KR" altLang="en-US" b="1"/>
              <a:t>신고대수</a:t>
            </a:r>
            <a:r>
              <a:rPr lang="ko-KR" altLang="en-US" b="1">
                <a:latin typeface="한양중고딕" charset="0"/>
              </a:rPr>
              <a:t>도 함께 증가</a:t>
            </a:r>
            <a:r>
              <a:rPr lang="ko-KR" altLang="en-US" b="0">
                <a:latin typeface="한양중고딕" charset="0"/>
              </a:rPr>
              <a:t>하고 있음</a:t>
            </a:r>
            <a:endParaRPr lang="ko-KR" altLang="en-US" b="0">
              <a:latin typeface="한양중고딕" charset="0"/>
            </a:endParaRPr>
          </a:p>
          <a:p>
            <a:pPr marL="342900" indent="-342900" latinLnBrk="0" hangingPunct="1">
              <a:buFont typeface="Arial"/>
              <a:buChar char="•"/>
            </a:pPr>
            <a:endParaRPr lang="ko-KR" altLang="en-US" sz="2200" cap="none" i="0" b="0" strike="noStrike">
              <a:latin typeface="나눔고딕" charset="0"/>
              <a:ea typeface="나눔고딕" charset="0"/>
            </a:endParaRPr>
          </a:p>
          <a:p>
            <a:pPr marL="342900" indent="-342900" latinLnBrk="0" hangingPunct="1">
              <a:buFont typeface="Arial"/>
              <a:buChar char="•"/>
            </a:pPr>
            <a:endParaRPr lang="ko-KR" altLang="en-US" sz="2200">
              <a:latin typeface="나눔고딕" charset="0"/>
              <a:ea typeface="나눔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altLang="en-US" sz="2200">
                <a:latin typeface="나눔고딕" charset="0"/>
                <a:ea typeface="나눔고딕" charset="0"/>
              </a:rPr>
              <a:t>연구</a:t>
            </a:r>
            <a:r>
              <a:rPr lang="ko-KR" altLang="en-US" sz="2200">
                <a:latin typeface="나눔고딕" charset="0"/>
                <a:ea typeface="나눔고딕" charset="0"/>
              </a:rPr>
              <a:t> 목적</a:t>
            </a:r>
            <a:endParaRPr lang="ko-KR" altLang="en-US" sz="2200">
              <a:latin typeface="나눔고딕" charset="0"/>
              <a:ea typeface="나눔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2200">
              <a:latin typeface="나눔고딕" charset="0"/>
              <a:ea typeface="나눔고딕" charset="0"/>
            </a:endParaRPr>
          </a:p>
          <a:p>
            <a:pPr marL="342900" indent="-342900" latinLnBrk="0" hangingPunct="1">
              <a:buFont typeface="Arial"/>
              <a:buChar char="•"/>
            </a:pPr>
            <a:r>
              <a:rPr lang="ko-KR" altLang="en-US" sz="2200">
                <a:latin typeface="나눔고딕" charset="0"/>
                <a:ea typeface="나눔고딕" charset="0"/>
              </a:rPr>
              <a:t>미확인 드론의 </a:t>
            </a:r>
            <a:r>
              <a:rPr lang="ko-KR" altLang="en-US" sz="2200" cap="none" i="0" b="1" strike="noStrike">
                <a:latin typeface="나눔고딕" charset="0"/>
                <a:ea typeface="나눔고딕" charset="0"/>
              </a:rPr>
              <a:t>감시</a:t>
            </a:r>
            <a:endParaRPr lang="ko-KR" altLang="en-US" sz="2200" cap="none" i="0" b="1" strike="noStrike">
              <a:latin typeface="나눔고딕" charset="0"/>
              <a:ea typeface="나눔고딕" charset="0"/>
            </a:endParaRPr>
          </a:p>
          <a:p>
            <a:pPr marL="342900" indent="-342900" latinLnBrk="0" hangingPunct="1">
              <a:buFont typeface="Arial"/>
              <a:buChar char="•"/>
            </a:pPr>
            <a:endParaRPr lang="ko-KR" altLang="en-US" sz="2200">
              <a:latin typeface="나눔고딕" charset="0"/>
              <a:ea typeface="나눔고딕" charset="0"/>
            </a:endParaRPr>
          </a:p>
          <a:p>
            <a:pPr marL="342900" indent="-342900" latinLnBrk="0" hangingPunct="1">
              <a:buFont typeface="Arial"/>
              <a:buChar char="•"/>
            </a:pPr>
            <a:r>
              <a:rPr lang="ko-KR" altLang="en-US" sz="2200" cap="none" i="0" b="0" strike="noStrike">
                <a:latin typeface="나눔고딕" charset="0"/>
                <a:ea typeface="나눔고딕" charset="0"/>
              </a:rPr>
              <a:t>안티 드론을</a:t>
            </a:r>
            <a:r>
              <a:rPr lang="ko-KR" altLang="en-US" sz="2200" cap="none" i="0" b="0" strike="noStrike">
                <a:latin typeface="나눔고딕" charset="0"/>
                <a:ea typeface="나눔고딕" charset="0"/>
              </a:rPr>
              <a:t> </a:t>
            </a:r>
            <a:r>
              <a:rPr lang="ko-KR" altLang="en-US" sz="2200" cap="none" i="0" b="0" strike="noStrike">
                <a:latin typeface="나눔고딕" charset="0"/>
                <a:ea typeface="나눔고딕" charset="0"/>
              </a:rPr>
              <a:t>미확인</a:t>
            </a:r>
            <a:r>
              <a:rPr lang="ko-KR" altLang="en-US" sz="2200" cap="none" i="0" b="0" strike="noStrike">
                <a:latin typeface="나눔고딕" charset="0"/>
                <a:ea typeface="나눔고딕" charset="0"/>
              </a:rPr>
              <a:t> </a:t>
            </a:r>
            <a:r>
              <a:rPr lang="ko-KR" altLang="en-US" sz="2200" cap="none" i="0" b="0" strike="noStrike">
                <a:latin typeface="나눔고딕" charset="0"/>
                <a:ea typeface="나눔고딕" charset="0"/>
              </a:rPr>
              <a:t>드론</a:t>
            </a:r>
            <a:r>
              <a:rPr lang="ko-KR" altLang="en-US" sz="2200" cap="none" i="0" b="0" strike="noStrike">
                <a:latin typeface="나눔고딕" charset="0"/>
                <a:ea typeface="나눔고딕" charset="0"/>
              </a:rPr>
              <a:t> </a:t>
            </a:r>
            <a:r>
              <a:rPr lang="ko-KR" altLang="en-US" sz="2200" cap="none" i="0" b="0" strike="noStrike">
                <a:latin typeface="나눔고딕" charset="0"/>
                <a:ea typeface="나눔고딕" charset="0"/>
              </a:rPr>
              <a:t>포착</a:t>
            </a:r>
            <a:r>
              <a:rPr lang="ko-KR" altLang="en-US" sz="2200" cap="none" i="0" b="0" strike="noStrike">
                <a:latin typeface="나눔고딕" charset="0"/>
                <a:ea typeface="나눔고딕" charset="0"/>
              </a:rPr>
              <a:t> </a:t>
            </a:r>
            <a:r>
              <a:rPr lang="ko-KR" altLang="en-US" sz="2200" cap="none" i="0" b="0" strike="noStrike">
                <a:latin typeface="나눔고딕" charset="0"/>
                <a:ea typeface="나눔고딕" charset="0"/>
              </a:rPr>
              <a:t>장소로</a:t>
            </a:r>
            <a:r>
              <a:rPr lang="ko-KR" altLang="en-US" sz="2200" cap="none" i="0" b="0" strike="noStrike">
                <a:latin typeface="나눔고딕" charset="0"/>
                <a:ea typeface="나눔고딕" charset="0"/>
              </a:rPr>
              <a:t> </a:t>
            </a:r>
            <a:r>
              <a:rPr lang="ko-KR" altLang="en-US" sz="2200" cap="none" i="0" b="1" strike="noStrike">
                <a:latin typeface="나눔고딕" charset="0"/>
                <a:ea typeface="나눔고딕" charset="0"/>
              </a:rPr>
              <a:t>이동</a:t>
            </a:r>
            <a:r>
              <a:rPr lang="en-US" altLang="ko-KR" sz="2200" cap="none" i="0" b="1" strike="noStrike">
                <a:latin typeface="나눔고딕" charset="0"/>
                <a:ea typeface="나눔고딕" charset="0"/>
              </a:rPr>
              <a:t>, </a:t>
            </a:r>
            <a:r>
              <a:rPr lang="ko-KR" altLang="en-US" sz="2200" cap="none" i="0" b="1" strike="noStrike">
                <a:latin typeface="나눔고딕" charset="0"/>
                <a:ea typeface="나눔고딕" charset="0"/>
              </a:rPr>
              <a:t>추적</a:t>
            </a:r>
            <a:endParaRPr lang="ko-KR" altLang="en-US" sz="2200" cap="none" i="0" b="0" strike="noStrike">
              <a:latin typeface="나눔고딕" charset="0"/>
              <a:ea typeface="나눔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2200" cap="none" i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8423910" y="3618230"/>
            <a:ext cx="3119755" cy="4298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latin typeface="맑은 고딕" charset="0"/>
                <a:ea typeface="맑은 고딕" charset="0"/>
                <a:cs typeface="+mn-cs"/>
              </a:rPr>
              <a:t>그림</a:t>
            </a:r>
            <a:r>
              <a:rPr lang="ko-KR" altLang="en-US" sz="1100">
                <a:latin typeface="맑은 고딕" charset="0"/>
                <a:ea typeface="맑은 고딕" charset="0"/>
                <a:cs typeface="+mn-cs"/>
              </a:rPr>
              <a:t> 1: 국내</a:t>
            </a:r>
            <a:r>
              <a:rPr lang="ko-KR" altLang="en-US" sz="1100"/>
              <a:t> 드론시장 규모</a:t>
            </a:r>
            <a:r>
              <a:rPr lang="en-US" altLang="ko-KR" sz="1100"/>
              <a:t>(</a:t>
            </a:r>
            <a:r>
              <a:rPr lang="ko-KR" altLang="en-US" sz="1100"/>
              <a:t>단위</a:t>
            </a:r>
            <a:r>
              <a:rPr lang="en-US" altLang="ko-KR" sz="1100"/>
              <a:t>: </a:t>
            </a:r>
            <a:r>
              <a:rPr lang="ko-KR" altLang="en-US" sz="1100"/>
              <a:t>억 원</a:t>
            </a:r>
            <a:r>
              <a:rPr lang="en-US" altLang="ko-KR" sz="1100"/>
              <a:t>) </a:t>
            </a:r>
            <a:endParaRPr lang="ko-KR" altLang="en-US" sz="1100"/>
          </a:p>
          <a:p>
            <a:pPr marL="0" indent="0" algn="ctr" latinLnBrk="0">
              <a:buFontTx/>
              <a:buNone/>
            </a:pPr>
            <a:r>
              <a:rPr lang="en-US" altLang="ko-KR" sz="1100">
                <a:latin typeface="맑은 고딕" charset="0"/>
                <a:ea typeface="맑은 고딕" charset="0"/>
                <a:cs typeface="+mn-cs"/>
              </a:rPr>
              <a:t>(</a:t>
            </a:r>
            <a:r>
              <a:rPr lang="ko-KR" altLang="en-US" sz="1100">
                <a:latin typeface="맑은 고딕" charset="0"/>
                <a:ea typeface="맑은 고딕" charset="0"/>
                <a:cs typeface="+mn-cs"/>
              </a:rPr>
              <a:t>자료</a:t>
            </a:r>
            <a:r>
              <a:rPr lang="en-US" altLang="ko-KR" sz="1100">
                <a:latin typeface="맑은 고딕" charset="0"/>
                <a:ea typeface="맑은 고딕" charset="0"/>
                <a:cs typeface="+mn-cs"/>
              </a:rPr>
              <a:t>:</a:t>
            </a:r>
            <a:r>
              <a:rPr lang="en-US" altLang="ko-KR" sz="1100"/>
              <a:t> </a:t>
            </a:r>
            <a:r>
              <a:rPr lang="ko-KR" altLang="en-US" sz="1100"/>
              <a:t>국토교통부</a:t>
            </a:r>
            <a:r>
              <a:rPr lang="en-US" altLang="ko-KR" sz="1100"/>
              <a:t>)</a:t>
            </a:r>
            <a:endParaRPr lang="ko-KR" altLang="en-US" sz="1100"/>
          </a:p>
        </p:txBody>
      </p:sp>
      <p:pic>
        <p:nvPicPr>
          <p:cNvPr id="8" name="그림 7" descr="/Users/gomuseo/Library/Group Containers/L48J367XN4.com.infraware.PolarisOffice/EngineTemp/17402/image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0100" y="1556385"/>
            <a:ext cx="2974975" cy="2005965"/>
          </a:xfrm>
          <a:prstGeom prst="rect"/>
          <a:noFill/>
        </p:spPr>
      </p:pic>
      <p:pic>
        <p:nvPicPr>
          <p:cNvPr id="10" name="그림 9" descr="/Users/gomuseo/Library/Group Containers/L48J367XN4.com.infraware.PolarisOffice/EngineTemp/17402/image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4545" y="4109085"/>
            <a:ext cx="2959735" cy="2034540"/>
          </a:xfrm>
          <a:prstGeom prst="rect"/>
          <a:noFill/>
        </p:spPr>
      </p:pic>
      <p:sp>
        <p:nvSpPr>
          <p:cNvPr id="11" name="TextBox 10"/>
          <p:cNvSpPr txBox="1">
            <a:spLocks/>
          </p:cNvSpPr>
          <p:nvPr/>
        </p:nvSpPr>
        <p:spPr>
          <a:xfrm rot="0">
            <a:off x="8260080" y="6162040"/>
            <a:ext cx="343598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latin typeface="맑은 고딕" charset="0"/>
                <a:ea typeface="맑은 고딕" charset="0"/>
                <a:cs typeface="+mn-cs"/>
              </a:rPr>
              <a:t>그림</a:t>
            </a:r>
            <a:r>
              <a:rPr lang="ko-KR" altLang="en-US" sz="1100">
                <a:latin typeface="맑은 고딕" charset="0"/>
                <a:ea typeface="맑은 고딕" charset="0"/>
                <a:cs typeface="+mn-cs"/>
              </a:rPr>
              <a:t> 2: 드론기체</a:t>
            </a:r>
            <a:r>
              <a:rPr lang="ko-KR" altLang="en-US" sz="1100"/>
              <a:t> 신고대수 </a:t>
            </a:r>
            <a:r>
              <a:rPr lang="en-US" altLang="ko-KR" sz="1100"/>
              <a:t>(</a:t>
            </a:r>
            <a:r>
              <a:rPr lang="ko-KR" altLang="en-US" sz="1100"/>
              <a:t>자료</a:t>
            </a:r>
            <a:r>
              <a:rPr lang="en-US" altLang="ko-KR" sz="1100"/>
              <a:t>: </a:t>
            </a:r>
            <a:r>
              <a:rPr lang="ko-KR" altLang="en-US" sz="1100"/>
              <a:t>한국교통안전공단</a:t>
            </a:r>
            <a:r>
              <a:rPr lang="en-US" altLang="ko-KR" sz="1100"/>
              <a:t>)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5655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/Users/gomuseo/Library/Group Containers/L48J367XN4.com.infraware.PolarisOffice/EngineTemp/17402/image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2965" y="1852930"/>
            <a:ext cx="4906645" cy="3178810"/>
          </a:xfrm>
          <a:prstGeom prst="rect"/>
          <a:noFill/>
        </p:spPr>
      </p:pic>
      <p:sp>
        <p:nvSpPr>
          <p:cNvPr id="4" name="텍스트 상자 4">
            <a:extLst>
              <a:ext uri="{FF2B5EF4-FFF2-40B4-BE49-F238E27FC236}">
                <a16:creationId xmlns:a16="http://schemas.microsoft.com/office/drawing/2014/main" id="{5F5867E4-845D-3A83-602F-93398C13AC1D}"/>
              </a:ext>
            </a:extLst>
          </p:cNvPr>
          <p:cNvSpPr txBox="1">
            <a:spLocks/>
          </p:cNvSpPr>
          <p:nvPr/>
        </p:nvSpPr>
        <p:spPr>
          <a:xfrm>
            <a:off x="1344930" y="271780"/>
            <a:ext cx="2265045" cy="4318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sz="2200">
                <a:latin typeface="나눔고딕" charset="0"/>
                <a:ea typeface="나눔고딕" charset="0"/>
              </a:rPr>
              <a:t>1-1</a:t>
            </a:r>
            <a:r>
              <a:rPr lang="en-US" sz="2200" b="0" i="0" strike="noStrike" cap="none">
                <a:latin typeface="나눔고딕" charset="0"/>
                <a:ea typeface="나눔고딕" charset="0"/>
              </a:rPr>
              <a:t>. </a:t>
            </a:r>
            <a:r>
              <a:rPr lang="ko-KR" altLang="en-US" sz="2200" b="0" i="0" strike="noStrike" cap="none">
                <a:latin typeface="나눔고딕" charset="0"/>
                <a:ea typeface="나눔고딕" charset="0"/>
              </a:rPr>
              <a:t>참고논문</a:t>
            </a:r>
          </a:p>
        </p:txBody>
      </p:sp>
      <p:pic>
        <p:nvPicPr>
          <p:cNvPr id="6" name="그림 5" descr="/Users/gomuseo/Library/Group Containers/L48J367XN4.com.infraware.PolarisOffice/EngineTemp/17402/image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36895" y="1971675"/>
            <a:ext cx="6154420" cy="3175635"/>
          </a:xfrm>
          <a:prstGeom prst="rect"/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6E90D-B361-39EE-90C1-68DE86466345}"/>
              </a:ext>
            </a:extLst>
          </p:cNvPr>
          <p:cNvSpPr txBox="1"/>
          <p:nvPr/>
        </p:nvSpPr>
        <p:spPr>
          <a:xfrm>
            <a:off x="1344930" y="1442085"/>
            <a:ext cx="7708900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인공지능 기반 드론 목표물 추적 시스템의 설계 및 구현</a:t>
            </a:r>
            <a:endParaRPr lang="en-US" altLang="ko-KR"/>
          </a:p>
          <a:p>
            <a:br>
              <a:rPr lang="ko-KR" altLang="en-US"/>
            </a:b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6A441-5820-4466-8D56-3DEACDFC914A}"/>
              </a:ext>
            </a:extLst>
          </p:cNvPr>
          <p:cNvSpPr txBox="1"/>
          <p:nvPr/>
        </p:nvSpPr>
        <p:spPr>
          <a:xfrm>
            <a:off x="1011555" y="6379845"/>
            <a:ext cx="1016889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/>
            <a:r>
              <a:rPr lang="en-US" altLang="ko-KR" b="0" i="0">
                <a:solidFill>
                  <a:srgbClr val="165C92"/>
                </a:solidFill>
                <a:effectLst/>
                <a:latin typeface="notokr-regular"/>
              </a:rPr>
              <a:t>*</a:t>
            </a:r>
            <a:r>
              <a:rPr lang="ko-KR" altLang="en-US" b="0" i="0">
                <a:solidFill>
                  <a:srgbClr val="165C92"/>
                </a:solidFill>
                <a:effectLst/>
                <a:latin typeface="notokr-regular"/>
              </a:rPr>
              <a:t>인공지능 기반 드론 목표물 추적 시스템의 설계 및 구현</a:t>
            </a:r>
            <a:r>
              <a:rPr lang="en-US" altLang="ko-KR" b="0" i="0">
                <a:solidFill>
                  <a:srgbClr val="165C92"/>
                </a:solidFill>
                <a:effectLst/>
                <a:latin typeface="notokr-regular"/>
              </a:rPr>
              <a:t>. </a:t>
            </a:r>
            <a:r>
              <a:rPr lang="ko-KR" altLang="en-US" b="0" i="0">
                <a:solidFill>
                  <a:srgbClr val="165C92"/>
                </a:solidFill>
                <a:effectLst/>
                <a:latin typeface="notokr-regular"/>
              </a:rPr>
              <a:t>한국통신학회논문지</a:t>
            </a:r>
            <a:r>
              <a:rPr lang="en-US" altLang="ko-KR" b="0" i="0">
                <a:solidFill>
                  <a:srgbClr val="165C92"/>
                </a:solidFill>
                <a:effectLst/>
                <a:latin typeface="notokr-regular"/>
              </a:rPr>
              <a:t>,42(12),2391-2401.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1240790" y="5185410"/>
            <a:ext cx="9567545" cy="6470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임의의</a:t>
            </a:r>
            <a:r>
              <a:rPr lang="ko-KR" altLang="en-US"/>
              <a:t> 목표물을 추적하기 위하여 영상을 기반으로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드론이</a:t>
            </a:r>
            <a:r>
              <a:rPr lang="ko-KR" altLang="en-US"/>
              <a:t> 목표물을 추적하는 시스템을 설계</a:t>
            </a:r>
            <a:r>
              <a:rPr lang="en-US" altLang="ko-KR"/>
              <a:t>, </a:t>
            </a:r>
            <a:r>
              <a:rPr lang="ko-KR" altLang="en-US"/>
              <a:t>구현 및 성능 검증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8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 txBox="1">
            <a:spLocks/>
          </p:cNvSpPr>
          <p:nvPr/>
        </p:nvSpPr>
        <p:spPr>
          <a:xfrm rot="0">
            <a:off x="556260" y="245110"/>
            <a:ext cx="3850640" cy="4318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sz="2200" cap="none" i="0" b="0" strike="noStrike">
                <a:latin typeface="나눔고딕" charset="0"/>
                <a:ea typeface="나눔고딕" charset="0"/>
              </a:rPr>
              <a:t>2.</a:t>
            </a:r>
            <a:r>
              <a:rPr lang="en-US" sz="2200" cap="none" i="0" b="0" strike="noStrike">
                <a:latin typeface="나눔고딕" charset="0"/>
                <a:ea typeface="나눔고딕" charset="0"/>
              </a:rPr>
              <a:t> 차별점 및 </a:t>
            </a:r>
            <a:r>
              <a:rPr sz="2200" cap="none" i="0" b="0" strike="noStrike">
                <a:latin typeface="나눔고딕" charset="0"/>
                <a:ea typeface="나눔고딕" charset="0"/>
              </a:rPr>
              <a:t>목표</a:t>
            </a:r>
            <a:endParaRPr lang="ko-KR" altLang="en-US" sz="2200" cap="none" i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17" name="텍스트 상자 3"/>
          <p:cNvSpPr txBox="1">
            <a:spLocks/>
          </p:cNvSpPr>
          <p:nvPr/>
        </p:nvSpPr>
        <p:spPr>
          <a:xfrm rot="0">
            <a:off x="3462655" y="5724525"/>
            <a:ext cx="44151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 b="1">
                <a:latin typeface="나눔고딕" charset="0"/>
                <a:ea typeface="나눔고딕" charset="0"/>
              </a:rPr>
              <a:t>카메라</a:t>
            </a:r>
            <a:r>
              <a:rPr sz="1800" b="1">
                <a:latin typeface="나눔고딕" charset="0"/>
                <a:ea typeface="나눔고딕" charset="0"/>
              </a:rPr>
              <a:t> 간 좌표계 매핑</a:t>
            </a:r>
            <a:endParaRPr lang="ko-KR" altLang="en-US" sz="1800" b="1">
              <a:latin typeface="나눔고딕" charset="0"/>
              <a:ea typeface="나눔고딕" charset="0"/>
            </a:endParaRPr>
          </a:p>
        </p:txBody>
      </p:sp>
      <p:pic>
        <p:nvPicPr>
          <p:cNvPr id="18" name="그림 4" descr="/Users/gomuseo/Library/Group Containers/L48J367XN4.com.infraware.PolarisOffice/EngineTemp/17402/image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754745" y="4138929"/>
            <a:ext cx="1297305" cy="1294765"/>
          </a:xfrm>
          <a:prstGeom prst="rect"/>
          <a:noFill/>
        </p:spPr>
      </p:pic>
      <p:pic>
        <p:nvPicPr>
          <p:cNvPr id="19" name="그림 5" descr="/Users/gomuseo/Library/Group Containers/L48J367XN4.com.infraware.PolarisOffice/EngineTemp/17402/image1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4610" y="1419860"/>
            <a:ext cx="1245870" cy="1241425"/>
          </a:xfrm>
          <a:prstGeom prst="rect"/>
          <a:noFill/>
        </p:spPr>
      </p:pic>
      <p:sp>
        <p:nvSpPr>
          <p:cNvPr id="20" name="도형 6"/>
          <p:cNvSpPr>
            <a:spLocks/>
          </p:cNvSpPr>
          <p:nvPr/>
        </p:nvSpPr>
        <p:spPr>
          <a:xfrm rot="9240000">
            <a:off x="1160780" y="477520"/>
            <a:ext cx="3351530" cy="3395345"/>
          </a:xfrm>
          <a:prstGeom prst="pie">
            <a:avLst>
              <a:gd name="adj1" fmla="val 10731875"/>
              <a:gd name="adj2" fmla="val 1377966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도형 7"/>
          <p:cNvSpPr>
            <a:spLocks/>
          </p:cNvSpPr>
          <p:nvPr/>
        </p:nvSpPr>
        <p:spPr>
          <a:xfrm rot="20100000">
            <a:off x="6814185" y="3103245"/>
            <a:ext cx="3351530" cy="3395345"/>
          </a:xfrm>
          <a:prstGeom prst="pie">
            <a:avLst>
              <a:gd name="adj1" fmla="val 10731875"/>
              <a:gd name="adj2" fmla="val 1377966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8" descr="/Users/gomuseo/Library/Group Containers/L48J367XN4.com.infraware.PolarisOffice/EngineTemp/17402/image13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172075" y="1574800"/>
            <a:ext cx="983615" cy="981710"/>
          </a:xfrm>
          <a:prstGeom prst="rect"/>
          <a:noFill/>
        </p:spPr>
      </p:pic>
      <p:pic>
        <p:nvPicPr>
          <p:cNvPr id="23" name="그림 10" descr="/Users/gomuseo/Library/Group Containers/L48J367XN4.com.infraware.PolarisOffice/EngineTemp/17402/image13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216525" y="4294505"/>
            <a:ext cx="983615" cy="981710"/>
          </a:xfrm>
          <a:prstGeom prst="rect"/>
          <a:noFill/>
        </p:spPr>
      </p:pic>
      <p:pic>
        <p:nvPicPr>
          <p:cNvPr id="24" name="그림 11" descr="/Users/gomuseo/Library/Group Containers/L48J367XN4.com.infraware.PolarisOffice/EngineTemp/17402/fImage93242105166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3" t="17904" r="29864" b="20883"/>
          <a:stretch>
            <a:fillRect/>
          </a:stretch>
        </p:blipFill>
        <p:spPr>
          <a:xfrm rot="0">
            <a:off x="4789805" y="3088005"/>
            <a:ext cx="594995" cy="897890"/>
          </a:xfrm>
          <a:prstGeom prst="rect"/>
          <a:noFill/>
        </p:spPr>
      </p:pic>
      <p:pic>
        <p:nvPicPr>
          <p:cNvPr id="25" name="그림 12" descr="/Users/gomuseo/Library/Group Containers/L48J367XN4.com.infraware.PolarisOffice/EngineTemp/17402/fImage64402114356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77180" y="3086100"/>
            <a:ext cx="1130935" cy="8515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358130" y="4853940"/>
            <a:ext cx="1115695" cy="1109345"/>
          </a:xfrm>
          <a:prstGeom prst="rect"/>
          <a:noFill/>
        </p:spPr>
      </p:pic>
      <p:pic>
        <p:nvPicPr>
          <p:cNvPr id="4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30" y="2884170"/>
            <a:ext cx="922020" cy="919480"/>
          </a:xfrm>
          <a:prstGeom prst="rect">
            <a:avLst/>
          </a:prstGeom>
          <a:noFill/>
        </p:spPr>
      </p:pic>
      <p:pic>
        <p:nvPicPr>
          <p:cNvPr id="5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80" y="1735455"/>
            <a:ext cx="949960" cy="947420"/>
          </a:xfrm>
          <a:prstGeom prst="rect">
            <a:avLst/>
          </a:prstGeom>
          <a:noFill/>
        </p:spPr>
      </p:pic>
      <p:pic>
        <p:nvPicPr>
          <p:cNvPr id="6" name="그림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135" y="4077335"/>
            <a:ext cx="1561465" cy="1561465"/>
          </a:xfrm>
          <a:prstGeom prst="rect">
            <a:avLst/>
          </a:prstGeom>
          <a:noFill/>
        </p:spPr>
      </p:pic>
      <p:sp>
        <p:nvSpPr>
          <p:cNvPr id="8" name="텍스트 상자 5"/>
          <p:cNvSpPr txBox="1">
            <a:spLocks/>
          </p:cNvSpPr>
          <p:nvPr/>
        </p:nvSpPr>
        <p:spPr>
          <a:xfrm>
            <a:off x="722630" y="1649095"/>
            <a:ext cx="3131185" cy="1478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endParaRPr lang="ko-KR" altLang="en-US" b="1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 b="1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 b="1">
                <a:latin typeface="나눔고딕" charset="0"/>
                <a:ea typeface="나눔고딕" charset="0"/>
              </a:rPr>
              <a:t>2. 미확인 드론 </a:t>
            </a:r>
            <a:r>
              <a:rPr sz="1800">
                <a:latin typeface="나눔고딕" charset="0"/>
                <a:ea typeface="나눔고딕" charset="0"/>
              </a:rPr>
              <a:t>정보를 목표 추적용 드론으로 전송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>
                <a:latin typeface="나눔고딕" charset="0"/>
                <a:ea typeface="나눔고딕" charset="0"/>
              </a:rPr>
              <a:t>	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9" name="그림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65" y="1668780"/>
            <a:ext cx="982980" cy="981075"/>
          </a:xfrm>
          <a:prstGeom prst="rect">
            <a:avLst/>
          </a:prstGeom>
          <a:noFill/>
        </p:spPr>
      </p:pic>
      <p:sp>
        <p:nvSpPr>
          <p:cNvPr id="3" name="부분 원형 2">
            <a:extLst>
              <a:ext uri="{FF2B5EF4-FFF2-40B4-BE49-F238E27FC236}">
                <a16:creationId xmlns:a16="http://schemas.microsoft.com/office/drawing/2014/main" id="{0CC9FAA7-99CB-C492-2B1D-73D6842E5C37}"/>
              </a:ext>
            </a:extLst>
          </p:cNvPr>
          <p:cNvSpPr/>
          <p:nvPr/>
        </p:nvSpPr>
        <p:spPr>
          <a:xfrm rot="9276254">
            <a:off x="4817745" y="862965"/>
            <a:ext cx="2556510" cy="2592070"/>
          </a:xfrm>
          <a:prstGeom prst="pie">
            <a:avLst>
              <a:gd name="adj1" fmla="val 10731875"/>
              <a:gd name="adj2" fmla="val 1377966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95DCCF-BB17-DC80-3DA9-EB58C88255DF}"/>
              </a:ext>
            </a:extLst>
          </p:cNvPr>
          <p:cNvCxnSpPr>
            <a:cxnSpLocks/>
          </p:cNvCxnSpPr>
          <p:nvPr/>
        </p:nvCxnSpPr>
        <p:spPr>
          <a:xfrm flipH="1">
            <a:off x="4062095" y="2421890"/>
            <a:ext cx="982980" cy="77533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F38DEB-CB7D-EDB6-FD2B-069BC3301F2F}"/>
              </a:ext>
            </a:extLst>
          </p:cNvPr>
          <p:cNvSpPr txBox="1"/>
          <p:nvPr/>
        </p:nvSpPr>
        <p:spPr>
          <a:xfrm>
            <a:off x="4789805" y="1178560"/>
            <a:ext cx="4410710" cy="6457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en-US" altLang="ko-KR" sz="1800">
                <a:latin typeface="나눔고딕" charset="0"/>
                <a:ea typeface="나눔고딕" charset="0"/>
              </a:rPr>
              <a:t>1.</a:t>
            </a:r>
            <a:r>
              <a:rPr lang="ko-KR" altLang="en-US">
                <a:latin typeface="나눔고딕" charset="0"/>
                <a:ea typeface="나눔고딕" charset="0"/>
              </a:rPr>
              <a:t> </a:t>
            </a:r>
            <a:r>
              <a:rPr lang="ko-KR" altLang="en-US">
                <a:latin typeface="나눔고딕" charset="0"/>
                <a:ea typeface="나눔고딕" charset="0"/>
              </a:rPr>
              <a:t>PTZ-카메라를</a:t>
            </a:r>
            <a:r>
              <a:rPr lang="ko-KR" altLang="en-US">
                <a:latin typeface="나눔고딕" charset="0"/>
                <a:ea typeface="나눔고딕" charset="0"/>
              </a:rPr>
              <a:t> </a:t>
            </a:r>
            <a:r>
              <a:rPr lang="ko-KR" altLang="en-US">
                <a:latin typeface="나눔고딕" charset="0"/>
                <a:ea typeface="나눔고딕" charset="0"/>
              </a:rPr>
              <a:t>통해</a:t>
            </a:r>
            <a:r>
              <a:rPr lang="ko-KR" altLang="en-US">
                <a:latin typeface="나눔고딕" charset="0"/>
                <a:ea typeface="나눔고딕" charset="0"/>
              </a:rPr>
              <a:t> </a:t>
            </a:r>
            <a:r>
              <a:rPr lang="ko-KR" altLang="en-US">
                <a:latin typeface="나눔고딕" charset="0"/>
                <a:ea typeface="나눔고딕" charset="0"/>
              </a:rPr>
              <a:t>미확인</a:t>
            </a:r>
            <a:r>
              <a:rPr lang="ko-KR" altLang="en-US">
                <a:latin typeface="나눔고딕" charset="0"/>
                <a:ea typeface="나눔고딕" charset="0"/>
              </a:rPr>
              <a:t> </a:t>
            </a:r>
            <a:r>
              <a:rPr lang="ko-KR" altLang="en-US">
                <a:latin typeface="나눔고딕" charset="0"/>
                <a:ea typeface="나눔고딕" charset="0"/>
              </a:rPr>
              <a:t>드론</a:t>
            </a:r>
            <a:r>
              <a:rPr lang="ko-KR" altLang="en-US">
                <a:latin typeface="나눔고딕" charset="0"/>
                <a:ea typeface="나눔고딕" charset="0"/>
              </a:rPr>
              <a:t> </a:t>
            </a:r>
            <a:r>
              <a:rPr lang="ko-KR" altLang="en-US">
                <a:latin typeface="나눔고딕" charset="0"/>
                <a:ea typeface="나눔고딕" charset="0"/>
              </a:rPr>
              <a:t>식별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BDF16-87F7-FFFD-820A-33F1C4501846}"/>
              </a:ext>
            </a:extLst>
          </p:cNvPr>
          <p:cNvSpPr txBox="1"/>
          <p:nvPr/>
        </p:nvSpPr>
        <p:spPr>
          <a:xfrm>
            <a:off x="4062095" y="5871845"/>
            <a:ext cx="44100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hangingPunct="1"/>
            <a:r>
              <a:rPr lang="en-US" altLang="ko-KR" sz="1800">
                <a:latin typeface="나눔고딕" charset="0"/>
                <a:ea typeface="나눔고딕" charset="0"/>
              </a:rPr>
              <a:t>3.</a:t>
            </a:r>
            <a:r>
              <a:rPr lang="ko-KR" altLang="en-US">
                <a:latin typeface="나눔고딕" charset="0"/>
                <a:ea typeface="나눔고딕" charset="0"/>
              </a:rPr>
              <a:t> 미확인 드론으로 추적용 드론을 보낸다</a:t>
            </a:r>
            <a:r>
              <a:rPr lang="ko-KR" altLang="en-US"/>
              <a:t> </a:t>
            </a: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556260" y="245110"/>
            <a:ext cx="3850640" cy="4324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sz="2200" cap="none" i="0" b="0" strike="noStrike">
                <a:latin typeface="나눔고딕" charset="0"/>
                <a:ea typeface="나눔고딕" charset="0"/>
              </a:rPr>
              <a:t>2.</a:t>
            </a:r>
            <a:r>
              <a:rPr lang="en-US" sz="2200" cap="none" i="0" b="0" strike="noStrike">
                <a:latin typeface="나눔고딕" charset="0"/>
                <a:ea typeface="나눔고딕" charset="0"/>
              </a:rPr>
              <a:t> 차별점 및 </a:t>
            </a:r>
            <a:r>
              <a:rPr sz="2200" cap="none" i="0" b="0" strike="noStrike">
                <a:latin typeface="나눔고딕" charset="0"/>
                <a:ea typeface="나눔고딕" charset="0"/>
              </a:rPr>
              <a:t>목표</a:t>
            </a:r>
            <a:endParaRPr lang="ko-KR" altLang="en-US" sz="2200" cap="none" i="0" b="0" strike="noStrike">
              <a:latin typeface="나눔고딕" charset="0"/>
              <a:ea typeface="나눔고딕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2CBCE92-49D3-D373-5070-61D4FA429D1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35"/>
          <a:stretch/>
        </p:blipFill>
        <p:spPr>
          <a:xfrm>
            <a:off x="9370695" y="1735455"/>
            <a:ext cx="2037715" cy="2029460"/>
          </a:xfrm>
          <a:prstGeom prst="rect">
            <a:avLst/>
          </a:prstGeom>
        </p:spPr>
      </p:pic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541A19C6-D953-40FE-4722-6AD5F8A5A2CC}"/>
              </a:ext>
            </a:extLst>
          </p:cNvPr>
          <p:cNvCxnSpPr>
            <a:cxnSpLocks/>
          </p:cNvCxnSpPr>
          <p:nvPr/>
        </p:nvCxnSpPr>
        <p:spPr>
          <a:xfrm rot="10800000">
            <a:off x="6266815" y="2750185"/>
            <a:ext cx="2824480" cy="6788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텍스트 상자 2"/>
          <p:cNvSpPr txBox="1">
            <a:spLocks/>
          </p:cNvSpPr>
          <p:nvPr/>
        </p:nvSpPr>
        <p:spPr>
          <a:xfrm rot="0">
            <a:off x="8471535" y="5080635"/>
            <a:ext cx="35236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1800" cap="none" i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*</a:t>
            </a:r>
            <a:r>
              <a:rPr lang="ko-KR" altLang="en-US" sz="1800" cap="none" i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최종적으로 감시정찰을</a:t>
            </a:r>
            <a:r>
              <a:rPr lang="ko-KR" altLang="en-US" sz="1800" cap="none" i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cap="none" i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위한</a:t>
            </a:r>
            <a:r>
              <a:rPr lang="ko-KR" altLang="en-US" sz="1800" cap="none" i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cap="none" i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안티드론</a:t>
            </a:r>
            <a:r>
              <a:rPr lang="ko-KR" altLang="en-US" sz="1800" cap="none" i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cap="none" i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시스템</a:t>
            </a:r>
            <a:r>
              <a:rPr lang="ko-KR" altLang="en-US" sz="1800" cap="none" i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cap="none" i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구축</a:t>
            </a:r>
            <a:endParaRPr lang="ko-KR" altLang="en-US" sz="1800" cap="none" i="0" b="1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>
            <a:extLst>
              <a:ext uri="{FF2B5EF4-FFF2-40B4-BE49-F238E27FC236}">
                <a16:creationId xmlns:a16="http://schemas.microsoft.com/office/drawing/2014/main" id="{50763E1E-8B31-9FFD-4DD5-07A8B2868E89}"/>
              </a:ext>
            </a:extLst>
          </p:cNvPr>
          <p:cNvSpPr txBox="1">
            <a:spLocks/>
          </p:cNvSpPr>
          <p:nvPr/>
        </p:nvSpPr>
        <p:spPr>
          <a:xfrm>
            <a:off x="556260" y="245110"/>
            <a:ext cx="3850005" cy="4318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altLang="ko-KR" sz="2200">
                <a:latin typeface="나눔고딕" charset="0"/>
                <a:ea typeface="나눔고딕" charset="0"/>
              </a:rPr>
              <a:t>3.</a:t>
            </a:r>
            <a:r>
              <a:rPr lang="ko-KR" altLang="en-US" sz="2200">
                <a:latin typeface="나눔고딕" charset="0"/>
                <a:ea typeface="나눔고딕" charset="0"/>
              </a:rPr>
              <a:t>프로젝트 수행계획</a:t>
            </a:r>
          </a:p>
        </p:txBody>
      </p:sp>
      <p:sp>
        <p:nvSpPr>
          <p:cNvPr id="4" name="도형 2"/>
          <p:cNvSpPr>
            <a:spLocks/>
          </p:cNvSpPr>
          <p:nvPr/>
        </p:nvSpPr>
        <p:spPr>
          <a:xfrm rot="0">
            <a:off x="1347470" y="2343150"/>
            <a:ext cx="1724660" cy="107886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나눔고딕" charset="0"/>
                <a:ea typeface="나눔고딕" charset="0"/>
              </a:rPr>
              <a:t>영상</a:t>
            </a:r>
            <a:r>
              <a:rPr>
                <a:solidFill>
                  <a:srgbClr val="000000"/>
                </a:solidFill>
                <a:latin typeface="나눔고딕" charset="0"/>
                <a:ea typeface="나눔고딕" charset="0"/>
              </a:rPr>
              <a:t> 촬영</a:t>
            </a:r>
            <a:endParaRPr lang="ko-KR" altLang="en-US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도형 3"/>
          <p:cNvSpPr>
            <a:spLocks/>
          </p:cNvSpPr>
          <p:nvPr/>
        </p:nvSpPr>
        <p:spPr>
          <a:xfrm rot="0">
            <a:off x="4388485" y="2341880"/>
            <a:ext cx="1816100" cy="108204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나눔고딕" charset="0"/>
                <a:ea typeface="나눔고딕" charset="0"/>
              </a:rPr>
              <a:t>드론</a:t>
            </a:r>
            <a:r>
              <a:rPr sz="1800">
                <a:solidFill>
                  <a:srgbClr val="000000"/>
                </a:solidFill>
                <a:latin typeface="나눔고딕" charset="0"/>
                <a:ea typeface="나눔고딕" charset="0"/>
              </a:rPr>
              <a:t> 식별</a:t>
            </a:r>
            <a:endParaRPr lang="ko-KR" altLang="en-US" sz="180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도형 4"/>
          <p:cNvSpPr>
            <a:spLocks/>
          </p:cNvSpPr>
          <p:nvPr/>
        </p:nvSpPr>
        <p:spPr>
          <a:xfrm rot="0">
            <a:off x="8021955" y="2341245"/>
            <a:ext cx="1816100" cy="108204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나눔고딕" charset="0"/>
                <a:ea typeface="나눔고딕" charset="0"/>
              </a:rPr>
              <a:t>위치</a:t>
            </a:r>
            <a:r>
              <a:rPr sz="1800">
                <a:solidFill>
                  <a:srgbClr val="000000"/>
                </a:solidFill>
                <a:latin typeface="나눔고딕" charset="0"/>
                <a:ea typeface="나눔고딕" charset="0"/>
              </a:rPr>
              <a:t> 및 드론 </a:t>
            </a:r>
            <a:r>
              <a:rPr sz="1800">
                <a:solidFill>
                  <a:srgbClr val="000000"/>
                </a:solidFill>
                <a:latin typeface="나눔고딕" charset="0"/>
                <a:ea typeface="나눔고딕" charset="0"/>
              </a:rPr>
              <a:t>정보</a:t>
            </a:r>
            <a:r>
              <a:rPr sz="1800">
                <a:solidFill>
                  <a:srgbClr val="000000"/>
                </a:solidFill>
                <a:latin typeface="나눔고딕" charset="0"/>
                <a:ea typeface="나눔고딕" charset="0"/>
              </a:rPr>
              <a:t> 받음</a:t>
            </a:r>
            <a:endParaRPr lang="ko-KR" altLang="en-US" sz="180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도형 5"/>
          <p:cNvSpPr>
            <a:spLocks/>
          </p:cNvSpPr>
          <p:nvPr/>
        </p:nvSpPr>
        <p:spPr>
          <a:xfrm rot="0">
            <a:off x="8021320" y="5062220"/>
            <a:ext cx="1816100" cy="108204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나눔고딕" charset="0"/>
                <a:ea typeface="나눔고딕" charset="0"/>
              </a:rPr>
              <a:t>드론</a:t>
            </a:r>
            <a:r>
              <a:rPr sz="1800">
                <a:solidFill>
                  <a:srgbClr val="000000"/>
                </a:solidFill>
                <a:latin typeface="나눔고딕" charset="0"/>
                <a:ea typeface="나눔고딕" charset="0"/>
              </a:rPr>
              <a:t> 출동</a:t>
            </a:r>
            <a:endParaRPr lang="ko-KR" altLang="en-US" sz="180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도형 6"/>
          <p:cNvSpPr>
            <a:spLocks/>
          </p:cNvSpPr>
          <p:nvPr/>
        </p:nvSpPr>
        <p:spPr>
          <a:xfrm rot="0">
            <a:off x="4211320" y="5062220"/>
            <a:ext cx="1816100" cy="108204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나눔고딕" charset="0"/>
                <a:ea typeface="나눔고딕" charset="0"/>
              </a:rPr>
              <a:t>목표물</a:t>
            </a:r>
            <a:r>
              <a:rPr sz="1800">
                <a:solidFill>
                  <a:srgbClr val="000000"/>
                </a:solidFill>
                <a:latin typeface="나눔고딕" charset="0"/>
                <a:ea typeface="나눔고딕" charset="0"/>
              </a:rPr>
              <a:t> 추적</a:t>
            </a:r>
            <a:endParaRPr lang="ko-KR" altLang="en-US" sz="180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도형 7"/>
          <p:cNvSpPr>
            <a:spLocks/>
          </p:cNvSpPr>
          <p:nvPr/>
        </p:nvSpPr>
        <p:spPr>
          <a:xfrm rot="0">
            <a:off x="3261995" y="2696845"/>
            <a:ext cx="953770" cy="377825"/>
          </a:xfrm>
          <a:prstGeom prst="rightArrow"/>
          <a:solidFill>
            <a:schemeClr val="accent1">
              <a:lumMod val="60000"/>
              <a:lumOff val="40000"/>
            </a:schemeClr>
          </a:solidFill>
          <a:ln w="12700" cap="flat" cmpd="sng">
            <a:prstDash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나눔고딕" charset="0"/>
                <a:ea typeface="나눔고딕" charset="0"/>
              </a:rPr>
              <a:t>yolo</a:t>
            </a:r>
            <a:endParaRPr lang="ko-KR" altLang="en-US" sz="180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도형 9"/>
          <p:cNvSpPr>
            <a:spLocks/>
          </p:cNvSpPr>
          <p:nvPr/>
        </p:nvSpPr>
        <p:spPr>
          <a:xfrm rot="0">
            <a:off x="6409690" y="2646045"/>
            <a:ext cx="1398270" cy="421005"/>
          </a:xfrm>
          <a:prstGeom prst="rightArrow"/>
          <a:solidFill>
            <a:schemeClr val="accent1">
              <a:lumMod val="60000"/>
              <a:lumOff val="40000"/>
            </a:schemeClr>
          </a:solidFill>
          <a:ln w="12700" cap="flat" cmpd="sng">
            <a:prstDash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나눔고딕" charset="0"/>
                <a:ea typeface="나눔고딕" charset="0"/>
              </a:rPr>
              <a:t>mavlink</a:t>
            </a:r>
            <a:endParaRPr lang="ko-KR" altLang="en-US" sz="180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도형 65"/>
          <p:cNvSpPr>
            <a:spLocks/>
          </p:cNvSpPr>
          <p:nvPr/>
        </p:nvSpPr>
        <p:spPr>
          <a:xfrm rot="0">
            <a:off x="6202045" y="5252085"/>
            <a:ext cx="1647190" cy="594995"/>
          </a:xfrm>
          <a:prstGeom prst="leftArrow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강화학습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" name="도형 68"/>
          <p:cNvSpPr>
            <a:spLocks/>
          </p:cNvSpPr>
          <p:nvPr/>
        </p:nvSpPr>
        <p:spPr>
          <a:xfrm rot="5400000">
            <a:off x="8161654" y="4098925"/>
            <a:ext cx="1537970" cy="272415"/>
          </a:xfrm>
          <a:prstGeom prst="rightArrow"/>
          <a:solidFill>
            <a:schemeClr val="accent1">
              <a:lumMod val="60000"/>
              <a:lumOff val="40000"/>
            </a:schemeClr>
          </a:solidFill>
          <a:ln w="12700" cap="flat" cmpd="sng">
            <a:prstDash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텍스트 상자 69"/>
          <p:cNvSpPr txBox="1">
            <a:spLocks/>
          </p:cNvSpPr>
          <p:nvPr/>
        </p:nvSpPr>
        <p:spPr>
          <a:xfrm rot="0">
            <a:off x="8584565" y="3891914"/>
            <a:ext cx="690880" cy="370205"/>
          </a:xfrm>
          <a:prstGeom prst="rect"/>
          <a:solidFill>
            <a:schemeClr val="accent1">
              <a:lumMod val="60000"/>
              <a:lumOff val="40000"/>
            </a:schemeClr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slam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7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556260" y="245110"/>
            <a:ext cx="3850640" cy="4318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altLang="ko-KR" sz="2200">
                <a:latin typeface="나눔고딕" charset="0"/>
                <a:ea typeface="나눔고딕" charset="0"/>
              </a:rPr>
              <a:t>4.</a:t>
            </a:r>
            <a:r>
              <a:rPr lang="ko-KR" altLang="en-US" sz="2200">
                <a:latin typeface="나눔고딕" charset="0"/>
                <a:ea typeface="나눔고딕" charset="0"/>
              </a:rPr>
              <a:t> 역할 분담</a:t>
            </a:r>
          </a:p>
        </p:txBody>
      </p:sp>
      <p:graphicFrame>
        <p:nvGraphicFramePr>
          <p:cNvPr id="3" name="표 3"/>
          <p:cNvGraphicFramePr>
            <a:graphicFrameLocks noGrp="1"/>
          </p:cNvGraphicFramePr>
          <p:nvPr/>
        </p:nvGraphicFramePr>
        <p:xfrm>
          <a:off x="1660525" y="2043430"/>
          <a:ext cx="8871585" cy="380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195"/>
                <a:gridCol w="2957195"/>
                <a:gridCol w="2957195"/>
              </a:tblGrid>
              <a:tr h="130175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고무서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노호성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안종현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1201420">
                <a:tc gridSpan="3"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성능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개선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드론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제작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좌표계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매핑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30175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드론과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pc간 통신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영상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객체 인식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드론</a:t>
                      </a: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추적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드론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시스템 설계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116</Paragraphs>
  <Words>442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고 무서</dc:creator>
  <cp:lastModifiedBy>rhantj</cp:lastModifiedBy>
  <dc:title>PowerPoint 프레젠테이션</dc:title>
  <dcterms:modified xsi:type="dcterms:W3CDTF">2023-03-06T13:25:18Z</dcterms:modified>
</cp:coreProperties>
</file>