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7" r:id="rId1"/>
    <p:sldMasterId id="2147484678" r:id="rId2"/>
    <p:sldMasterId id="2147484679" r:id="rId3"/>
  </p:sldMasterIdLst>
  <p:notesMasterIdLst>
    <p:notesMasterId r:id="rId15"/>
  </p:notesMasterIdLst>
  <p:sldIdLst>
    <p:sldId id="308" r:id="rId4"/>
    <p:sldId id="307" r:id="rId5"/>
    <p:sldId id="292" r:id="rId6"/>
    <p:sldId id="287" r:id="rId7"/>
    <p:sldId id="309" r:id="rId8"/>
    <p:sldId id="296" r:id="rId9"/>
    <p:sldId id="310" r:id="rId10"/>
    <p:sldId id="311" r:id="rId11"/>
    <p:sldId id="312" r:id="rId12"/>
    <p:sldId id="313" r:id="rId13"/>
    <p:sldId id="30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69572" autoAdjust="0"/>
  </p:normalViewPr>
  <p:slideViewPr>
    <p:cSldViewPr snapToGrid="0" snapToObjects="1">
      <p:cViewPr varScale="1">
        <p:scale>
          <a:sx n="45" d="100"/>
          <a:sy n="45" d="100"/>
        </p:scale>
        <p:origin x="5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AB43A-E2EF-462B-8ED9-A80C923ED033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18CB2-5764-4658-9722-D5016C352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8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49592-6927-E7A4-B01F-6F88CC91C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0ED03C-B4E0-13C4-B0FF-4743C949C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01097-E1F2-DF23-C818-800F26F6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FDF11-AAE3-D503-19A9-4FAAB6B7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C4852-19C9-5C05-8D21-55D01664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3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8B891-E24B-5FD3-B938-A42A725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147C3-03D8-851C-B4BB-E2D3826B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6E5CA-D927-2986-C6D4-05ED63EE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42B59-C347-E654-76F2-80999CE1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B38DE-ED25-288E-33D7-2C6544A1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42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05D9D0-AF85-2E47-596F-E268EC6EB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4E4747-9352-F1DD-555C-3087EF044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EC1DC-0A4A-5296-C306-7075C6D5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29A6A-83E8-B3F7-0E09-CEFEE22E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92C1D-3DDE-B396-FC53-271DBFED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70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주제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/>
          </p:cNvSpPr>
          <p:nvPr/>
        </p:nvSpPr>
        <p:spPr>
          <a:xfrm>
            <a:off x="0" y="836295"/>
            <a:ext cx="9361170" cy="28829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11376660" y="836295"/>
            <a:ext cx="815975" cy="288290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ddddd/AppData/Roaming/PolarisOffice/ETemp/18380_20520088/fImage8830184328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7080" y="363855"/>
            <a:ext cx="1480185" cy="1233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61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2023-08-05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2023-08-05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2023-08-05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2023-08-05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2023-08-05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2023-08-05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2023-08-05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A2FEF-1B00-909A-A14C-C23430DF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79774-3F0A-B3C5-E558-247EB801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BE744-79D3-18EB-649C-D8C84C7C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4E222443-BE22-4682-BA5E-C769FFD25AE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4C716-81C2-9E57-8FCD-87D1ADD3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674B3-403F-5051-FEC0-E90266C9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35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2023-08-05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2023-08-05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2023-08-05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2023-08-05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10146030" y="1697355"/>
            <a:ext cx="1921509" cy="369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1E1E1E"/>
                </a:solidFill>
                <a:latin typeface="맑은 고딕" charset="0"/>
                <a:ea typeface="맑은 고딕" charset="0"/>
              </a:rPr>
              <a:t>0000.05.06</a:t>
            </a:r>
            <a:endParaRPr lang="ko-KR" altLang="en-US" sz="1800" b="1">
              <a:solidFill>
                <a:srgbClr val="1E1E1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587375" y="447675"/>
            <a:ext cx="5761990" cy="10769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>
                <a:solidFill>
                  <a:srgbClr val="FFC000"/>
                </a:solidFill>
                <a:latin typeface="맑은 고딕" charset="0"/>
                <a:ea typeface="맑은 고딕" charset="0"/>
              </a:rPr>
              <a:t>P</a:t>
            </a:r>
            <a:r>
              <a:rPr sz="2800" b="1">
                <a:solidFill>
                  <a:srgbClr val="263239"/>
                </a:solidFill>
                <a:latin typeface="맑은 고딕" charset="0"/>
                <a:ea typeface="맑은 고딕" charset="0"/>
              </a:rPr>
              <a:t>ower</a:t>
            </a:r>
            <a:r>
              <a:rPr sz="2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P</a:t>
            </a:r>
            <a:r>
              <a:rPr sz="2800" b="1">
                <a:solidFill>
                  <a:srgbClr val="263239"/>
                </a:solidFill>
                <a:latin typeface="맑은 고딕" charset="0"/>
                <a:ea typeface="맑은 고딕" charset="0"/>
              </a:rPr>
              <a:t>oint </a:t>
            </a:r>
            <a:r>
              <a:rPr sz="2800" b="1">
                <a:solidFill>
                  <a:srgbClr val="0070C0"/>
                </a:solidFill>
                <a:latin typeface="맑은 고딕" charset="0"/>
                <a:ea typeface="맑은 고딕" charset="0"/>
              </a:rPr>
              <a:t>T</a:t>
            </a:r>
            <a:r>
              <a:rPr sz="2800" b="1">
                <a:solidFill>
                  <a:srgbClr val="263239"/>
                </a:solidFill>
                <a:latin typeface="맑은 고딕" charset="0"/>
                <a:ea typeface="맑은 고딕" charset="0"/>
              </a:rPr>
              <a:t>emplate</a:t>
            </a:r>
            <a:endParaRPr lang="ko-KR" altLang="en-US" sz="2800" b="1">
              <a:solidFill>
                <a:srgbClr val="26323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26323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solidFill>
                  <a:srgbClr val="263239"/>
                </a:solidFill>
                <a:latin typeface="맑은 고딕" charset="0"/>
                <a:ea typeface="맑은 고딕" charset="0"/>
              </a:rPr>
              <a:t>Please enter a title.</a:t>
            </a:r>
            <a:endParaRPr lang="ko-KR" altLang="en-US" sz="1800">
              <a:solidFill>
                <a:srgbClr val="26323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5744210" y="6213475"/>
            <a:ext cx="6193790" cy="4152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Unauthorized distribution is prohibited assumptions or design of their power points.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60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Take advantage of a variety of patterns and good power point presentation templates.</a:t>
            </a:r>
            <a:endParaRPr lang="ko-KR" altLang="en-US" sz="60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60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7851775" y="4023995"/>
            <a:ext cx="3813810" cy="14439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chemeClr val="tx1">
                    <a:lumMod val="50000"/>
                    <a:lumOff val="50000"/>
                  </a:schemeClr>
                </a:solidFill>
                <a:latin typeface="MD개성체" charset="0"/>
                <a:ea typeface="MD개성체" charset="0"/>
              </a:rPr>
              <a:t>Student ID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chemeClr val="tx1">
                    <a:lumMod val="50000"/>
                    <a:lumOff val="50000"/>
                  </a:schemeClr>
                </a:solidFill>
                <a:latin typeface="MD개성체" charset="0"/>
                <a:ea typeface="MD개성체" charset="0"/>
              </a:rPr>
              <a:t>1234567890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chemeClr val="tx1">
                    <a:lumMod val="50000"/>
                    <a:lumOff val="50000"/>
                  </a:schemeClr>
                </a:solidFill>
                <a:latin typeface="MD개성체" charset="0"/>
                <a:ea typeface="MD개성체" charset="0"/>
              </a:rPr>
              <a:t>Please enter the number and name.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chemeClr val="tx1">
                    <a:lumMod val="50000"/>
                    <a:lumOff val="50000"/>
                  </a:schemeClr>
                </a:solidFill>
                <a:latin typeface="MD개성체" charset="0"/>
                <a:ea typeface="MD개성체" charset="0"/>
              </a:rPr>
              <a:t>Please enter the number and name.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  <a:latin typeface="MD개성체" charset="0"/>
              <a:ea typeface="MD개성체" charset="0"/>
            </a:endParaRPr>
          </a:p>
        </p:txBody>
      </p:sp>
      <p:cxnSp>
        <p:nvCxnSpPr>
          <p:cNvPr id="9" name="Rect 0"/>
          <p:cNvCxnSpPr/>
          <p:nvPr/>
        </p:nvCxnSpPr>
        <p:spPr>
          <a:xfrm>
            <a:off x="7823835" y="3716655"/>
            <a:ext cx="3707765" cy="1270"/>
          </a:xfrm>
          <a:prstGeom prst="line">
            <a:avLst/>
          </a:prstGeom>
          <a:ln w="76200" cap="flat" cmpd="sng">
            <a:solidFill>
              <a:schemeClr val="tx2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 0"/>
          <p:cNvSpPr>
            <a:spLocks/>
          </p:cNvSpPr>
          <p:nvPr/>
        </p:nvSpPr>
        <p:spPr>
          <a:xfrm>
            <a:off x="0" y="2372995"/>
            <a:ext cx="12193270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8208010" y="2372995"/>
            <a:ext cx="3985260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" name="Picture " descr="/Users/gomuseo/Library/Group Containers/L48J367XN4.com.infraware.PolarisOffice/EngineTemp/38725/fImage88302038072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495" y="3747135"/>
            <a:ext cx="2594610" cy="216281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주제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0" y="2372995"/>
            <a:ext cx="12193270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8208010" y="2372995"/>
            <a:ext cx="3985260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pic>
        <p:nvPicPr>
          <p:cNvPr id="7" name="Picture " descr="/Users/gomuseo/Library/Group Containers/L48J367XN4.com.infraware.PolarisOffice/EngineTemp/38725/fImage88302069196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495" y="3747135"/>
            <a:ext cx="2594610" cy="216281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주제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/>
          </p:cNvSpPr>
          <p:nvPr/>
        </p:nvSpPr>
        <p:spPr>
          <a:xfrm>
            <a:off x="0" y="836295"/>
            <a:ext cx="9361805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11376660" y="836295"/>
            <a:ext cx="816610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/Users/gomuseo/Library/Group Containers/L48J367XN4.com.infraware.PolarisOffice/EngineTemp/38725/fImage8830209165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7080" y="363855"/>
            <a:ext cx="1480820" cy="123380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주제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>
            <a:off x="2830830" y="5156835"/>
            <a:ext cx="9362440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0" y="5156835"/>
            <a:ext cx="816610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pic>
        <p:nvPicPr>
          <p:cNvPr id="4" name="Picture " descr="/Users/gomuseo/Library/Group Containers/L48J367XN4.com.infraware.PolarisOffice/EngineTemp/38725/fImage8830212693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740" y="4684395"/>
            <a:ext cx="1480820" cy="123380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0" y="6116955"/>
            <a:ext cx="12193270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9168130" y="6116955"/>
            <a:ext cx="3025140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1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0" y="0"/>
            <a:ext cx="288925" cy="685927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9168130" y="6569710"/>
            <a:ext cx="3025140" cy="289560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Picture " descr="/Users/gomuseo/Library/Group Containers/L48J367XN4.com.infraware.PolarisOffice/EngineTemp/38725/fImage88302178102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" y="5446395"/>
            <a:ext cx="1373505" cy="114490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F051D-976F-E183-8282-0C1447DB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E015D-8B98-E42C-51B6-E514DE937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BACBF-D748-1AEE-70AA-3502E4E7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6D2F7-6781-EB2B-A943-0F2C2424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40A0D-ABB7-3D93-44F6-33D7E90A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6187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2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>
            <a:off x="0" y="0"/>
            <a:ext cx="288925" cy="685927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0" y="0"/>
            <a:ext cx="288925" cy="13176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pic>
        <p:nvPicPr>
          <p:cNvPr id="6" name="Picture " descr="/Users/gomuseo/Library/Group Containers/L48J367XN4.com.infraware.PolarisOffice/EngineTemp/38725/fImage8830220767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" y="5446395"/>
            <a:ext cx="1373505" cy="114490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>
            <a:off x="0" y="0"/>
            <a:ext cx="12193270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9168130" y="6569710"/>
            <a:ext cx="3025140" cy="289560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pic>
        <p:nvPicPr>
          <p:cNvPr id="5" name="Picture " descr="/Users/gomuseo/Library/Group Containers/L48J367XN4.com.infraware.PolarisOffice/EngineTemp/38725/fImage88302234313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1795" y="2272030"/>
            <a:ext cx="2594610" cy="216281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메인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>
            <a:spLocks/>
          </p:cNvSpPr>
          <p:nvPr/>
        </p:nvSpPr>
        <p:spPr>
          <a:xfrm>
            <a:off x="0" y="6569710"/>
            <a:ext cx="12193270" cy="28956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/>
          </a:p>
        </p:txBody>
      </p:sp>
      <p:pic>
        <p:nvPicPr>
          <p:cNvPr id="2" name="Picture " descr="/Users/gomuseo/Library/Group Containers/L48J367XN4.com.infraware.PolarisOffice/EngineTemp/38725/fImage36312254166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55" y="139700"/>
            <a:ext cx="1153795" cy="35687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메인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>
            <a:off x="0" y="6569710"/>
            <a:ext cx="12193270" cy="289560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9168130" y="6569710"/>
            <a:ext cx="3025140" cy="289560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/>
          </a:p>
        </p:txBody>
      </p:sp>
      <p:pic>
        <p:nvPicPr>
          <p:cNvPr id="4" name="Picture " descr="/Users/gomuseo/Library/Group Containers/L48J367XN4.com.infraware.PolarisOffice/EngineTemp/38725/fImage36312283415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55" y="139700"/>
            <a:ext cx="1153795" cy="35687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메인슬라이드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0" y="0"/>
            <a:ext cx="12193270" cy="2889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/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9168130" y="0"/>
            <a:ext cx="3025140" cy="288925"/>
          </a:xfrm>
          <a:prstGeom prst="rect">
            <a:avLst/>
          </a:prstGeom>
          <a:solidFill>
            <a:srgbClr val="2CA5C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백그라운드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/Users/gomuseo/Library/Group Containers/L48J367XN4.com.infraware.PolarisOffice/EngineTemp/38725/fImage159974231705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3270" cy="686244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3BF49-E962-8206-F5B4-1ECAEB9E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A7C7-88FA-E1FB-C155-8C75A4EFC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229342-1FC3-1E72-50EB-A5250DD7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B5711-680F-686D-8BF4-C48B379B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5152D-6ECE-7FCF-2B72-C3EE776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BDCB2-339B-4ED8-1A14-5F3FBAB7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8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7A55E-C9AF-0E23-E27C-6F8DDE44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70D803-78EA-E122-3E53-B4652F1B7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954EC-888C-2A91-750E-A9C23F14E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AE1A24-ACC3-5353-6080-284F5F333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3829F7-5BC3-B554-D813-87CE66C21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94642E-C326-ECFA-0AF4-A21ABD5D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1DFB4-9FC9-870B-C20F-64EC24E4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E0935C-E188-06A5-AEF8-31FE064B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2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3DC88-B6F0-7CEF-271C-4461453A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FD23-E0F8-FC17-5B8E-2778AB41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D1E026-2A14-E4A2-D6E2-2CB59349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B13D5-A407-3F00-E162-89D9EC1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372D0A-24C8-87A1-AED7-D9C818F6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E3B7E-897B-9955-6E21-7D0A25AA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970053-7C2C-EE58-786A-BF7A39A0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1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76726-C486-3A0D-3A49-60E8FCA6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40258-0D9F-10F6-5E07-B7B1727B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5AC8D3-07D8-BB3C-856D-A054F5CA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73209-5531-1BED-04CB-C725A5A2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E6C8B6-0143-3298-1D7C-61BAF921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6CF01-1150-7D36-816F-28C7BA00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3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5A3EE-DCF7-4152-FA9E-8DE8402B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D82D10-101D-E69B-DCDD-F3E879C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55E77-1FA0-548D-BE2E-1F3A7223F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69491-0A3D-EF6F-901A-11B00908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2443-BE22-4682-BA5E-C769FFD25AE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080A3-716F-204E-C2C8-93B32B33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2975B7-71AA-8AC0-3B21-A6134D84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6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2DCDC9-2380-425C-439C-3F44D473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DB391-6F73-4507-DCB7-7F2FB6791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45678-0331-3166-4DEB-80EE7136A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2443-BE22-4682-BA5E-C769FFD25AE1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6E1EA-8088-38BE-9CC3-5A9E6E030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5E27-5200-BF9B-2A1F-A2167A0AE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FAE3E-A7F5-44ED-8515-0617EE556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8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  <p:sldLayoutId id="21474845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나눔고딕" charset="0"/>
                <a:ea typeface="나눔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나눔고딕" charset="0"/>
                <a:ea typeface="나눔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2023-08-05</a:t>
            </a:fld>
            <a:endParaRPr lang="ko-KR" altLang="en-US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  <a:endParaRPr>
              <a:latin typeface="나눔고딕" charset="0"/>
              <a:ea typeface="나눔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  <p:sldLayoutId id="2147484349" r:id="rId12"/>
    <p:sldLayoutId id="2147484350" r:id="rId13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neportal.or.kr/subList/22000000118" TargetMode="External"/><Relationship Id="rId2" Type="http://schemas.openxmlformats.org/officeDocument/2006/relationships/hyperlink" Target="https://github.com/WongKinYiu/yolov7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47"/>
          <p:cNvSpPr txBox="1">
            <a:spLocks noGrp="1"/>
          </p:cNvSpPr>
          <p:nvPr>
            <p:ph type="title" idx="1"/>
          </p:nvPr>
        </p:nvSpPr>
        <p:spPr>
          <a:xfrm>
            <a:off x="783590" y="221551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>
                <a:latin typeface="Gulim" charset="0"/>
                <a:ea typeface="Gulim" charset="0"/>
              </a:rPr>
              <a:t>캡스톤디자인</a:t>
            </a:r>
            <a:r>
              <a:rPr lang="en-US" altLang="ko-KR" sz="4400">
                <a:latin typeface="Gulim" charset="0"/>
                <a:ea typeface="Gulim" charset="0"/>
              </a:rPr>
              <a:t>2</a:t>
            </a:r>
            <a:r>
              <a:rPr lang="ko-KR" altLang="en-US" sz="4400">
                <a:latin typeface="Gulim" charset="0"/>
                <a:ea typeface="Gulim" charset="0"/>
              </a:rPr>
              <a:t> </a:t>
            </a:r>
            <a:r>
              <a:rPr lang="ko-KR" altLang="en-US">
                <a:latin typeface="Gulim" charset="0"/>
                <a:ea typeface="Gulim" charset="0"/>
              </a:rPr>
              <a:t>계획</a:t>
            </a:r>
            <a:r>
              <a:rPr lang="ko-KR" altLang="en-US" sz="4400">
                <a:latin typeface="Gulim" charset="0"/>
                <a:ea typeface="Gulim" charset="0"/>
              </a:rPr>
              <a:t> 발표</a:t>
            </a:r>
          </a:p>
        </p:txBody>
      </p:sp>
      <p:sp>
        <p:nvSpPr>
          <p:cNvPr id="4" name="텍스트 상자 48"/>
          <p:cNvSpPr txBox="1">
            <a:spLocks/>
          </p:cNvSpPr>
          <p:nvPr/>
        </p:nvSpPr>
        <p:spPr>
          <a:xfrm>
            <a:off x="8654415" y="5192395"/>
            <a:ext cx="3081020" cy="7086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000">
                <a:latin typeface="Gulim" charset="0"/>
                <a:ea typeface="Gulim" charset="0"/>
              </a:rPr>
              <a:t> </a:t>
            </a:r>
            <a:r>
              <a:rPr lang="ko-KR" altLang="en-US" sz="2000">
                <a:latin typeface="Gulim" charset="0"/>
                <a:ea typeface="Gulim" charset="0"/>
              </a:rPr>
              <a:t>고무서</a:t>
            </a:r>
            <a:r>
              <a:rPr lang="en-US" altLang="ko-KR" sz="2000">
                <a:latin typeface="Gulim" charset="0"/>
                <a:ea typeface="Gulim" charset="0"/>
              </a:rPr>
              <a:t>, </a:t>
            </a:r>
            <a:r>
              <a:rPr lang="ko-KR" altLang="en-US" sz="2000">
                <a:latin typeface="Gulim" charset="0"/>
                <a:ea typeface="Gulim" charset="0"/>
              </a:rPr>
              <a:t>노호성</a:t>
            </a:r>
            <a:r>
              <a:rPr lang="en-US" altLang="ko-KR" sz="2000">
                <a:latin typeface="Gulim" charset="0"/>
                <a:ea typeface="Gulim" charset="0"/>
              </a:rPr>
              <a:t>,</a:t>
            </a:r>
            <a:r>
              <a:rPr lang="ko-KR" altLang="en-US" sz="2000">
                <a:latin typeface="Gulim" charset="0"/>
                <a:ea typeface="Gulim" charset="0"/>
              </a:rPr>
              <a:t> 안종현</a:t>
            </a:r>
            <a:br>
              <a:rPr lang="en-US" altLang="ko-KR" sz="2000">
                <a:latin typeface="Gulim" charset="0"/>
                <a:ea typeface="Gulim" charset="0"/>
              </a:rPr>
            </a:br>
            <a:r>
              <a:rPr lang="ko-KR" altLang="en-US" sz="2000">
                <a:latin typeface="Gulim" charset="0"/>
                <a:ea typeface="Gulim" charset="0"/>
              </a:rPr>
              <a:t>지도교수 </a:t>
            </a:r>
            <a:r>
              <a:rPr lang="en-US" altLang="ko-KR" sz="2000">
                <a:latin typeface="Gulim" charset="0"/>
                <a:ea typeface="Gulim" charset="0"/>
              </a:rPr>
              <a:t>: </a:t>
            </a:r>
            <a:r>
              <a:rPr lang="ko-KR" altLang="en-US" sz="2000">
                <a:latin typeface="Gulim" charset="0"/>
                <a:ea typeface="Gulim" charset="0"/>
              </a:rPr>
              <a:t>김태훈 교수님</a:t>
            </a:r>
          </a:p>
        </p:txBody>
      </p:sp>
      <p:sp>
        <p:nvSpPr>
          <p:cNvPr id="5" name="텍스트 상자 49"/>
          <p:cNvSpPr txBox="1">
            <a:spLocks/>
          </p:cNvSpPr>
          <p:nvPr/>
        </p:nvSpPr>
        <p:spPr>
          <a:xfrm>
            <a:off x="902970" y="3425825"/>
            <a:ext cx="626554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Gulim" charset="0"/>
                <a:ea typeface="Gulim" charset="0"/>
              </a:rPr>
              <a:t>미확인 드론의 감시정찰을 위한 안티 드론 시스템 구축</a:t>
            </a:r>
            <a:endParaRPr lang="ko-KR" altLang="en-US" sz="1800">
              <a:latin typeface="Gulim" charset="0"/>
              <a:ea typeface="Gulim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0164F6D1-0C6E-1659-5C14-9E54D6A3F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88173"/>
              </p:ext>
            </p:extLst>
          </p:nvPr>
        </p:nvGraphicFramePr>
        <p:xfrm>
          <a:off x="1140458" y="2230543"/>
          <a:ext cx="9459804" cy="333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846">
                  <a:extLst>
                    <a:ext uri="{9D8B030D-6E8A-4147-A177-3AD203B41FA5}">
                      <a16:colId xmlns:a16="http://schemas.microsoft.com/office/drawing/2014/main" val="3624360515"/>
                    </a:ext>
                  </a:extLst>
                </a:gridCol>
                <a:gridCol w="1182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2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828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828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769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10202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연구내용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7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8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9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10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11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12</a:t>
                      </a:r>
                      <a:r>
                        <a:rPr lang="ko-KR" altLang="en-US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02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Cuda 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사용 연구 및 </a:t>
                      </a:r>
                      <a:endParaRPr lang="en-US" altLang="ko-KR" sz="12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연구방향 논의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8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소프트웨어 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b="0" i="0">
                          <a:latin typeface="맑은 고딕" charset="0"/>
                          <a:ea typeface="맑은 고딕" charset="0"/>
                          <a:cs typeface="+mn-cs"/>
                        </a:rPr>
                        <a:t>SLAM</a:t>
                      </a:r>
                      <a:r>
                        <a:rPr lang="ko-KR" altLang="en-US" sz="1200" b="0" i="0">
                          <a:latin typeface="맑은 고딕" charset="0"/>
                          <a:ea typeface="맑은 고딕" charset="0"/>
                          <a:cs typeface="+mn-cs"/>
                        </a:rPr>
                        <a:t>과 건물 내부 추적 연구</a:t>
                      </a:r>
                      <a:endParaRPr lang="ko-KR" altLang="en-US" sz="1200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782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성능개선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및</a:t>
                      </a: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</a:rPr>
                        <a:t>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782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최종발표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b="0" i="0" kern="12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 0">
            <a:extLst>
              <a:ext uri="{FF2B5EF4-FFF2-40B4-BE49-F238E27FC236}">
                <a16:creationId xmlns:a16="http://schemas.microsoft.com/office/drawing/2014/main" id="{1779ED53-7ED5-AB8C-B0B7-027688213C74}"/>
              </a:ext>
            </a:extLst>
          </p:cNvPr>
          <p:cNvSpPr txBox="1">
            <a:spLocks/>
          </p:cNvSpPr>
          <p:nvPr/>
        </p:nvSpPr>
        <p:spPr>
          <a:xfrm>
            <a:off x="508635" y="1435100"/>
            <a:ext cx="3851275" cy="4318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200">
                <a:latin typeface="나눔고딕" charset="0"/>
                <a:ea typeface="나눔고딕" charset="0"/>
              </a:rPr>
              <a:t>연구 진행 및 계획</a:t>
            </a:r>
          </a:p>
        </p:txBody>
      </p:sp>
    </p:spTree>
    <p:extLst>
      <p:ext uri="{BB962C8B-B14F-4D97-AF65-F5344CB8AC3E}">
        <p14:creationId xmlns:p14="http://schemas.microsoft.com/office/powerpoint/2010/main" val="150975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661035" y="1226820"/>
            <a:ext cx="3851910" cy="432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200">
                <a:latin typeface="나눔고딕" charset="0"/>
                <a:ea typeface="나눔고딕" charset="0"/>
              </a:rPr>
              <a:t>참고 문헌</a:t>
            </a:r>
          </a:p>
        </p:txBody>
      </p:sp>
      <p:sp>
        <p:nvSpPr>
          <p:cNvPr id="3" name="내용 개체 틀 45"/>
          <p:cNvSpPr txBox="1">
            <a:spLocks noGrp="1"/>
          </p:cNvSpPr>
          <p:nvPr>
            <p:ph idx="1"/>
          </p:nvPr>
        </p:nvSpPr>
        <p:spPr>
          <a:xfrm>
            <a:off x="833120" y="2040255"/>
            <a:ext cx="10518775" cy="38703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2500" lnSpcReduction="10000"/>
          </a:bodyPr>
          <a:lstStyle/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altLang="ko-KR" sz="1800">
                <a:latin typeface="맑은 고딕" charset="0"/>
                <a:ea typeface="나눔고딕" charset="0"/>
                <a:cs typeface="+mn-cs"/>
              </a:rPr>
              <a:t>[1] Davidovich Barak." Towards the Detection of GPS Spoofing Attacks against Drones by Analyzing Camera's Video Stream.,",</a:t>
            </a:r>
            <a:endParaRPr lang="ko-KR" altLang="en-US" sz="1800">
              <a:latin typeface="맑은 고딕" charset="0"/>
              <a:ea typeface="나눔고딕" charset="0"/>
              <a:cs typeface="+mn-cs"/>
            </a:endParaRP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endParaRPr lang="ko-KR" altLang="en-US" sz="1800">
              <a:latin typeface="맑은 고딕" charset="0"/>
              <a:ea typeface="나눔고딕" charset="0"/>
              <a:cs typeface="+mn-cs"/>
            </a:endParaRP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altLang="ko-KR" sz="1800">
                <a:latin typeface="맑은 고딕" charset="0"/>
                <a:ea typeface="나눔고딕" charset="0"/>
                <a:cs typeface="+mn-cs"/>
              </a:rPr>
              <a:t>[2]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최민우</a:t>
            </a:r>
            <a:r>
              <a:rPr lang="en-US" altLang="ko-KR" sz="1800"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조남석 </a:t>
            </a:r>
            <a:r>
              <a:rPr lang="en-US" altLang="ko-KR" sz="1800">
                <a:latin typeface="맑은 고딕" charset="0"/>
                <a:ea typeface="맑은 고딕" charset="0"/>
                <a:cs typeface="+mn-cs"/>
              </a:rPr>
              <a:t>"</a:t>
            </a:r>
            <a:r>
              <a:rPr altLang="ko-KR" sz="1800">
                <a:latin typeface="맑은 고딕" charset="0"/>
                <a:ea typeface="나눔고딕" charset="0"/>
                <a:cs typeface="+mn-cs"/>
              </a:rPr>
              <a:t>Simulation Study on Search Strategies for the Reconnaissance Drone," </a:t>
            </a:r>
            <a:endParaRPr lang="ko-KR" altLang="en-US" sz="1800">
              <a:latin typeface="맑은 고딕" charset="0"/>
              <a:ea typeface="나눔고딕" charset="0"/>
              <a:cs typeface="+mn-cs"/>
            </a:endParaRP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한국시뮬레이션학회 논문지</a:t>
            </a:r>
            <a:r>
              <a:rPr lang="en-US" altLang="ko-KR" sz="1800">
                <a:latin typeface="맑은 고딕" charset="0"/>
                <a:ea typeface="맑은 고딕" charset="0"/>
                <a:cs typeface="+mn-cs"/>
              </a:rPr>
              <a:t>, </a:t>
            </a:r>
            <a:r>
              <a:rPr altLang="ko-KR" sz="1800">
                <a:latin typeface="맑은 고딕" charset="0"/>
                <a:ea typeface="나눔고딕" charset="0"/>
                <a:cs typeface="+mn-cs"/>
              </a:rPr>
              <a:t>Vol. 28, No. 1, pp. 23-39, 2019.</a:t>
            </a:r>
            <a:endParaRPr lang="ko-KR" altLang="en-US" sz="1800">
              <a:latin typeface="맑은 고딕" charset="0"/>
              <a:ea typeface="나눔고딕" charset="0"/>
              <a:cs typeface="+mn-cs"/>
            </a:endParaRP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endParaRPr lang="ko-KR" altLang="en-US" sz="1800">
              <a:latin typeface="맑은 고딕" charset="0"/>
              <a:ea typeface="나눔고딕" charset="0"/>
              <a:cs typeface="+mn-cs"/>
            </a:endParaRP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altLang="ko-KR" sz="1800">
                <a:latin typeface="맑은 고딕" charset="0"/>
                <a:ea typeface="나눔고딕" charset="0"/>
                <a:cs typeface="+mn-cs"/>
              </a:rPr>
              <a:t>[3] </a:t>
            </a:r>
            <a:r>
              <a:rPr altLang="ko-KR" sz="1800">
                <a:latin typeface="맑은 고딕" charset="0"/>
                <a:ea typeface="나눔고딕" charset="0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hlink"/>
                    </a:ext>
                  </a:extLst>
                </a:hlinkClick>
              </a:rPr>
              <a:t>https://github.com/WongKinYiu/yolov7</a:t>
            </a:r>
            <a:endParaRPr lang="ko-KR" altLang="en-US" sz="1800">
              <a:latin typeface="맑은 고딕" charset="0"/>
              <a:ea typeface="나눔고딕" charset="0"/>
              <a:cs typeface="+mn-cs"/>
            </a:endParaRP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endParaRPr lang="ko-KR" altLang="en-US" sz="1800">
              <a:latin typeface="맑은 고딕" charset="0"/>
              <a:ea typeface="나눔고딕" charset="0"/>
              <a:cs typeface="+mn-cs"/>
            </a:endParaRP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altLang="ko-KR" sz="1800">
                <a:latin typeface="맑은 고딕" charset="0"/>
                <a:ea typeface="나눔고딕" charset="0"/>
                <a:cs typeface="+mn-cs"/>
              </a:rPr>
              <a:t>[4] Chang, Yunseok, "An enhanced rerouting cost estimation algorithm towards internet of drone." Journal of Supercomputing. Vol. 76, Issue 12, p10036-10049, 2020.</a:t>
            </a:r>
            <a:endParaRPr lang="ko-KR" altLang="en-US" sz="1800">
              <a:latin typeface="맑은 고딕" charset="0"/>
              <a:ea typeface="나눔고딕" charset="0"/>
              <a:cs typeface="+mn-cs"/>
            </a:endParaRP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endParaRPr lang="ko-KR" altLang="en-US" sz="1800">
              <a:latin typeface="맑은 고딕" charset="0"/>
              <a:ea typeface="나눔고딕" charset="0"/>
              <a:cs typeface="+mn-cs"/>
            </a:endParaRP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  <a:cs typeface="+mn-cs"/>
              </a:rPr>
              <a:t>[5]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altLang="ko-KR" sz="1800">
                <a:latin typeface="맑은 고딕" charset="0"/>
                <a:ea typeface="나눔고딕" charset="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hlink"/>
                    </a:ext>
                  </a:extLst>
                </a:hlinkClick>
              </a:rPr>
              <a:t>https://www.droneportal.or.kr/subList/22000000118</a:t>
            </a:r>
            <a:r>
              <a:rPr lang="en-US" altLang="ko-KR" sz="1800">
                <a:latin typeface="맑은 고딕" charset="0"/>
                <a:ea typeface="맑은 고딕" charset="0"/>
                <a:cs typeface="+mn-cs"/>
              </a:rPr>
              <a:t>,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 드론정보포털 드론 산업체 현황</a:t>
            </a: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altLang="ko-KR" sz="1800">
                <a:latin typeface="맑은 고딕" charset="0"/>
                <a:ea typeface="나눔고딕" charset="0"/>
                <a:cs typeface="+mn-cs"/>
              </a:rPr>
              <a:t>[6] 손소희, 전진우, 이인재, 차지훈, 최해철. (2019). 동적 카메라 환경에서의 소형 드론 추적 방법. 방송공학회논문지, 24(5), 802-812.</a:t>
            </a:r>
            <a:endParaRPr lang="ko-KR" altLang="en-US" sz="1800">
              <a:latin typeface="맑은 고딕" charset="0"/>
              <a:ea typeface="나눔고딕" charset="0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620277" y="1183640"/>
            <a:ext cx="2266315" cy="77072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4400" b="0" i="0" strike="noStrike" cap="none">
                <a:latin typeface="나눔고딕" charset="0"/>
                <a:ea typeface="나눔고딕" charset="0"/>
              </a:rPr>
              <a:t>목차</a:t>
            </a:r>
            <a:endParaRPr lang="ko-KR" altLang="en-US" sz="4400" b="0" i="0" strike="noStrike" cap="none">
              <a:latin typeface="나눔고딕" charset="0"/>
              <a:ea typeface="나눔고딕" charset="0"/>
            </a:endParaRPr>
          </a:p>
        </p:txBody>
      </p:sp>
      <p:sp>
        <p:nvSpPr>
          <p:cNvPr id="3" name="내용 개체 틀 46"/>
          <p:cNvSpPr txBox="1">
            <a:spLocks noGrp="1"/>
          </p:cNvSpPr>
          <p:nvPr>
            <p:ph idx="2"/>
          </p:nvPr>
        </p:nvSpPr>
        <p:spPr>
          <a:xfrm>
            <a:off x="838200" y="2754630"/>
            <a:ext cx="10518140" cy="309327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rtl="0" latinLnBrk="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배경 및 필요성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굴림" panose="020B0600000101010101" pitchFamily="50" charset="-127"/>
                <a:ea typeface="굴림" panose="020B0600000101010101" pitchFamily="50" charset="-127"/>
              </a:rPr>
              <a:t>프로젝트 개요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400" b="0" i="0">
                <a:latin typeface="굴림" panose="020B0600000101010101" pitchFamily="50" charset="-127"/>
                <a:ea typeface="굴림" panose="020B0600000101010101" pitchFamily="50" charset="-127"/>
              </a:rPr>
              <a:t>실험 결과 및 발견한 문제점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굴림" panose="020B0600000101010101" pitchFamily="50" charset="-127"/>
                <a:ea typeface="굴림" panose="020B0600000101010101" pitchFamily="50" charset="-127"/>
              </a:rPr>
              <a:t>진행중인 개선 사항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굴림" panose="020B0600000101010101" pitchFamily="50" charset="-127"/>
                <a:ea typeface="굴림" panose="020B0600000101010101" pitchFamily="50" charset="-127"/>
              </a:rPr>
              <a:t>향후 계획 및 연구</a:t>
            </a:r>
            <a:endParaRPr lang="en-US" altLang="ko-KR" sz="28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 rtl="0" latinLnBrk="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ko-KR" altLang="en-US" sz="2800">
                <a:latin typeface="굴림" panose="020B0600000101010101" pitchFamily="50" charset="-127"/>
                <a:ea typeface="굴림" panose="020B0600000101010101" pitchFamily="50" charset="-127"/>
              </a:rPr>
              <a:t>연구 진행 및 계획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ko-KR" altLang="en-US" sz="2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946150" y="1228090"/>
            <a:ext cx="10513060" cy="5169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342900" indent="-342900" algn="l" defTabSz="914400" rtl="0" eaLnBrk="1" latinLnBrk="0" hangingPunct="1">
              <a:buFontTx/>
              <a:buNone/>
            </a:pPr>
            <a:r>
              <a:rPr lang="ko-KR" altLang="en-US" sz="2200">
                <a:latin typeface="Gulim" charset="0"/>
                <a:ea typeface="Gulim" charset="0"/>
              </a:rPr>
              <a:t>연구배경</a:t>
            </a: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2200">
              <a:latin typeface="Gulim" charset="0"/>
              <a:ea typeface="Gulim" charset="0"/>
            </a:endParaRP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r>
              <a:rPr lang="ko-KR" altLang="en-US" sz="1800" b="0">
                <a:solidFill>
                  <a:srgbClr val="000000"/>
                </a:solidFill>
                <a:latin typeface="Gulim" charset="0"/>
                <a:ea typeface="Gulim" charset="0"/>
              </a:rPr>
              <a:t>드론 산업이 성장함에 따라 다양한 분야에 사용됨</a:t>
            </a: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endParaRPr lang="ko-KR" altLang="en-US" sz="1800" b="0">
              <a:solidFill>
                <a:srgbClr val="000000"/>
              </a:solidFill>
              <a:latin typeface="Gulim" charset="0"/>
              <a:ea typeface="Gulim" charset="0"/>
            </a:endParaRP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r>
              <a:rPr lang="ko-KR" altLang="en-US" sz="1800" b="0">
                <a:latin typeface="Gulim" charset="0"/>
                <a:ea typeface="Gulim" charset="0"/>
              </a:rPr>
              <a:t>드론의 </a:t>
            </a:r>
            <a:r>
              <a:rPr lang="ko-KR" altLang="en-US" sz="1800" b="0" i="0">
                <a:latin typeface="Gulim" charset="0"/>
                <a:ea typeface="Gulim" charset="0"/>
              </a:rPr>
              <a:t>소재</a:t>
            </a:r>
            <a:r>
              <a:rPr lang="en-US" altLang="ko-KR" sz="1800" b="0" i="0">
                <a:latin typeface="Gulim" charset="0"/>
                <a:ea typeface="Gulim" charset="0"/>
              </a:rPr>
              <a:t>, </a:t>
            </a:r>
            <a:r>
              <a:rPr lang="ko-KR" altLang="en-US" sz="1800" b="0" i="0">
                <a:latin typeface="Gulim" charset="0"/>
                <a:ea typeface="Gulim" charset="0"/>
              </a:rPr>
              <a:t>부품</a:t>
            </a:r>
            <a:r>
              <a:rPr lang="en-US" altLang="ko-KR" sz="1800" b="0" i="0">
                <a:latin typeface="Gulim" charset="0"/>
                <a:ea typeface="Gulim" charset="0"/>
              </a:rPr>
              <a:t>, </a:t>
            </a:r>
            <a:r>
              <a:rPr lang="ko-KR" altLang="en-US" sz="1800" b="0" i="0">
                <a:latin typeface="Gulim" charset="0"/>
                <a:ea typeface="Gulim" charset="0"/>
              </a:rPr>
              <a:t>장비의 경량</a:t>
            </a:r>
            <a:r>
              <a:rPr lang="en-US" altLang="ko-KR" sz="1800" b="0" i="0">
                <a:latin typeface="Gulim" charset="0"/>
                <a:ea typeface="Gulim" charset="0"/>
              </a:rPr>
              <a:t>·</a:t>
            </a:r>
            <a:r>
              <a:rPr lang="ko-KR" altLang="en-US" sz="1800" b="0" i="0">
                <a:latin typeface="Gulim" charset="0"/>
                <a:ea typeface="Gulim" charset="0"/>
              </a:rPr>
              <a:t>저가화로 소형 드론이 활발하게 사용</a:t>
            </a: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endParaRPr lang="ko-KR" altLang="en-US" sz="1800" b="0">
              <a:latin typeface="Gulim" charset="0"/>
              <a:ea typeface="Gulim" charset="0"/>
            </a:endParaRP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r>
              <a:rPr lang="ko-KR" altLang="en-US" sz="1800" b="0">
                <a:latin typeface="Gulim" charset="0"/>
                <a:ea typeface="Gulim" charset="0"/>
              </a:rPr>
              <a:t>드론시장의 성장세에 따라 드론기체 </a:t>
            </a:r>
            <a:r>
              <a:rPr lang="ko-KR" altLang="en-US" sz="1800" b="1">
                <a:latin typeface="Gulim" charset="0"/>
                <a:ea typeface="Gulim" charset="0"/>
              </a:rPr>
              <a:t>신고대수도 함께 증가</a:t>
            </a:r>
            <a:r>
              <a:rPr lang="ko-KR" altLang="en-US" sz="1800" b="0">
                <a:latin typeface="Gulim" charset="0"/>
                <a:ea typeface="Gulim" charset="0"/>
              </a:rPr>
              <a:t>하고 있음</a:t>
            </a: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endParaRPr lang="ko-KR" altLang="en-US" sz="2200" b="0" i="0" strike="noStrike" cap="none">
              <a:latin typeface="나눔고딕" charset="0"/>
              <a:ea typeface="나눔고딕" charset="0"/>
            </a:endParaRP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endParaRPr lang="ko-KR" altLang="en-US" sz="2200">
              <a:latin typeface="나눔고딕" charset="0"/>
              <a:ea typeface="나눔고딕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r>
              <a:rPr sz="2200">
                <a:latin typeface="나눔고딕" charset="0"/>
                <a:ea typeface="나눔고딕" charset="0"/>
              </a:rPr>
              <a:t>연구 목적</a:t>
            </a:r>
            <a:endParaRPr lang="ko-KR" altLang="en-US" sz="2200">
              <a:latin typeface="나눔고딕" charset="0"/>
              <a:ea typeface="나눔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>
              <a:latin typeface="Gulim" charset="0"/>
              <a:ea typeface="Gulim" charset="0"/>
            </a:endParaRP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r>
              <a:rPr>
                <a:latin typeface="Gulim" charset="0"/>
                <a:ea typeface="Gulim" charset="0"/>
              </a:rPr>
              <a:t>미확인 드론의 </a:t>
            </a:r>
            <a:r>
              <a:rPr b="1" i="0" strike="noStrike" cap="none">
                <a:latin typeface="Gulim" charset="0"/>
                <a:ea typeface="Gulim" charset="0"/>
              </a:rPr>
              <a:t>감시</a:t>
            </a:r>
            <a:endParaRPr lang="ko-KR" altLang="en-US" b="1" i="0" strike="noStrike" cap="none">
              <a:latin typeface="Gulim" charset="0"/>
              <a:ea typeface="Gulim" charset="0"/>
            </a:endParaRP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endParaRPr lang="ko-KR" altLang="en-US">
              <a:latin typeface="Gulim" charset="0"/>
              <a:ea typeface="Gulim" charset="0"/>
            </a:endParaRP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r>
              <a:rPr b="0" i="0" strike="noStrike" cap="none">
                <a:latin typeface="Gulim" charset="0"/>
                <a:ea typeface="Gulim" charset="0"/>
              </a:rPr>
              <a:t>안티 드론을 미확인 드론 포착 장소로 </a:t>
            </a:r>
            <a:r>
              <a:rPr b="1" i="0" strike="noStrike" cap="none">
                <a:latin typeface="Gulim" charset="0"/>
                <a:ea typeface="Gulim" charset="0"/>
              </a:rPr>
              <a:t>이동, 추적</a:t>
            </a:r>
            <a:endParaRPr lang="ko-KR" altLang="en-US" b="1" i="0" strike="noStrike" cap="none">
              <a:latin typeface="Gulim" charset="0"/>
              <a:ea typeface="Gulim" charset="0"/>
            </a:endParaRP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endParaRPr lang="ko-KR" altLang="en-US" b="1" i="0" strike="noStrike" cap="none">
              <a:latin typeface="Gulim" charset="0"/>
              <a:ea typeface="Gulim" charset="0"/>
            </a:endParaRPr>
          </a:p>
          <a:p>
            <a:pPr marL="342900" indent="-342900" algn="l" defTabSz="914400" rtl="0" eaLnBrk="1" latinLnBrk="0" hangingPunct="1">
              <a:buFont typeface="Arial"/>
              <a:buChar char="•"/>
            </a:pPr>
            <a:r>
              <a:rPr lang="ko-KR" altLang="en-US">
                <a:latin typeface="Gulim" charset="0"/>
                <a:ea typeface="Gulim" charset="0"/>
              </a:rPr>
              <a:t>미확인 드론의</a:t>
            </a:r>
            <a:r>
              <a:rPr lang="ko-KR" altLang="en-US" b="1">
                <a:latin typeface="Gulim" charset="0"/>
                <a:ea typeface="Gulim" charset="0"/>
              </a:rPr>
              <a:t> 경로 예측</a:t>
            </a: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200" b="0" i="0" strike="noStrike" cap="none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8423910" y="3618230"/>
            <a:ext cx="3121025" cy="4311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그림 1: 국내 드론시장 규모(단위: 억 원) 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(자료: 국토교통부)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pic>
        <p:nvPicPr>
          <p:cNvPr id="8" name="Picture " descr="/Users/gomuseo/Library/Group Containers/L48J367XN4.com.infraware.PolarisOffice/EngineTemp/47856/image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8690" y="1538605"/>
            <a:ext cx="2976245" cy="2007234"/>
          </a:xfrm>
          <a:prstGeom prst="rect">
            <a:avLst/>
          </a:prstGeom>
          <a:noFill/>
        </p:spPr>
      </p:pic>
      <p:pic>
        <p:nvPicPr>
          <p:cNvPr id="10" name="Picture " descr="/Users/gomuseo/Library/Group Containers/L48J367XN4.com.infraware.PolarisOffice/EngineTemp/47856/image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8205" y="4119880"/>
            <a:ext cx="2961005" cy="2035809"/>
          </a:xfrm>
          <a:prstGeom prst="rect">
            <a:avLst/>
          </a:prstGeom>
          <a:noFill/>
        </p:spPr>
      </p:pic>
      <p:sp>
        <p:nvSpPr>
          <p:cNvPr id="11" name="Rect 0"/>
          <p:cNvSpPr txBox="1">
            <a:spLocks/>
          </p:cNvSpPr>
          <p:nvPr/>
        </p:nvSpPr>
        <p:spPr>
          <a:xfrm>
            <a:off x="8260080" y="6162040"/>
            <a:ext cx="3437255" cy="262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그림 2: 드론기체 신고대수 (자료: 한국교통안전공단)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4" descr="/Users/gomuseo/Library/Group Containers/L48J367XN4.com.infraware.PolarisOffice/EngineTemp/47856/image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925" y="5421630"/>
            <a:ext cx="1116330" cy="1109980"/>
          </a:xfrm>
          <a:prstGeom prst="rect">
            <a:avLst/>
          </a:prstGeom>
          <a:noFill/>
        </p:spPr>
      </p:pic>
      <p:pic>
        <p:nvPicPr>
          <p:cNvPr id="4" name="그림 1" descr="/Users/gomuseo/Library/Group Containers/L48J367XN4.com.infraware.PolarisOffice/EngineTemp/47856/image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3225" y="3451860"/>
            <a:ext cx="922655" cy="920115"/>
          </a:xfrm>
          <a:prstGeom prst="rect">
            <a:avLst/>
          </a:prstGeom>
          <a:noFill/>
        </p:spPr>
      </p:pic>
      <p:pic>
        <p:nvPicPr>
          <p:cNvPr id="5" name="그림 2" descr="/Users/gomuseo/Library/Group Containers/L48J367XN4.com.infraware.PolarisOffice/EngineTemp/47856/image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5875" y="2303145"/>
            <a:ext cx="950595" cy="948055"/>
          </a:xfrm>
          <a:prstGeom prst="rect">
            <a:avLst/>
          </a:prstGeom>
          <a:noFill/>
        </p:spPr>
      </p:pic>
      <p:pic>
        <p:nvPicPr>
          <p:cNvPr id="6" name="그림 3" descr="/Users/gomuseo/Library/Group Containers/L48J367XN4.com.infraware.PolarisOffice/EngineTemp/47856/image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930" y="4645025"/>
            <a:ext cx="1562100" cy="1562100"/>
          </a:xfrm>
          <a:prstGeom prst="rect">
            <a:avLst/>
          </a:prstGeom>
          <a:noFill/>
        </p:spPr>
      </p:pic>
      <p:sp>
        <p:nvSpPr>
          <p:cNvPr id="8" name="텍스트 상자 5"/>
          <p:cNvSpPr txBox="1">
            <a:spLocks/>
          </p:cNvSpPr>
          <p:nvPr/>
        </p:nvSpPr>
        <p:spPr>
          <a:xfrm>
            <a:off x="733425" y="2216785"/>
            <a:ext cx="3131820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b="1"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 b="1"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 b="1">
                <a:latin typeface="나눔고딕" charset="0"/>
                <a:ea typeface="나눔고딕" charset="0"/>
              </a:rPr>
              <a:t>2. 미확인 드론 </a:t>
            </a:r>
            <a:r>
              <a:rPr sz="1800">
                <a:latin typeface="나눔고딕" charset="0"/>
                <a:ea typeface="나눔고딕" charset="0"/>
              </a:rPr>
              <a:t>정보를 목표 추적용 드론으로 전송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	</a:t>
            </a:r>
            <a:endParaRPr lang="ko-KR" altLang="en-US">
              <a:latin typeface="나눔고딕" charset="0"/>
              <a:ea typeface="나눔고딕" charset="0"/>
            </a:endParaRPr>
          </a:p>
        </p:txBody>
      </p:sp>
      <p:pic>
        <p:nvPicPr>
          <p:cNvPr id="9" name="그림 6" descr="/Users/gomuseo/Library/Group Containers/L48J367XN4.com.infraware.PolarisOffice/EngineTemp/47856/image1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760" y="2236470"/>
            <a:ext cx="983615" cy="981710"/>
          </a:xfrm>
          <a:prstGeom prst="rect">
            <a:avLst/>
          </a:prstGeom>
          <a:noFill/>
        </p:spPr>
      </p:pic>
      <p:sp>
        <p:nvSpPr>
          <p:cNvPr id="3" name="부분 원형 2"/>
          <p:cNvSpPr>
            <a:spLocks/>
          </p:cNvSpPr>
          <p:nvPr/>
        </p:nvSpPr>
        <p:spPr>
          <a:xfrm rot="9240000">
            <a:off x="4828540" y="1430655"/>
            <a:ext cx="2557145" cy="2592705"/>
          </a:xfrm>
          <a:prstGeom prst="pie">
            <a:avLst>
              <a:gd name="adj1" fmla="val 10731875"/>
              <a:gd name="adj2" fmla="val 137796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 flipH="1">
            <a:off x="4072890" y="2989580"/>
            <a:ext cx="983615" cy="775970"/>
          </a:xfrm>
          <a:prstGeom prst="straightConnector1">
            <a:avLst/>
          </a:prstGeom>
          <a:ln w="76200" cap="flat" cmpd="sng">
            <a:prstDash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/>
          </p:cNvSpPr>
          <p:nvPr/>
        </p:nvSpPr>
        <p:spPr>
          <a:xfrm>
            <a:off x="4800600" y="1746250"/>
            <a:ext cx="4411345" cy="6464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altLang="ko-KR" sz="1800">
                <a:latin typeface="나눔고딕" charset="0"/>
                <a:ea typeface="나눔고딕" charset="0"/>
              </a:rPr>
              <a:t>1.</a:t>
            </a:r>
            <a:r>
              <a:rPr lang="ko-KR" altLang="en-US">
                <a:latin typeface="나눔고딕" charset="0"/>
                <a:ea typeface="나눔고딕" charset="0"/>
              </a:rPr>
              <a:t> PTZ-카메라를 통해 미확인 드론 식별</a:t>
            </a:r>
          </a:p>
          <a:p>
            <a:pPr marL="0" indent="0" latinLnBrk="0">
              <a:buFontTx/>
              <a:buNone/>
            </a:pPr>
            <a:r>
              <a:rPr lang="ko-KR" altLang="en-US"/>
              <a:t> 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4072890" y="6439535"/>
            <a:ext cx="441071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altLang="ko-KR" sz="1800">
                <a:latin typeface="나눔고딕" charset="0"/>
                <a:ea typeface="나눔고딕" charset="0"/>
              </a:rPr>
              <a:t>3.</a:t>
            </a:r>
            <a:r>
              <a:rPr lang="ko-KR" altLang="en-US">
                <a:latin typeface="나눔고딕" charset="0"/>
                <a:ea typeface="나눔고딕" charset="0"/>
              </a:rPr>
              <a:t> 미확인 드론으로 추적용 드론을 보낸다</a:t>
            </a:r>
            <a:r>
              <a:rPr lang="ko-KR" altLang="en-US"/>
              <a:t> </a:t>
            </a: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>
            <a:off x="540385" y="1163320"/>
            <a:ext cx="3851910" cy="432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200" b="0" i="0" strike="noStrike" cap="none">
                <a:latin typeface="나눔고딕" charset="0"/>
                <a:ea typeface="나눔고딕" charset="0"/>
              </a:rPr>
              <a:t>연구 </a:t>
            </a:r>
            <a:r>
              <a:rPr lang="ko-KR" altLang="en-US" sz="2200">
                <a:latin typeface="나눔고딕" charset="0"/>
                <a:ea typeface="나눔고딕" charset="0"/>
              </a:rPr>
              <a:t>내용</a:t>
            </a:r>
            <a:endParaRPr lang="ko-KR" altLang="en-US" sz="2200" b="0" i="0" strike="noStrike" cap="none">
              <a:latin typeface="나눔고딕" charset="0"/>
              <a:ea typeface="나눔고딕" charset="0"/>
            </a:endParaRPr>
          </a:p>
        </p:txBody>
      </p:sp>
      <p:pic>
        <p:nvPicPr>
          <p:cNvPr id="18" name="그림 17" descr="/Users/gomuseo/Library/Group Containers/L48J367XN4.com.infraware.PolarisOffice/EngineTemp/47856/image11.jpe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3435"/>
          <a:stretch>
            <a:fillRect/>
          </a:stretch>
        </p:blipFill>
        <p:spPr>
          <a:xfrm>
            <a:off x="9381490" y="2303145"/>
            <a:ext cx="2038349" cy="2030095"/>
          </a:xfrm>
          <a:prstGeom prst="rect">
            <a:avLst/>
          </a:prstGeom>
          <a:noFill/>
        </p:spPr>
      </p:pic>
      <p:cxnSp>
        <p:nvCxnSpPr>
          <p:cNvPr id="27" name="연결선: 구부러짐 26"/>
          <p:cNvCxnSpPr>
            <a:cxnSpLocks/>
          </p:cNvCxnSpPr>
          <p:nvPr/>
        </p:nvCxnSpPr>
        <p:spPr>
          <a:xfrm rot="10800000">
            <a:off x="6277610" y="3317875"/>
            <a:ext cx="2825115" cy="679450"/>
          </a:xfrm>
          <a:prstGeom prst="curvedConnector3">
            <a:avLst>
              <a:gd name="adj1" fmla="val 50000"/>
            </a:avLst>
          </a:prstGeom>
          <a:ln w="19050" cap="flat" cmpd="sng">
            <a:prstDash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텍스트 상자 2"/>
          <p:cNvSpPr txBox="1">
            <a:spLocks/>
          </p:cNvSpPr>
          <p:nvPr/>
        </p:nvSpPr>
        <p:spPr>
          <a:xfrm>
            <a:off x="8482330" y="5648325"/>
            <a:ext cx="3524250" cy="6477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1800" b="1" i="0" strike="noStrike" cap="none">
                <a:latin typeface="맑은 고딕" charset="0"/>
                <a:ea typeface="맑은 고딕" charset="0"/>
              </a:rPr>
              <a:t>최종적으로 감시정찰을 위한 안티드론 시스템 구축</a:t>
            </a:r>
          </a:p>
        </p:txBody>
      </p:sp>
      <p:sp>
        <p:nvSpPr>
          <p:cNvPr id="29" name="텍스트 상자 1"/>
          <p:cNvSpPr txBox="1">
            <a:spLocks/>
          </p:cNvSpPr>
          <p:nvPr/>
        </p:nvSpPr>
        <p:spPr>
          <a:xfrm>
            <a:off x="4487545" y="3536950"/>
            <a:ext cx="264604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latin typeface="나눔고딕" charset="0"/>
                <a:ea typeface="나눔고딕" charset="0"/>
              </a:rPr>
              <a:t>객체 검출(연구내용1)</a:t>
            </a:r>
            <a:endParaRPr lang="ko-KR" altLang="en-US" sz="1800" b="1">
              <a:latin typeface="나눔고딕" charset="0"/>
              <a:ea typeface="나눔고딕" charset="0"/>
            </a:endParaRPr>
          </a:p>
        </p:txBody>
      </p:sp>
      <p:sp>
        <p:nvSpPr>
          <p:cNvPr id="30" name="텍스트 상자 5"/>
          <p:cNvSpPr txBox="1">
            <a:spLocks/>
          </p:cNvSpPr>
          <p:nvPr/>
        </p:nvSpPr>
        <p:spPr>
          <a:xfrm>
            <a:off x="4287520" y="4867275"/>
            <a:ext cx="221170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latin typeface="나눔고딕" charset="0"/>
                <a:ea typeface="나눔고딕" charset="0"/>
              </a:rPr>
              <a:t>드론 출동 및 트래킹</a:t>
            </a:r>
            <a:endParaRPr lang="ko-KR" altLang="en-US" sz="1800" b="1">
              <a:latin typeface="나눔고딕" charset="0"/>
              <a:ea typeface="나눔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 b="1">
                <a:latin typeface="나눔고딕" charset="0"/>
                <a:ea typeface="나눔고딕" charset="0"/>
              </a:rPr>
              <a:t>(연구내용3)</a:t>
            </a:r>
            <a:endParaRPr lang="ko-KR" altLang="en-US" sz="1800" b="1">
              <a:latin typeface="나눔고딕" charset="0"/>
              <a:ea typeface="나눔고딕" charset="0"/>
            </a:endParaRPr>
          </a:p>
        </p:txBody>
      </p:sp>
      <p:sp>
        <p:nvSpPr>
          <p:cNvPr id="31" name="텍스트 상자 32"/>
          <p:cNvSpPr txBox="1">
            <a:spLocks/>
          </p:cNvSpPr>
          <p:nvPr/>
        </p:nvSpPr>
        <p:spPr>
          <a:xfrm>
            <a:off x="1079500" y="4093210"/>
            <a:ext cx="290131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1800" b="1">
                <a:latin typeface="나눔고딕" charset="0"/>
                <a:ea typeface="나눔고딕" charset="0"/>
              </a:rPr>
              <a:t>경로 예측</a:t>
            </a:r>
            <a:endParaRPr lang="ko-KR" altLang="en-US" sz="1800" b="1">
              <a:latin typeface="나눔고딕" charset="0"/>
              <a:ea typeface="나눔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 b="1">
                <a:latin typeface="나눔고딕" charset="0"/>
                <a:ea typeface="나눔고딕" charset="0"/>
              </a:rPr>
              <a:t>(연구내용4)</a:t>
            </a:r>
            <a:endParaRPr lang="ko-KR" altLang="en-US" sz="1800" b="1">
              <a:latin typeface="나눔고딕" charset="0"/>
              <a:ea typeface="나눔고딕" charset="0"/>
            </a:endParaRPr>
          </a:p>
        </p:txBody>
      </p:sp>
      <p:sp>
        <p:nvSpPr>
          <p:cNvPr id="32" name="텍스트 상자 2"/>
          <p:cNvSpPr txBox="1">
            <a:spLocks/>
          </p:cNvSpPr>
          <p:nvPr/>
        </p:nvSpPr>
        <p:spPr>
          <a:xfrm>
            <a:off x="4483100" y="3910965"/>
            <a:ext cx="27546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latin typeface="나눔고딕" charset="0"/>
                <a:ea typeface="나눔고딕" charset="0"/>
              </a:rPr>
              <a:t>거리 추정(연구내용2)</a:t>
            </a:r>
            <a:endParaRPr lang="ko-KR" altLang="en-US" sz="1800" b="1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642507-0183-2145-8A1E-608A600CF09E}"/>
              </a:ext>
            </a:extLst>
          </p:cNvPr>
          <p:cNvSpPr txBox="1"/>
          <p:nvPr/>
        </p:nvSpPr>
        <p:spPr>
          <a:xfrm>
            <a:off x="490484" y="2972473"/>
            <a:ext cx="34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>
                <a:effectLst/>
                <a:latin typeface="Apple SD Gothic Neo"/>
              </a:rPr>
              <a:t>AMD </a:t>
            </a:r>
            <a:r>
              <a:rPr lang="ko-KR" altLang="en-US" b="1" i="0">
                <a:effectLst/>
                <a:latin typeface="Apple SD Gothic Neo"/>
              </a:rPr>
              <a:t>라이젠</a:t>
            </a:r>
            <a:r>
              <a:rPr lang="ko-KR" altLang="en-US" b="0" i="0">
                <a:effectLst/>
                <a:latin typeface="Apple SD Gothic Neo"/>
              </a:rPr>
              <a:t> </a:t>
            </a:r>
            <a:r>
              <a:rPr lang="en-US" altLang="ko-KR" b="0" i="0">
                <a:effectLst/>
                <a:latin typeface="Apple SD Gothic Neo"/>
              </a:rPr>
              <a:t>7 5800H </a:t>
            </a:r>
            <a:r>
              <a:rPr lang="en-US" altLang="ko-KR" b="1" i="0">
                <a:effectLst/>
                <a:latin typeface="Apple SD Gothic Neo"/>
              </a:rPr>
              <a:t>CPU</a:t>
            </a:r>
            <a:endParaRPr lang="ko-KR" altLang="en-US"/>
          </a:p>
        </p:txBody>
      </p:sp>
      <p:sp>
        <p:nvSpPr>
          <p:cNvPr id="3" name="Rect 0">
            <a:extLst>
              <a:ext uri="{FF2B5EF4-FFF2-40B4-BE49-F238E27FC236}">
                <a16:creationId xmlns:a16="http://schemas.microsoft.com/office/drawing/2014/main" id="{44B4468F-5ABF-0187-7BE9-ABDB95F450AC}"/>
              </a:ext>
            </a:extLst>
          </p:cNvPr>
          <p:cNvSpPr txBox="1">
            <a:spLocks/>
          </p:cNvSpPr>
          <p:nvPr/>
        </p:nvSpPr>
        <p:spPr>
          <a:xfrm>
            <a:off x="693834" y="1227977"/>
            <a:ext cx="3851910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400" b="0" i="0">
                <a:effectLst/>
                <a:latin typeface="Söhne"/>
              </a:rPr>
              <a:t>실험 결과 및 발견한 문제점</a:t>
            </a:r>
            <a:endParaRPr lang="ko-KR" altLang="en-US" sz="2200" b="0" i="0" strike="noStrike" cap="none">
              <a:latin typeface="나눔고딕" charset="0"/>
              <a:ea typeface="나눔고딕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E95874-5347-59E0-A53C-E39493B5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94" y="1833171"/>
            <a:ext cx="948151" cy="9481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EA65A3-34CA-21D3-3672-834338E0A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49" y="3516196"/>
            <a:ext cx="729040" cy="729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0BD177-2F5C-26FF-52D6-8FB7A056AD22}"/>
              </a:ext>
            </a:extLst>
          </p:cNvPr>
          <p:cNvSpPr txBox="1"/>
          <p:nvPr/>
        </p:nvSpPr>
        <p:spPr>
          <a:xfrm>
            <a:off x="540385" y="4349191"/>
            <a:ext cx="34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>
                <a:effectLst/>
                <a:latin typeface="Söhne"/>
              </a:rPr>
              <a:t>480*480 </a:t>
            </a:r>
            <a:r>
              <a:rPr lang="ko-KR" altLang="en-US" b="0" i="0">
                <a:effectLst/>
                <a:latin typeface="Söhne"/>
              </a:rPr>
              <a:t>해상도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C482E-837F-3F8A-8777-C9E1107B8C24}"/>
              </a:ext>
            </a:extLst>
          </p:cNvPr>
          <p:cNvSpPr txBox="1"/>
          <p:nvPr/>
        </p:nvSpPr>
        <p:spPr>
          <a:xfrm>
            <a:off x="4933191" y="2964197"/>
            <a:ext cx="5929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실험 결과 약 </a:t>
            </a:r>
            <a:r>
              <a:rPr lang="en-US" altLang="ko-KR"/>
              <a:t>6~7fps</a:t>
            </a:r>
            <a:r>
              <a:rPr lang="ko-KR" altLang="en-US"/>
              <a:t>에서 작동</a:t>
            </a:r>
            <a:endParaRPr lang="en-US" altLang="ko-KR"/>
          </a:p>
          <a:p>
            <a:r>
              <a:rPr lang="ko-KR" altLang="en-US"/>
              <a:t>카메라에 드론 인식 시 성공적으로 추적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하지만 </a:t>
            </a:r>
            <a:r>
              <a:rPr lang="ko-KR" altLang="en-US" b="0" i="0">
                <a:effectLst/>
                <a:latin typeface="Söhne"/>
              </a:rPr>
              <a:t>멀리 있는 드론의 경우 정확한 추적이 아직 어렵다</a:t>
            </a:r>
            <a:r>
              <a:rPr lang="en-US" altLang="ko-KR" b="0" i="0">
                <a:effectLst/>
                <a:latin typeface="Söhne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i="0">
                <a:effectLst/>
                <a:latin typeface="Söhne"/>
              </a:rPr>
              <a:t>CPU </a:t>
            </a:r>
            <a:r>
              <a:rPr lang="ko-KR" altLang="en-US" i="0">
                <a:effectLst/>
                <a:latin typeface="Söhne"/>
              </a:rPr>
              <a:t>사용과 해상도 및 </a:t>
            </a:r>
            <a:r>
              <a:rPr lang="en-US" altLang="ko-KR" i="0">
                <a:effectLst/>
                <a:latin typeface="Söhne"/>
              </a:rPr>
              <a:t>FPS</a:t>
            </a:r>
            <a:r>
              <a:rPr lang="ko-KR" altLang="en-US" i="0">
                <a:effectLst/>
                <a:latin typeface="Söhne"/>
              </a:rPr>
              <a:t>의 영향</a:t>
            </a:r>
            <a:endParaRPr lang="en-US" altLang="ko-KR" i="0">
              <a:effectLst/>
              <a:latin typeface="Söhne"/>
            </a:endParaRPr>
          </a:p>
          <a:p>
            <a:pPr marL="285750" indent="-285750">
              <a:buFontTx/>
              <a:buChar char="-"/>
            </a:pPr>
            <a:r>
              <a:rPr lang="ko-KR" altLang="en-US" i="0">
                <a:effectLst/>
                <a:latin typeface="Söhne"/>
              </a:rPr>
              <a:t>카메라의 한계</a:t>
            </a:r>
            <a:endParaRPr lang="ko-KR" altLang="en-US"/>
          </a:p>
        </p:txBody>
      </p:sp>
      <p:pic>
        <p:nvPicPr>
          <p:cNvPr id="1026" name="Picture 2" descr="How to Train a Custom Object Detection Model with YOLOv7? -">
            <a:extLst>
              <a:ext uri="{FF2B5EF4-FFF2-40B4-BE49-F238E27FC236}">
                <a16:creationId xmlns:a16="http://schemas.microsoft.com/office/drawing/2014/main" id="{D56DC250-1BD0-7F7E-3148-B510655C4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44" y="4922456"/>
            <a:ext cx="2085916" cy="117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 txBox="1">
            <a:spLocks/>
          </p:cNvSpPr>
          <p:nvPr/>
        </p:nvSpPr>
        <p:spPr>
          <a:xfrm>
            <a:off x="556260" y="1253490"/>
            <a:ext cx="4914900" cy="462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400" b="0" i="0">
                <a:effectLst/>
                <a:latin typeface="Söhne"/>
              </a:rPr>
              <a:t>진행 중인 개선 사항</a:t>
            </a:r>
            <a:endParaRPr lang="ko-KR" altLang="en-US" sz="2200" b="0" i="0" strike="noStrike" cap="none">
              <a:latin typeface="나눔고딕" charset="0"/>
              <a:ea typeface="나눔고딕" charset="0"/>
            </a:endParaRPr>
          </a:p>
        </p:txBody>
      </p:sp>
      <p:sp>
        <p:nvSpPr>
          <p:cNvPr id="17" name="내용 개체 틀 9"/>
          <p:cNvSpPr txBox="1">
            <a:spLocks noGrp="1"/>
          </p:cNvSpPr>
          <p:nvPr>
            <p:ph idx="2"/>
          </p:nvPr>
        </p:nvSpPr>
        <p:spPr>
          <a:xfrm>
            <a:off x="772160" y="1929765"/>
            <a:ext cx="10864215" cy="4762500"/>
          </a:xfrm>
          <a:prstGeom prst="rect">
            <a:avLst/>
          </a:prstGeom>
        </p:spPr>
        <p:txBody>
          <a:bodyPr vert="horz" wrap="square" lIns="91440" tIns="71755" rIns="91440" bIns="252095" numCol="1" anchor="t">
            <a:normAutofit fontScale="62500" lnSpcReduction="20000"/>
          </a:bodyPr>
          <a:lstStyle/>
          <a:p>
            <a:pPr marL="228600" indent="-228600" algn="l" latinLnBrk="0">
              <a:lnSpc>
                <a:spcPct val="120000"/>
              </a:lnSpc>
              <a:buFont typeface="+mj-lt"/>
              <a:buAutoNum type="arabicPeriod"/>
            </a:pPr>
            <a:r>
              <a:rPr lang="en-US" altLang="ko-KR" b="0" i="0"/>
              <a:t>CUDA</a:t>
            </a:r>
            <a:r>
              <a:rPr lang="ko-KR" altLang="en-US" b="0" i="0"/>
              <a:t>와 그래픽 가속화</a:t>
            </a:r>
            <a:r>
              <a:rPr lang="en-US" altLang="ko-KR" b="0" i="0"/>
              <a:t>:</a:t>
            </a:r>
            <a:endParaRPr lang="ko-KR" altLang="en-US" b="0" i="0"/>
          </a:p>
          <a:p>
            <a:pPr marL="0" indent="0" algn="l" latinLnBrk="0">
              <a:lnSpc>
                <a:spcPct val="120000"/>
              </a:lnSpc>
              <a:buFontTx/>
              <a:buNone/>
            </a:pPr>
            <a:r>
              <a:rPr lang="en-US" altLang="ko-KR" b="0" i="0"/>
              <a:t>- </a:t>
            </a:r>
            <a:r>
              <a:rPr lang="ko-KR" altLang="en-US" b="0" i="0"/>
              <a:t>방학 동안 </a:t>
            </a:r>
            <a:r>
              <a:rPr lang="en-US" altLang="ko-KR" b="0" i="0"/>
              <a:t>NVIDIA</a:t>
            </a:r>
            <a:r>
              <a:rPr lang="ko-KR" altLang="en-US" b="0" i="0"/>
              <a:t>의 </a:t>
            </a:r>
            <a:r>
              <a:rPr lang="en-US" altLang="ko-KR" b="0" i="0"/>
              <a:t>CUDA</a:t>
            </a:r>
            <a:r>
              <a:rPr lang="ko-KR" altLang="en-US" b="0" i="0"/>
              <a:t>를 사용하여 그래픽 가속화를 통해 시스템의 해상도 및 </a:t>
            </a:r>
            <a:r>
              <a:rPr lang="en-US" altLang="ko-KR" b="0" i="0"/>
              <a:t>FPS</a:t>
            </a:r>
            <a:r>
              <a:rPr lang="ko-KR" altLang="en-US" b="0" i="0"/>
              <a:t>를 개선하는 작업을 진행</a:t>
            </a:r>
            <a:r>
              <a:rPr lang="en-US" altLang="ko-KR" b="0" i="0"/>
              <a:t>. </a:t>
            </a:r>
            <a:r>
              <a:rPr lang="ko-KR" altLang="en-US" b="0" i="0"/>
              <a:t>이를 통해 더 높은 해상도에서 더 빠른 속도로 드론을 인식하고 추적할 수 있을거라 예상됨</a:t>
            </a:r>
            <a:r>
              <a:rPr lang="en-US" altLang="ko-KR" b="0" i="0"/>
              <a:t>.</a:t>
            </a:r>
            <a:endParaRPr lang="ko-KR" altLang="en-US" b="0" i="0"/>
          </a:p>
          <a:p>
            <a:pPr marL="0" indent="0" algn="l" latinLnBrk="0">
              <a:lnSpc>
                <a:spcPct val="120000"/>
              </a:lnSpc>
              <a:buFontTx/>
              <a:buNone/>
            </a:pPr>
            <a:endParaRPr lang="ko-KR" altLang="en-US" b="0" i="0"/>
          </a:p>
          <a:p>
            <a:pPr marL="0" indent="0" algn="l" latinLnBrk="0">
              <a:lnSpc>
                <a:spcPct val="120000"/>
              </a:lnSpc>
              <a:buFontTx/>
              <a:buNone/>
            </a:pPr>
            <a:r>
              <a:rPr lang="en-US" altLang="ko-KR" b="0" i="0"/>
              <a:t>2. OpenCV</a:t>
            </a:r>
            <a:r>
              <a:rPr lang="ko-KR" altLang="en-US" b="0" i="0"/>
              <a:t>와 사람 추적</a:t>
            </a:r>
            <a:r>
              <a:rPr lang="en-US" altLang="ko-KR" b="0" i="0"/>
              <a:t>:</a:t>
            </a:r>
            <a:endParaRPr lang="ko-KR" altLang="en-US" b="0" i="0"/>
          </a:p>
          <a:p>
            <a:pPr marL="0" indent="0" algn="l" latinLnBrk="0">
              <a:lnSpc>
                <a:spcPct val="120000"/>
              </a:lnSpc>
              <a:buFontTx/>
              <a:buNone/>
            </a:pPr>
            <a:r>
              <a:rPr lang="en-US" altLang="ko-KR" b="0" i="0"/>
              <a:t>- OpenCV </a:t>
            </a:r>
            <a:r>
              <a:rPr lang="ko-KR" altLang="en-US" b="0" i="0"/>
              <a:t>라이브러리를 사용하여 사람 추적 기능을 추가할 계획</a:t>
            </a:r>
            <a:r>
              <a:rPr lang="en-US" altLang="ko-KR" b="0" i="0"/>
              <a:t>. </a:t>
            </a:r>
            <a:endParaRPr lang="ko-KR" altLang="en-US" b="0" i="0"/>
          </a:p>
          <a:p>
            <a:pPr marL="0" indent="0" algn="l" latinLnBrk="0">
              <a:lnSpc>
                <a:spcPct val="120000"/>
              </a:lnSpc>
              <a:buFontTx/>
              <a:buNone/>
            </a:pPr>
            <a:endParaRPr lang="ko-KR" altLang="en-US" b="0" i="0"/>
          </a:p>
          <a:p>
            <a:pPr marL="0" indent="0" algn="l" latinLnBrk="0">
              <a:lnSpc>
                <a:spcPct val="120000"/>
              </a:lnSpc>
              <a:buFontTx/>
              <a:buNone/>
            </a:pPr>
            <a:r>
              <a:rPr lang="ko-KR" altLang="ko-KR" b="0" i="0"/>
              <a:t>3</a:t>
            </a:r>
            <a:r>
              <a:rPr lang="en-US" altLang="ko-KR" b="0" i="0"/>
              <a:t>. </a:t>
            </a:r>
            <a:r>
              <a:rPr lang="ko-KR" altLang="en-US" b="0" i="0"/>
              <a:t>연구 방향 변경 고려</a:t>
            </a:r>
            <a:r>
              <a:rPr lang="en-US" altLang="ko-KR" b="0" i="0"/>
              <a:t>:</a:t>
            </a:r>
            <a:endParaRPr lang="ko-KR" altLang="en-US" b="0" i="0"/>
          </a:p>
          <a:p>
            <a:pPr marL="0" indent="0" algn="l" latinLnBrk="0">
              <a:lnSpc>
                <a:spcPct val="120000"/>
              </a:lnSpc>
              <a:buFontTx/>
              <a:buNone/>
            </a:pPr>
            <a:r>
              <a:rPr lang="en-US" altLang="ko-KR"/>
              <a:t>- </a:t>
            </a:r>
            <a:r>
              <a:rPr lang="ko-KR" altLang="en-US" b="0" i="0"/>
              <a:t>이러한 개선 사항을 고려하면서</a:t>
            </a:r>
            <a:r>
              <a:rPr lang="en-US" altLang="ko-KR" b="0" i="0"/>
              <a:t>, </a:t>
            </a:r>
            <a:r>
              <a:rPr lang="ko-KR" altLang="en-US" b="0" i="0"/>
              <a:t>저희는 연구 내용을 조금 바꾸는 것을 고려하고 있다</a:t>
            </a:r>
            <a:r>
              <a:rPr lang="en-US" altLang="ko-KR" b="0" i="0"/>
              <a:t>. </a:t>
            </a:r>
            <a:r>
              <a:rPr lang="ko-KR" altLang="en-US" b="0" i="0"/>
              <a:t>기존의 드론 인식 및 추적에 추가하여 사람 추적과 복잡한 환경에서의 추적 기능을 포함시킬 예정</a:t>
            </a:r>
            <a:r>
              <a:rPr lang="en-US" altLang="ko-KR" b="0" i="0"/>
              <a:t>.</a:t>
            </a:r>
            <a:endParaRPr lang="ko-KR" altLang="en-US" b="0" i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ddddd/AppData/Roaming/PolarisOffice/ETemp/32736_16385808/fImage116352160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019" y="3476682"/>
            <a:ext cx="1132572" cy="1036320"/>
          </a:xfrm>
          <a:prstGeom prst="rect">
            <a:avLst/>
          </a:prstGeom>
          <a:noFill/>
        </p:spPr>
      </p:pic>
      <p:sp>
        <p:nvSpPr>
          <p:cNvPr id="2" name="Rect 0">
            <a:extLst>
              <a:ext uri="{FF2B5EF4-FFF2-40B4-BE49-F238E27FC236}">
                <a16:creationId xmlns:a16="http://schemas.microsoft.com/office/drawing/2014/main" id="{D7FFBD37-178E-5DB5-46DE-071C04551E13}"/>
              </a:ext>
            </a:extLst>
          </p:cNvPr>
          <p:cNvSpPr txBox="1">
            <a:spLocks/>
          </p:cNvSpPr>
          <p:nvPr/>
        </p:nvSpPr>
        <p:spPr>
          <a:xfrm>
            <a:off x="556260" y="1253490"/>
            <a:ext cx="4914900" cy="462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400" b="0" i="0">
                <a:effectLst/>
                <a:latin typeface="Söhne"/>
              </a:rPr>
              <a:t>향후 계획 및 연구</a:t>
            </a:r>
            <a:endParaRPr lang="ko-KR" altLang="en-US" sz="2200" b="0" i="0" strike="noStrike" cap="none">
              <a:latin typeface="나눔고딕" charset="0"/>
              <a:ea typeface="나눔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562472" y="3690042"/>
            <a:ext cx="1341846" cy="49902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6" descr="C:/Users/ddddd/AppData/Roaming/PolarisOffice/ETemp/32736_16385808/fImage18806162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684" y="3582871"/>
            <a:ext cx="1933207" cy="745087"/>
          </a:xfrm>
          <a:prstGeom prst="rect">
            <a:avLst/>
          </a:prstGeom>
          <a:noFill/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3127180-3BC3-85BC-A84F-7964F6AD502A}"/>
              </a:ext>
            </a:extLst>
          </p:cNvPr>
          <p:cNvSpPr txBox="1">
            <a:spLocks/>
          </p:cNvSpPr>
          <p:nvPr/>
        </p:nvSpPr>
        <p:spPr>
          <a:xfrm>
            <a:off x="772161" y="4602866"/>
            <a:ext cx="7361646" cy="1919854"/>
          </a:xfrm>
          <a:prstGeom prst="rect">
            <a:avLst/>
          </a:prstGeom>
        </p:spPr>
        <p:txBody>
          <a:bodyPr vert="horz" wrap="square" lIns="91440" tIns="71755" rIns="91440" bIns="252095" numCol="1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20000"/>
              </a:lnSpc>
              <a:buFontTx/>
              <a:buNone/>
            </a:pPr>
            <a:r>
              <a:rPr lang="en-US" altLang="ko-KR" sz="2200"/>
              <a:t>2</a:t>
            </a:r>
            <a:r>
              <a:rPr lang="ko-KR" altLang="en-US" sz="2200"/>
              <a:t>. 드론 변경</a:t>
            </a:r>
            <a:r>
              <a:rPr lang="en-US" altLang="ko-KR" sz="2200"/>
              <a:t>:</a:t>
            </a:r>
            <a:endParaRPr lang="ko-KR" altLang="en-US" sz="2200"/>
          </a:p>
          <a:p>
            <a:pPr latinLnBrk="0">
              <a:lnSpc>
                <a:spcPct val="120000"/>
              </a:lnSpc>
              <a:buFontTx/>
              <a:buNone/>
            </a:pPr>
            <a:r>
              <a:rPr lang="ko-KR" altLang="en-US" sz="2200"/>
              <a:t>- 현재 DJI Tello 교육용 모델을 사용하여 캡스톤을 진행중이지만 파이썬 버전 호환등을 고려하여</a:t>
            </a:r>
            <a:r>
              <a:rPr lang="en-US" altLang="ko-KR" sz="2200"/>
              <a:t>	</a:t>
            </a:r>
            <a:r>
              <a:rPr lang="ko-KR" altLang="en-US" sz="2200"/>
              <a:t> CoDrone EDU 모델로 변경할 수 있다.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F5A4EAB-78F0-9CA0-5E94-140E2A536F68}"/>
              </a:ext>
            </a:extLst>
          </p:cNvPr>
          <p:cNvSpPr txBox="1">
            <a:spLocks/>
          </p:cNvSpPr>
          <p:nvPr/>
        </p:nvSpPr>
        <p:spPr>
          <a:xfrm>
            <a:off x="663892" y="1983905"/>
            <a:ext cx="10864215" cy="1499235"/>
          </a:xfrm>
          <a:prstGeom prst="rect">
            <a:avLst/>
          </a:prstGeom>
        </p:spPr>
        <p:txBody>
          <a:bodyPr vert="horz" wrap="square" lIns="91440" tIns="71755" rIns="91440" bIns="252095" numCol="1" anchor="t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ko-KR" altLang="ko-KR" sz="2400" i="0">
                <a:ea typeface="맑은 고딕" panose="020B0503020000020004" pitchFamily="50" charset="-127"/>
              </a:rPr>
              <a:t> 웹캠 변경:</a:t>
            </a:r>
            <a:endParaRPr lang="ko-KR" altLang="en-US" sz="2400" i="0">
              <a:ea typeface="맑은 고딕" panose="020B0503020000020004" pitchFamily="50" charset="-127"/>
            </a:endParaRP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</a:pPr>
            <a:r>
              <a:rPr lang="ko-KR" altLang="ko-KR" sz="2400" i="0">
                <a:ea typeface="맑은 고딕" panose="020B0503020000020004" pitchFamily="50" charset="-127"/>
              </a:rPr>
              <a:t>- 기존에 사용하던 웹캠보다 높은 해상도를 지원하는 뎁스 카메라를 이용하여 객체 인식에 사용할 예정.</a:t>
            </a:r>
            <a:endParaRPr lang="ko-KR" altLang="en-US" sz="2400" i="0">
              <a:ea typeface="맑은 고딕" panose="020B0503020000020004" pitchFamily="50" charset="-127"/>
            </a:endParaRP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</a:pPr>
            <a:endParaRPr lang="ko-KR" altLang="en-US" sz="2400" i="0">
              <a:ea typeface="맑은 고딕" panose="020B0503020000020004" pitchFamily="50" charset="-127"/>
            </a:endParaRPr>
          </a:p>
        </p:txBody>
      </p:sp>
      <p:pic>
        <p:nvPicPr>
          <p:cNvPr id="3" name="그림 9" descr="C:/Users/ddddd/AppData/Roaming/PolarisOffice/ETemp/32736_16385808/fImage324301689169.jpeg">
            <a:extLst>
              <a:ext uri="{FF2B5EF4-FFF2-40B4-BE49-F238E27FC236}">
                <a16:creationId xmlns:a16="http://schemas.microsoft.com/office/drawing/2014/main" id="{EE3037AF-F077-CFB2-81C5-7934EAAFD9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960" y="4790339"/>
            <a:ext cx="2435861" cy="18222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902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556260" y="1253490"/>
            <a:ext cx="4915535" cy="4635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400" b="0" i="0">
                <a:latin typeface="Söhne" charset="0"/>
              </a:rPr>
              <a:t>향후 계획 및 연구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3"/>
          </p:nvPr>
        </p:nvSpPr>
        <p:spPr>
          <a:xfrm>
            <a:off x="772160" y="1929765"/>
            <a:ext cx="10864215" cy="4798060"/>
          </a:xfrm>
          <a:prstGeom prst="rect">
            <a:avLst/>
          </a:prstGeom>
        </p:spPr>
        <p:txBody>
          <a:bodyPr vert="horz" wrap="square" lIns="91440" tIns="71755" rIns="91440" bIns="252095" numCol="1" anchor="t">
            <a:normAutofit/>
          </a:bodyPr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3</a:t>
            </a:r>
            <a:r>
              <a:rPr lang="ko-KR" altLang="ko-KR" sz="2000" b="0" i="0">
                <a:latin typeface="맑은 고딕" charset="0"/>
                <a:ea typeface="맑은 고딕" charset="0"/>
                <a:cs typeface="+mn-cs"/>
              </a:rPr>
              <a:t>.</a:t>
            </a:r>
            <a:r>
              <a:rPr lang="en-US" altLang="ko-KR" sz="2000" b="0" i="0">
                <a:latin typeface="맑은 고딕" charset="0"/>
                <a:ea typeface="맑은 고딕" charset="0"/>
                <a:cs typeface="+mn-cs"/>
              </a:rPr>
              <a:t> SLAM</a:t>
            </a:r>
            <a:r>
              <a:rPr lang="ko-KR" altLang="en-US" sz="2000" b="0" i="0">
                <a:latin typeface="맑은 고딕" charset="0"/>
                <a:ea typeface="맑은 고딕" charset="0"/>
                <a:cs typeface="+mn-cs"/>
              </a:rPr>
              <a:t>과 건물 내부 추적</a:t>
            </a:r>
            <a:r>
              <a:rPr lang="en-US" altLang="ko-KR" sz="2000" b="0" i="0">
                <a:latin typeface="맑은 고딕" charset="0"/>
                <a:ea typeface="맑은 고딕" charset="0"/>
                <a:cs typeface="+mn-cs"/>
              </a:rPr>
              <a:t>:</a:t>
            </a:r>
            <a:endParaRPr lang="ko-KR" altLang="en-US" sz="2000" b="0" i="0">
              <a:latin typeface="맑은 고딕" charset="0"/>
              <a:ea typeface="맑은 고딕" charset="0"/>
              <a:cs typeface="+mn-cs"/>
            </a:endParaRP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lang="ko-KR" altLang="en-US" sz="2000" b="0" i="0">
                <a:latin typeface="맑은 고딕" charset="0"/>
                <a:ea typeface="맑은 고딕" charset="0"/>
                <a:cs typeface="+mn-cs"/>
              </a:rPr>
              <a:t>미확인 드론이 건물 내부에 들어갔을 때 </a:t>
            </a:r>
            <a:r>
              <a:rPr lang="en-US" altLang="ko-KR" sz="2000" b="0" i="0">
                <a:latin typeface="맑은 고딕" charset="0"/>
                <a:ea typeface="맑은 고딕" charset="0"/>
                <a:cs typeface="+mn-cs"/>
              </a:rPr>
              <a:t>SLAM(Simultaneous Localization and Mapping)</a:t>
            </a:r>
            <a:r>
              <a:rPr lang="ko-KR" altLang="en-US" sz="2000" b="0" i="0">
                <a:latin typeface="맑은 고딕" charset="0"/>
                <a:ea typeface="맑은 고딕" charset="0"/>
                <a:cs typeface="+mn-cs"/>
              </a:rPr>
              <a:t>을 활용하여 건물 내부를 파악하고 차후 행동에 대해 판단할 수 있게 한다.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</a:pPr>
            <a:endParaRPr lang="ko-KR" altLang="en-US" sz="2000" b="0" i="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7" descr="C:/Users/ddddd/AppData/Roaming/PolarisOffice/ETemp/32736_16385808/fImage118300164633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85" y="3560445"/>
            <a:ext cx="5155565" cy="2905760"/>
          </a:xfrm>
          <a:prstGeom prst="rect">
            <a:avLst/>
          </a:prstGeom>
          <a:noFill/>
        </p:spPr>
      </p:pic>
      <p:pic>
        <p:nvPicPr>
          <p:cNvPr id="5" name="그림 8" descr="C:/Users/ddddd/AppData/Roaming/PolarisOffice/ETemp/32736_16385808/fImage5788411666500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" b="9491"/>
          <a:stretch>
            <a:fillRect/>
          </a:stretch>
        </p:blipFill>
        <p:spPr>
          <a:xfrm>
            <a:off x="1166495" y="3596640"/>
            <a:ext cx="4311015" cy="28695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0" y="1238175"/>
            <a:ext cx="4915535" cy="4635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2400" b="0" i="0">
                <a:latin typeface="Söhne" charset="0"/>
              </a:rPr>
              <a:t>향후 계획 및 연구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30DEE-C3CB-7B29-8D9E-0FAF04E8BD4B}"/>
              </a:ext>
            </a:extLst>
          </p:cNvPr>
          <p:cNvSpPr txBox="1"/>
          <p:nvPr/>
        </p:nvSpPr>
        <p:spPr>
          <a:xfrm>
            <a:off x="556260" y="1845129"/>
            <a:ext cx="1120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i="0">
                <a:effectLst/>
                <a:latin typeface="Söhne"/>
              </a:rPr>
              <a:t>4. </a:t>
            </a:r>
            <a:r>
              <a:rPr lang="ko-KR" altLang="en-US" sz="2400" b="1" i="0">
                <a:effectLst/>
                <a:latin typeface="Söhne"/>
              </a:rPr>
              <a:t>소프트웨어 최적화</a:t>
            </a:r>
            <a:endParaRPr lang="ko-KR" altLang="en-US" sz="2400" b="0" i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1" i="0">
                <a:effectLst/>
                <a:latin typeface="Söhne"/>
              </a:rPr>
              <a:t>모델 성능 개선</a:t>
            </a:r>
            <a:r>
              <a:rPr lang="en-US" altLang="ko-KR" sz="2400" b="0" i="0">
                <a:effectLst/>
                <a:latin typeface="Söhne"/>
              </a:rPr>
              <a:t>:  </a:t>
            </a:r>
            <a:r>
              <a:rPr lang="ko-KR" altLang="en-US" sz="2400">
                <a:latin typeface="Söhne"/>
              </a:rPr>
              <a:t>더 많은</a:t>
            </a:r>
            <a:r>
              <a:rPr lang="ko-KR" altLang="en-US" sz="2400" b="0" i="0">
                <a:effectLst/>
                <a:latin typeface="Söhne"/>
              </a:rPr>
              <a:t> 데이터셋을 확보하여 모델의 학습을 강화하며</a:t>
            </a:r>
            <a:r>
              <a:rPr lang="en-US" altLang="ko-KR" sz="2400" b="0" i="0">
                <a:effectLst/>
                <a:latin typeface="Söhne"/>
              </a:rPr>
              <a:t>, </a:t>
            </a:r>
            <a:r>
              <a:rPr lang="ko-KR" altLang="en-US" sz="2400" b="0" i="0">
                <a:effectLst/>
                <a:latin typeface="Söhne"/>
              </a:rPr>
              <a:t>모델의 구조나 하이퍼파라미터를 조정하여 정확도를 향상</a:t>
            </a:r>
            <a:r>
              <a:rPr lang="en-US" altLang="ko-KR" sz="2400" b="0" i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b="0" i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1" i="0">
                <a:effectLst/>
                <a:latin typeface="Söhne"/>
              </a:rPr>
              <a:t>실시간 처리 최적화</a:t>
            </a:r>
            <a:r>
              <a:rPr lang="en-US" altLang="ko-KR" sz="2400" b="0" i="0">
                <a:effectLst/>
                <a:latin typeface="Söhne"/>
              </a:rPr>
              <a:t>: </a:t>
            </a:r>
            <a:r>
              <a:rPr lang="ko-KR" altLang="en-US" sz="2400" b="0" i="0">
                <a:effectLst/>
                <a:latin typeface="Söhne"/>
              </a:rPr>
              <a:t>다양한 전략들을 사용하여 모델의 실시간 처리 능력을 강화</a:t>
            </a:r>
            <a:r>
              <a:rPr lang="en-US" altLang="ko-KR" sz="2400" b="0" i="0">
                <a:effectLst/>
                <a:latin typeface="Söhne"/>
              </a:rPr>
              <a:t>.</a:t>
            </a:r>
          </a:p>
          <a:p>
            <a:pPr lvl="1" algn="l"/>
            <a:r>
              <a:rPr lang="en-US" altLang="ko-KR" sz="2400" b="1" i="0">
                <a:effectLst/>
                <a:latin typeface="Söhne"/>
              </a:rPr>
              <a:t>- ROI (Region of Interest) </a:t>
            </a:r>
            <a:r>
              <a:rPr lang="ko-KR" altLang="en-US" sz="2400" b="1" i="0">
                <a:effectLst/>
                <a:latin typeface="Söhne"/>
              </a:rPr>
              <a:t>설정</a:t>
            </a:r>
            <a:r>
              <a:rPr lang="en-US" altLang="ko-KR" sz="2400" b="0" i="0">
                <a:effectLst/>
                <a:latin typeface="Söhne"/>
              </a:rPr>
              <a:t>: </a:t>
            </a:r>
            <a:r>
              <a:rPr lang="ko-KR" altLang="en-US" sz="2400" b="0" i="0">
                <a:effectLst/>
                <a:latin typeface="Söhne"/>
              </a:rPr>
              <a:t>비디오나 이미지 내에서 드론의 탐지가 가장 확률적으로 높은 영역만을 우선적으로 분석함으로써 처리 속도를 향상시킵니다</a:t>
            </a:r>
            <a:r>
              <a:rPr lang="en-US" altLang="ko-KR" sz="2400" b="0" i="0">
                <a:effectLst/>
                <a:latin typeface="Söhne"/>
              </a:rPr>
              <a:t>.</a:t>
            </a:r>
          </a:p>
          <a:p>
            <a:pPr lvl="1" algn="l"/>
            <a:r>
              <a:rPr lang="en-US" altLang="ko-KR" sz="2400" b="1" i="0">
                <a:effectLst/>
                <a:latin typeface="Söhne"/>
              </a:rPr>
              <a:t>- </a:t>
            </a:r>
            <a:r>
              <a:rPr lang="ko-KR" altLang="en-US" sz="2400" b="1" i="0">
                <a:effectLst/>
                <a:latin typeface="Söhne"/>
              </a:rPr>
              <a:t>네트워크 경량화</a:t>
            </a:r>
            <a:r>
              <a:rPr lang="en-US" altLang="ko-KR" sz="2400" b="0" i="0">
                <a:effectLst/>
                <a:latin typeface="Söhne"/>
              </a:rPr>
              <a:t>: 'YOLO-Tiny'</a:t>
            </a:r>
            <a:r>
              <a:rPr lang="ko-KR" altLang="en-US" sz="2400" b="0" i="0">
                <a:effectLst/>
                <a:latin typeface="Söhne"/>
              </a:rPr>
              <a:t>와 같은 경량화된 모델 구조를 적용하여</a:t>
            </a:r>
            <a:r>
              <a:rPr lang="en-US" altLang="ko-KR" sz="2400" b="0" i="0">
                <a:effectLst/>
                <a:latin typeface="Söhne"/>
              </a:rPr>
              <a:t>, </a:t>
            </a:r>
            <a:r>
              <a:rPr lang="ko-KR" altLang="en-US" sz="2400" b="0" i="0">
                <a:effectLst/>
                <a:latin typeface="Söhne"/>
              </a:rPr>
              <a:t>빠른 처리 속도와 적절한 정확도를 동시에 얻습니다</a:t>
            </a:r>
            <a:r>
              <a:rPr lang="en-US" altLang="ko-KR" sz="2400" b="0" i="0">
                <a:effectLst/>
                <a:latin typeface="Söhne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Pages>11</Pages>
  <Words>684</Words>
  <Characters>0</Characters>
  <Application>Microsoft Office PowerPoint</Application>
  <DocSecurity>0</DocSecurity>
  <PresentationFormat>와이드스크린</PresentationFormat>
  <Lines>0</Lines>
  <Paragraphs>104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Apple SD Gothic Neo</vt:lpstr>
      <vt:lpstr>MD개성체</vt:lpstr>
      <vt:lpstr>Söhne</vt:lpstr>
      <vt:lpstr>Gulim</vt:lpstr>
      <vt:lpstr>Gulim</vt:lpstr>
      <vt:lpstr>나눔고딕</vt:lpstr>
      <vt:lpstr>맑은 고딕</vt:lpstr>
      <vt:lpstr>Arial</vt:lpstr>
      <vt:lpstr>Office 테마</vt:lpstr>
      <vt:lpstr>Office theme</vt:lpstr>
      <vt:lpstr>Office theme</vt:lpstr>
      <vt:lpstr>캡스톤디자인2 계획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호성</dc:creator>
  <cp:lastModifiedBy>노 호성</cp:lastModifiedBy>
  <cp:revision>12</cp:revision>
  <dcterms:modified xsi:type="dcterms:W3CDTF">2023-08-05T11:56:40Z</dcterms:modified>
  <cp:version>9.104.165.50235</cp:version>
</cp:coreProperties>
</file>