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2" r:id="rId4"/>
    <p:sldId id="283" r:id="rId5"/>
    <p:sldId id="258" r:id="rId6"/>
    <p:sldId id="294" r:id="rId7"/>
    <p:sldId id="293" r:id="rId8"/>
    <p:sldId id="29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E"/>
    <a:srgbClr val="21BFCA"/>
    <a:srgbClr val="5B4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714431" y="3102233"/>
            <a:ext cx="6774024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714431" y="3102233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9050713" y="3331369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263620-F0AE-BA1F-117A-4E3DB9697469}"/>
              </a:ext>
            </a:extLst>
          </p:cNvPr>
          <p:cNvSpPr txBox="1"/>
          <p:nvPr/>
        </p:nvSpPr>
        <p:spPr>
          <a:xfrm>
            <a:off x="2294466" y="2159974"/>
            <a:ext cx="760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 분석 기반 </a:t>
            </a:r>
            <a:r>
              <a:rPr lang="ko-KR" altLang="en-US" sz="2800" i="1" kern="0" dirty="0" err="1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비트코인</a:t>
            </a:r>
            <a:r>
              <a:rPr lang="ko-KR" altLang="en-US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가격 예측 모델</a:t>
            </a:r>
            <a:endParaRPr lang="en-US" altLang="ko-KR" sz="2800" i="1" kern="0" dirty="0">
              <a:ln w="9525">
                <a:noFill/>
              </a:ln>
              <a:solidFill>
                <a:prstClr val="black">
                  <a:lumMod val="65000"/>
                  <a:lumOff val="3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485EB-4C2F-4A7C-989F-10C658617C5B}"/>
              </a:ext>
            </a:extLst>
          </p:cNvPr>
          <p:cNvSpPr/>
          <p:nvPr/>
        </p:nvSpPr>
        <p:spPr>
          <a:xfrm>
            <a:off x="2999106" y="3237092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D079-F557-B469-7AF0-BEE2D20743A2}"/>
              </a:ext>
            </a:extLst>
          </p:cNvPr>
          <p:cNvSpPr txBox="1"/>
          <p:nvPr/>
        </p:nvSpPr>
        <p:spPr>
          <a:xfrm>
            <a:off x="3048000" y="3244334"/>
            <a:ext cx="238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 err="1">
                <a:ln w="952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재벌집코인아들</a:t>
            </a:r>
            <a:endParaRPr lang="en-US" altLang="ko-KR" i="1" kern="0" dirty="0">
              <a:ln w="952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8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Contents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1759256" y="2169498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목표 및 개요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CADC48-1B70-41F9-B1DD-8A3E8BCD647B}"/>
              </a:ext>
            </a:extLst>
          </p:cNvPr>
          <p:cNvSpPr/>
          <p:nvPr/>
        </p:nvSpPr>
        <p:spPr>
          <a:xfrm>
            <a:off x="1350433" y="1041401"/>
            <a:ext cx="97367" cy="539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8AC841-8CE7-43A0-9A70-1F50AF87844F}"/>
              </a:ext>
            </a:extLst>
          </p:cNvPr>
          <p:cNvSpPr/>
          <p:nvPr/>
        </p:nvSpPr>
        <p:spPr>
          <a:xfrm>
            <a:off x="1796599" y="3220484"/>
            <a:ext cx="3286574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 및 상황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진행 상황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695DA9-2E22-4FBC-96C6-043FF669D5FF}"/>
              </a:ext>
            </a:extLst>
          </p:cNvPr>
          <p:cNvSpPr/>
          <p:nvPr/>
        </p:nvSpPr>
        <p:spPr>
          <a:xfrm>
            <a:off x="1759256" y="4751024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추진전략 및 수행방법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30" name="Picture 6" descr="16 Effective Team Management Techniques for Project Managers - nTask">
            <a:extLst>
              <a:ext uri="{FF2B5EF4-FFF2-40B4-BE49-F238E27FC236}">
                <a16:creationId xmlns:a16="http://schemas.microsoft.com/office/drawing/2014/main" id="{1322A9C7-12B8-412B-BED6-17080CF8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4EA1FD"/>
              </a:clrFrom>
              <a:clrTo>
                <a:srgbClr val="4EA1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3" y="2161031"/>
            <a:ext cx="6348790" cy="33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목표 및 개요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A515B-1977-4EA3-83BD-E58DFA3147E3}"/>
              </a:ext>
            </a:extLst>
          </p:cNvPr>
          <p:cNvSpPr txBox="1"/>
          <p:nvPr/>
        </p:nvSpPr>
        <p:spPr>
          <a:xfrm>
            <a:off x="384175" y="1402482"/>
            <a:ext cx="6914092" cy="105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명 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빅데이터 분석 기반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 예측 모델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및 지표 데이터를 분석하여 모델을 학습시키고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가격을 예측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2DFF-00EA-4E78-9F8B-F3601D2820D2}"/>
              </a:ext>
            </a:extLst>
          </p:cNvPr>
          <p:cNvSpPr txBox="1"/>
          <p:nvPr/>
        </p:nvSpPr>
        <p:spPr>
          <a:xfrm>
            <a:off x="384174" y="3429000"/>
            <a:ext cx="11227789" cy="22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프로젝트 목표</a:t>
            </a:r>
            <a:endParaRPr lang="en-US" altLang="ko-KR" sz="1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종가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고가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저가 등의 가격 데이터가 아닌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투자 시 참고 자료로 쓰이는 보조 지표들을 학습데이터로 둠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지표들을 많이 참고할수록 투자에 도움이 되지만 직접 하나하나 살펴보기엔 한계가 있음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가격 데이터를 학습한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예측 모델은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비트코인의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가격의 높은 변동성으로 인해 예측 정확도가 많이 떨어짐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이를 통해 높은 변동성으로 손실 스트레스가 큰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비트코인을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보다 안전하게 투자할 수 있도록 돕는 예측 모델을 구현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 가격에 따른 상승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하락을 알려줌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5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295081" y="996474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진행 계획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57F4B89-1539-4708-98EC-E640DED4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6382" y="1410498"/>
            <a:ext cx="8439235" cy="50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B5C33C-4155-19A4-18BA-D8A7F5BE1627}"/>
              </a:ext>
            </a:extLst>
          </p:cNvPr>
          <p:cNvGrpSpPr/>
          <p:nvPr/>
        </p:nvGrpSpPr>
        <p:grpSpPr>
          <a:xfrm>
            <a:off x="4639583" y="2003957"/>
            <a:ext cx="3276600" cy="2969720"/>
            <a:chOff x="3911600" y="2044700"/>
            <a:chExt cx="3276600" cy="29697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05E206E-0186-CAEC-D8D1-54A5EF7F4F4E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5B4B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F843C8A-9A56-730A-CCD6-134EED43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5B4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A6FE9F-1471-8133-2B7F-9DF743D9CAD3}"/>
              </a:ext>
            </a:extLst>
          </p:cNvPr>
          <p:cNvGrpSpPr/>
          <p:nvPr/>
        </p:nvGrpSpPr>
        <p:grpSpPr>
          <a:xfrm rot="7200000">
            <a:off x="4766583" y="2816757"/>
            <a:ext cx="3276600" cy="2969720"/>
            <a:chOff x="3911600" y="2044700"/>
            <a:chExt cx="3276600" cy="29697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C7D6C7E-0F80-C01E-B351-FBD0AC14DE02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21BF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38739DA-7C44-E444-7077-4FEA880DD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21BF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7D22D3-293F-8D6F-BF13-46F5624F487E}"/>
              </a:ext>
            </a:extLst>
          </p:cNvPr>
          <p:cNvGrpSpPr/>
          <p:nvPr/>
        </p:nvGrpSpPr>
        <p:grpSpPr>
          <a:xfrm rot="14400000">
            <a:off x="3989502" y="2501523"/>
            <a:ext cx="3276600" cy="2969720"/>
            <a:chOff x="3911600" y="2044700"/>
            <a:chExt cx="3276600" cy="296972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544CB99-420D-37DD-16A8-CB3F0C5DE55B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B44AFE-5D98-DACE-6DA9-EC69CAF1C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BF5352-74A1-E51E-B8DC-6F0E146FEC62}"/>
              </a:ext>
            </a:extLst>
          </p:cNvPr>
          <p:cNvSpPr/>
          <p:nvPr/>
        </p:nvSpPr>
        <p:spPr>
          <a:xfrm>
            <a:off x="7553121" y="2299981"/>
            <a:ext cx="3089521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 구현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비교 모델로 사용 될 다중 선형 회귀 모델 구현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딥러닝 기반 모델 구현 및 파라미터 조정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5BCEE0-A94D-77AB-DD73-EABB99A1A652}"/>
              </a:ext>
            </a:extLst>
          </p:cNvPr>
          <p:cNvSpPr/>
          <p:nvPr/>
        </p:nvSpPr>
        <p:spPr>
          <a:xfrm>
            <a:off x="1170534" y="2299981"/>
            <a:ext cx="3433073" cy="89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학습용 데이터 수집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 algn="r">
              <a:lnSpc>
                <a:spcPct val="150000"/>
              </a:lnSpc>
              <a:buAutoNum type="arabicParenR"/>
            </a:pP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Upbit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api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로부터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비트코인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가격 데이터 수집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r">
              <a:lnSpc>
                <a:spcPct val="150000"/>
              </a:lnSpc>
              <a:buAutoNum type="arabicParenR"/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비트코인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가격 데이터 기반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ta-lib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활용해 지표 산출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C7513B-4D55-12BE-9178-18723A11CCA3}"/>
              </a:ext>
            </a:extLst>
          </p:cNvPr>
          <p:cNvSpPr/>
          <p:nvPr/>
        </p:nvSpPr>
        <p:spPr>
          <a:xfrm>
            <a:off x="4541836" y="5133028"/>
            <a:ext cx="2949012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</a:t>
            </a: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각 보조지표 별 특징 파악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시각화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상관관계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/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회귀직선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  <a:p>
            <a:pPr marL="228600" indent="-228600" algn="ctr">
              <a:lnSpc>
                <a:spcPct val="150000"/>
              </a:lnSpc>
              <a:buAutoNum type="arabicParenR"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단순선형회귀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highlight>
                <a:srgbClr val="FFFF00"/>
              </a:highligh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3F9524-21CE-D1D1-3916-02300594BCF9}"/>
              </a:ext>
            </a:extLst>
          </p:cNvPr>
          <p:cNvGrpSpPr/>
          <p:nvPr/>
        </p:nvGrpSpPr>
        <p:grpSpPr>
          <a:xfrm>
            <a:off x="3639355" y="4750332"/>
            <a:ext cx="514036" cy="514036"/>
            <a:chOff x="3694803" y="4399671"/>
            <a:chExt cx="514036" cy="51403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710CE8-8BAE-E12F-B8B8-A752C87D00EB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rgbClr val="21BFC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47BB787-96C8-004F-B2F2-87B8DD26F62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884C1-1A42-5EC8-24C9-B64BFD47125F}"/>
              </a:ext>
            </a:extLst>
          </p:cNvPr>
          <p:cNvGrpSpPr/>
          <p:nvPr/>
        </p:nvGrpSpPr>
        <p:grpSpPr>
          <a:xfrm>
            <a:off x="8093670" y="4720592"/>
            <a:ext cx="514036" cy="514036"/>
            <a:chOff x="7641681" y="4255353"/>
            <a:chExt cx="514036" cy="51403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F4CE1F6-B149-E9E3-A126-749ECFB2D22F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rgbClr val="5B4BB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D0DBE75A-BCAF-ACA0-0F0E-5743B4E2A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4B04EDA-DBAE-AFB3-34B5-603EF103A7BB}"/>
              </a:ext>
            </a:extLst>
          </p:cNvPr>
          <p:cNvGrpSpPr/>
          <p:nvPr/>
        </p:nvGrpSpPr>
        <p:grpSpPr>
          <a:xfrm>
            <a:off x="5901285" y="1251900"/>
            <a:ext cx="514036" cy="514036"/>
            <a:chOff x="4550320" y="2629819"/>
            <a:chExt cx="514036" cy="5140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DE3EF7B-890E-5BAA-4E28-C04795C60EC0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C765E5DE-7891-7A3A-4231-64F3A449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785D80-35CB-5770-3C01-D57DB86A6FF4}"/>
              </a:ext>
            </a:extLst>
          </p:cNvPr>
          <p:cNvSpPr/>
          <p:nvPr/>
        </p:nvSpPr>
        <p:spPr>
          <a:xfrm>
            <a:off x="5702435" y="3211247"/>
            <a:ext cx="922047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D7221F-B7D1-4B5E-BAF0-BD02364C2509}"/>
              </a:ext>
            </a:extLst>
          </p:cNvPr>
          <p:cNvSpPr/>
          <p:nvPr/>
        </p:nvSpPr>
        <p:spPr>
          <a:xfrm>
            <a:off x="384175" y="988999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진행 상황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C97EDF7E-A30F-4217-977C-3BF96DB7F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79044"/>
              </p:ext>
            </p:extLst>
          </p:nvPr>
        </p:nvGraphicFramePr>
        <p:xfrm>
          <a:off x="232204" y="1583264"/>
          <a:ext cx="11727592" cy="4478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396">
                  <a:extLst>
                    <a:ext uri="{9D8B030D-6E8A-4147-A177-3AD203B41FA5}">
                      <a16:colId xmlns:a16="http://schemas.microsoft.com/office/drawing/2014/main" val="837239838"/>
                    </a:ext>
                  </a:extLst>
                </a:gridCol>
                <a:gridCol w="2774049">
                  <a:extLst>
                    <a:ext uri="{9D8B030D-6E8A-4147-A177-3AD203B41FA5}">
                      <a16:colId xmlns:a16="http://schemas.microsoft.com/office/drawing/2014/main" val="4024718724"/>
                    </a:ext>
                  </a:extLst>
                </a:gridCol>
                <a:gridCol w="2774049">
                  <a:extLst>
                    <a:ext uri="{9D8B030D-6E8A-4147-A177-3AD203B41FA5}">
                      <a16:colId xmlns:a16="http://schemas.microsoft.com/office/drawing/2014/main" val="1291113812"/>
                    </a:ext>
                  </a:extLst>
                </a:gridCol>
                <a:gridCol w="2774049">
                  <a:extLst>
                    <a:ext uri="{9D8B030D-6E8A-4147-A177-3AD203B41FA5}">
                      <a16:colId xmlns:a16="http://schemas.microsoft.com/office/drawing/2014/main" val="1532817266"/>
                    </a:ext>
                  </a:extLst>
                </a:gridCol>
                <a:gridCol w="2774049">
                  <a:extLst>
                    <a:ext uri="{9D8B030D-6E8A-4147-A177-3AD203B41FA5}">
                      <a16:colId xmlns:a16="http://schemas.microsoft.com/office/drawing/2014/main" val="2896133186"/>
                    </a:ext>
                  </a:extLst>
                </a:gridCol>
              </a:tblGrid>
              <a:tr h="57007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모든 지표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탄력성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시장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127059"/>
                  </a:ext>
                </a:extLst>
              </a:tr>
              <a:tr h="1954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LSTM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85240"/>
                  </a:ext>
                </a:extLst>
              </a:tr>
              <a:tr h="19543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dirty="0"/>
                        <a:t>GRU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853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a typeface="Tmon몬소리 Black" panose="02000A03000000000000" pitchFamily="2" charset="-127"/>
              </a:rPr>
              <a:t>진행 계획 및 상황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D7221F-B7D1-4B5E-BAF0-BD02364C2509}"/>
              </a:ext>
            </a:extLst>
          </p:cNvPr>
          <p:cNvSpPr/>
          <p:nvPr/>
        </p:nvSpPr>
        <p:spPr>
          <a:xfrm>
            <a:off x="384175" y="988999"/>
            <a:ext cx="32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진행 상황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2EB8789-6095-40A3-8E01-DB0327EF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09" y="2181956"/>
            <a:ext cx="2697692" cy="18989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F1C5B8D-706F-479D-98A1-3EC390359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83" y="2181956"/>
            <a:ext cx="2697692" cy="18989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39F62E4-D862-4A05-9EEF-AFEAEEA08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790" y="2181956"/>
            <a:ext cx="2697692" cy="189897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5EE9866-AD7B-4320-8BDA-69CC9856A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42" y="4146219"/>
            <a:ext cx="2697692" cy="189897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D511422-238E-4BB1-847D-253E8C497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749" y="4146218"/>
            <a:ext cx="2697693" cy="189897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C343DA3-A79C-4CB5-813C-E0658C25C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566" y="4146218"/>
            <a:ext cx="2697693" cy="189897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F66EE02-E9D5-4C41-8327-378D0C212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7267" y="4146218"/>
            <a:ext cx="2697693" cy="18989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026468E-6363-4AC4-8900-9917B84B5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9674" y="2190418"/>
            <a:ext cx="2730444" cy="18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추진전략 및 수행방법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A515B-1977-4EA3-83BD-E58DFA3147E3}"/>
              </a:ext>
            </a:extLst>
          </p:cNvPr>
          <p:cNvSpPr txBox="1"/>
          <p:nvPr/>
        </p:nvSpPr>
        <p:spPr>
          <a:xfrm>
            <a:off x="428722" y="1215521"/>
            <a:ext cx="10023572" cy="16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추진전략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Python /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Jupyter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Notebook / TensorFlow / Matplotlib</a:t>
            </a:r>
          </a:p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주요 설계 언어는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Python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분석 및 모델 구현 시에 좋은 성능을 보여주기 때문에 채택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IDE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Jupyter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 Notebook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이는 작업 시 시각적으로 빠르게 확인해 볼 수 있기 때문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딥러닝 모델 학습 시에는 학습에 도움이 되는 오픈소스 라이브러리를 다수 제공하는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TensorFlow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예측 결과 시각화시에는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numpy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scipy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기반을 둬 호환성이 좋은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FFFF00"/>
                </a:highlight>
              </a:rPr>
              <a:t>Matplotlib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사용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29FA6-9874-432A-BDA3-C03369ADD33B}"/>
              </a:ext>
            </a:extLst>
          </p:cNvPr>
          <p:cNvSpPr txBox="1"/>
          <p:nvPr/>
        </p:nvSpPr>
        <p:spPr>
          <a:xfrm>
            <a:off x="428722" y="3448368"/>
            <a:ext cx="10023572" cy="20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수행방법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크게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LSTM / GRU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 가지 방식 기반으로 진행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성능 지표 중 정확도를 중점으로 최소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70%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이상의 정확도를 목표로 진행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앞서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캡스톤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디자인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에서 진행한 학습 데이터 분석 작업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특징분석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시각화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/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회귀 및 상관 분석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토대로 파라미터를 조정해가며 반복 작업 수행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추후 진행 상황에 따라 자동 매수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매도와 같은 기능적 측면들을 추가할 예정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ankyou 이미지 – 찾아보기 3,164 스톡 사진, 벡터 및 비디오 | Adobe Stock">
            <a:extLst>
              <a:ext uri="{FF2B5EF4-FFF2-40B4-BE49-F238E27FC236}">
                <a16:creationId xmlns:a16="http://schemas.microsoft.com/office/drawing/2014/main" id="{C988B029-F96B-4F6B-80A1-A9D4BC6E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714500"/>
            <a:ext cx="5200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358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희섭 김</cp:lastModifiedBy>
  <cp:revision>13</cp:revision>
  <dcterms:created xsi:type="dcterms:W3CDTF">2022-12-13T05:19:48Z</dcterms:created>
  <dcterms:modified xsi:type="dcterms:W3CDTF">2023-08-06T05:34:49Z</dcterms:modified>
</cp:coreProperties>
</file>