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0" r:id="rId4"/>
    <p:sldId id="266" r:id="rId5"/>
    <p:sldId id="272" r:id="rId6"/>
    <p:sldId id="271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424242"/>
    <a:srgbClr val="0ADB3F"/>
    <a:srgbClr val="40A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5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6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3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reascience.kr/article/CFKO202133648969956.pdf" TargetMode="External"/><Relationship Id="rId2" Type="http://schemas.openxmlformats.org/officeDocument/2006/relationships/hyperlink" Target="https://koreascience.kr/article/JAKO20211375991053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nuscriptlink-society-file.s3-ap-northeast-1.amazonaws.com/kips/conference/ack2022/presentation/KIPS_C2022B019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AF59A8E-77AA-48A6-4350-EBB5DE3C6DE6}"/>
              </a:ext>
            </a:extLst>
          </p:cNvPr>
          <p:cNvSpPr/>
          <p:nvPr/>
        </p:nvSpPr>
        <p:spPr>
          <a:xfrm rot="2840745">
            <a:off x="10167405" y="1567679"/>
            <a:ext cx="3246093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5EA852-BD92-C677-E049-E9120EAA83CB}"/>
              </a:ext>
            </a:extLst>
          </p:cNvPr>
          <p:cNvSpPr/>
          <p:nvPr/>
        </p:nvSpPr>
        <p:spPr>
          <a:xfrm>
            <a:off x="1549400" y="1739900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95656D-B9DA-2352-F7F0-108D267B6BA7}"/>
              </a:ext>
            </a:extLst>
          </p:cNvPr>
          <p:cNvSpPr/>
          <p:nvPr/>
        </p:nvSpPr>
        <p:spPr>
          <a:xfrm rot="21316321">
            <a:off x="1079500" y="1060450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E3A85E-3886-BD15-7D45-C0C8B628B270}"/>
              </a:ext>
            </a:extLst>
          </p:cNvPr>
          <p:cNvSpPr/>
          <p:nvPr/>
        </p:nvSpPr>
        <p:spPr>
          <a:xfrm rot="545698">
            <a:off x="5144753" y="2536826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F69D88-A705-02F7-49CE-084E4BF6582A}"/>
              </a:ext>
            </a:extLst>
          </p:cNvPr>
          <p:cNvSpPr/>
          <p:nvPr/>
        </p:nvSpPr>
        <p:spPr>
          <a:xfrm rot="21338554">
            <a:off x="2348246" y="3677490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A687A5-1C2C-C41B-18C7-7FBB2337D9C5}"/>
              </a:ext>
            </a:extLst>
          </p:cNvPr>
          <p:cNvSpPr/>
          <p:nvPr/>
        </p:nvSpPr>
        <p:spPr>
          <a:xfrm rot="21033111">
            <a:off x="415708" y="5636909"/>
            <a:ext cx="5943600" cy="17412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ACC6CD-5F43-5572-AF46-A49E1BCDC512}"/>
              </a:ext>
            </a:extLst>
          </p:cNvPr>
          <p:cNvSpPr/>
          <p:nvPr/>
        </p:nvSpPr>
        <p:spPr>
          <a:xfrm>
            <a:off x="546741" y="4766058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BF18B7-730A-55E9-B3E3-B0CFA720EE44}"/>
              </a:ext>
            </a:extLst>
          </p:cNvPr>
          <p:cNvSpPr/>
          <p:nvPr/>
        </p:nvSpPr>
        <p:spPr>
          <a:xfrm rot="20348358">
            <a:off x="6184243" y="814630"/>
            <a:ext cx="6134624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A5A88E-2B88-B9B8-8D41-B4A7D78251F5}"/>
              </a:ext>
            </a:extLst>
          </p:cNvPr>
          <p:cNvSpPr/>
          <p:nvPr/>
        </p:nvSpPr>
        <p:spPr>
          <a:xfrm rot="20481947">
            <a:off x="7511215" y="3319058"/>
            <a:ext cx="490449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13B8FC-5E07-4557-E55F-81A54BE787F2}"/>
              </a:ext>
            </a:extLst>
          </p:cNvPr>
          <p:cNvSpPr/>
          <p:nvPr/>
        </p:nvSpPr>
        <p:spPr>
          <a:xfrm rot="2388369">
            <a:off x="9256031" y="4211110"/>
            <a:ext cx="3246093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3BE6DF-0058-4BD5-5C54-F87B479BDE1E}"/>
              </a:ext>
            </a:extLst>
          </p:cNvPr>
          <p:cNvSpPr/>
          <p:nvPr/>
        </p:nvSpPr>
        <p:spPr>
          <a:xfrm rot="292858">
            <a:off x="6985883" y="5488944"/>
            <a:ext cx="5381788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66375E-F3FA-9BB1-6205-28E14BD7E3A8}"/>
              </a:ext>
            </a:extLst>
          </p:cNvPr>
          <p:cNvSpPr/>
          <p:nvPr/>
        </p:nvSpPr>
        <p:spPr>
          <a:xfrm rot="20267673">
            <a:off x="5976175" y="4755233"/>
            <a:ext cx="6783459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E61182C-6445-C7D8-17CB-4AC4D01EF9E8}"/>
              </a:ext>
            </a:extLst>
          </p:cNvPr>
          <p:cNvSpPr/>
          <p:nvPr/>
        </p:nvSpPr>
        <p:spPr>
          <a:xfrm rot="366179">
            <a:off x="4296182" y="5478471"/>
            <a:ext cx="4403334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TEAMPROJECT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9EB88DC-CDD6-F250-647F-61636034652F}"/>
              </a:ext>
            </a:extLst>
          </p:cNvPr>
          <p:cNvSpPr/>
          <p:nvPr/>
        </p:nvSpPr>
        <p:spPr>
          <a:xfrm rot="2014083">
            <a:off x="5291110" y="4804962"/>
            <a:ext cx="463062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C981BB-612C-AF33-DDDB-E76E6CF2C7D5}"/>
              </a:ext>
            </a:extLst>
          </p:cNvPr>
          <p:cNvSpPr/>
          <p:nvPr/>
        </p:nvSpPr>
        <p:spPr>
          <a:xfrm rot="648884">
            <a:off x="8937259" y="1816132"/>
            <a:ext cx="3612318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0E3F26-6D50-FE7F-F63D-FC49A852AC1C}"/>
              </a:ext>
            </a:extLst>
          </p:cNvPr>
          <p:cNvSpPr/>
          <p:nvPr/>
        </p:nvSpPr>
        <p:spPr>
          <a:xfrm>
            <a:off x="-230388" y="-621645"/>
            <a:ext cx="5029585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DE76A5A-2D1D-C90F-C624-A07CD4053561}"/>
              </a:ext>
            </a:extLst>
          </p:cNvPr>
          <p:cNvSpPr/>
          <p:nvPr/>
        </p:nvSpPr>
        <p:spPr>
          <a:xfrm rot="545698">
            <a:off x="2447179" y="-11311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D3D1D2-CDC6-1F14-5557-59A097C96826}"/>
              </a:ext>
            </a:extLst>
          </p:cNvPr>
          <p:cNvSpPr/>
          <p:nvPr/>
        </p:nvSpPr>
        <p:spPr>
          <a:xfrm rot="21029812">
            <a:off x="-258785" y="1015915"/>
            <a:ext cx="5545612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컴퓨터공학과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18FF01-A070-18CB-9B9F-7986753F1C6F}"/>
              </a:ext>
            </a:extLst>
          </p:cNvPr>
          <p:cNvSpPr/>
          <p:nvPr/>
        </p:nvSpPr>
        <p:spPr>
          <a:xfrm rot="20175867">
            <a:off x="3962464" y="-669096"/>
            <a:ext cx="442284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국립한밭대학교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79EFF0-AEEC-D989-4F4B-B467F43BCF01}"/>
              </a:ext>
            </a:extLst>
          </p:cNvPr>
          <p:cNvSpPr/>
          <p:nvPr/>
        </p:nvSpPr>
        <p:spPr>
          <a:xfrm rot="20394000">
            <a:off x="-205164" y="-106435"/>
            <a:ext cx="4858494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63312D-8CE3-C0F9-ACD6-8CE63A9580C6}"/>
              </a:ext>
            </a:extLst>
          </p:cNvPr>
          <p:cNvSpPr/>
          <p:nvPr/>
        </p:nvSpPr>
        <p:spPr>
          <a:xfrm rot="21356647">
            <a:off x="7290941" y="500663"/>
            <a:ext cx="5079673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2023/03/08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CDE86B4-305B-8E46-AEFC-3AFCBE470477}"/>
              </a:ext>
            </a:extLst>
          </p:cNvPr>
          <p:cNvSpPr/>
          <p:nvPr/>
        </p:nvSpPr>
        <p:spPr>
          <a:xfrm rot="415020">
            <a:off x="-267927" y="3454910"/>
            <a:ext cx="4567906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CA417D-A3B8-FD70-A786-B4CA545169C8}"/>
              </a:ext>
            </a:extLst>
          </p:cNvPr>
          <p:cNvSpPr/>
          <p:nvPr/>
        </p:nvSpPr>
        <p:spPr>
          <a:xfrm rot="163775">
            <a:off x="-807850" y="2255894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287832A-911F-6953-A8A1-D65233B1DB6E}"/>
              </a:ext>
            </a:extLst>
          </p:cNvPr>
          <p:cNvSpPr/>
          <p:nvPr/>
        </p:nvSpPr>
        <p:spPr>
          <a:xfrm rot="2295047">
            <a:off x="-662751" y="5526626"/>
            <a:ext cx="17457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D5B78D-81DA-8613-0B60-08469938C62E}"/>
              </a:ext>
            </a:extLst>
          </p:cNvPr>
          <p:cNvSpPr/>
          <p:nvPr/>
        </p:nvSpPr>
        <p:spPr>
          <a:xfrm rot="20877873">
            <a:off x="-520379" y="4147042"/>
            <a:ext cx="4553839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재벌집코인사장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601129D-2B78-1CCF-3AFD-2C97FB61CFB1}"/>
              </a:ext>
            </a:extLst>
          </p:cNvPr>
          <p:cNvSpPr/>
          <p:nvPr/>
        </p:nvSpPr>
        <p:spPr>
          <a:xfrm rot="648884">
            <a:off x="6743035" y="-516636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0BC49B-BBB2-2C55-24F3-179F9C3E88C4}"/>
              </a:ext>
            </a:extLst>
          </p:cNvPr>
          <p:cNvSpPr/>
          <p:nvPr/>
        </p:nvSpPr>
        <p:spPr>
          <a:xfrm rot="1039618">
            <a:off x="595646" y="2774211"/>
            <a:ext cx="5943600" cy="1358900"/>
          </a:xfrm>
          <a:prstGeom prst="roundRect">
            <a:avLst>
              <a:gd name="adj" fmla="val 10125"/>
            </a:avLst>
          </a:prstGeom>
          <a:solidFill>
            <a:srgbClr val="212121"/>
          </a:solidFill>
          <a:ln>
            <a:noFill/>
          </a:ln>
          <a:effectLst>
            <a:outerShdw blurRad="749300" dist="292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캡스톤디자인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3142897" y="2045917"/>
            <a:ext cx="6332136" cy="1676446"/>
          </a:xfrm>
          <a:prstGeom prst="roundRect">
            <a:avLst>
              <a:gd name="adj" fmla="val 10125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6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 분석 기반 </a:t>
            </a:r>
            <a:r>
              <a:rPr lang="ko-KR" altLang="en-US" sz="2600" i="1" kern="0" dirty="0" err="1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비트코인</a:t>
            </a:r>
            <a:r>
              <a:rPr lang="ko-KR" altLang="en-US" sz="26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예측 모델</a:t>
            </a:r>
            <a:endParaRPr lang="en-US" altLang="ko-KR" sz="2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1100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20181590 </a:t>
            </a: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김희섭</a:t>
            </a:r>
            <a:endParaRPr lang="en-US" altLang="ko-KR" sz="1100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20181581 </a:t>
            </a: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강현욱</a:t>
            </a:r>
            <a:endParaRPr lang="en-US" altLang="ko-KR" sz="1100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490430" y="150920"/>
            <a:ext cx="11211140" cy="753223"/>
          </a:xfrm>
          <a:prstGeom prst="roundRect">
            <a:avLst>
              <a:gd name="adj" fmla="val 18831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800" i="1" kern="0" dirty="0" err="1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캡스톤디자인</a:t>
            </a: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</a:t>
            </a: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계획발표</a:t>
            </a:r>
            <a:r>
              <a:rPr lang="ko-KR" altLang="en-US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i="1" kern="0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ko-KR" altLang="en-US" sz="2800" i="1" kern="0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목차</a:t>
            </a:r>
            <a:r>
              <a:rPr lang="en-US" altLang="ko-KR" sz="2800" i="1" kern="0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en-US" altLang="ko-KR" sz="900" b="0" i="0" dirty="0" err="1">
                <a:solidFill>
                  <a:srgbClr val="BDC1C6"/>
                </a:solidFill>
                <a:effectLst/>
                <a:latin typeface="Apple SD Gothic Neo"/>
              </a:rPr>
              <a:t>Hanbat</a:t>
            </a:r>
            <a:r>
              <a:rPr lang="en-US" altLang="ko-KR" sz="900" b="0" i="0" dirty="0">
                <a:solidFill>
                  <a:srgbClr val="BDC1C6"/>
                </a:solidFill>
                <a:effectLst/>
                <a:latin typeface="Apple SD Gothic Neo"/>
              </a:rPr>
              <a:t> National University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05E18F-2604-5866-3AD3-A44CD6061D6A}"/>
              </a:ext>
            </a:extLst>
          </p:cNvPr>
          <p:cNvSpPr/>
          <p:nvPr/>
        </p:nvSpPr>
        <p:spPr>
          <a:xfrm>
            <a:off x="1120745" y="141658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ADB3F"/>
                </a:solidFill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</a:rPr>
              <a:t>목표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06BE2-4D28-3114-4129-18035F43A7A5}"/>
              </a:ext>
            </a:extLst>
          </p:cNvPr>
          <p:cNvSpPr/>
          <p:nvPr/>
        </p:nvSpPr>
        <p:spPr>
          <a:xfrm>
            <a:off x="1120744" y="242279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ADB3F"/>
                </a:solidFill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</a:rPr>
              <a:t>내용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D7222-6D70-E762-A89D-C64557B1F635}"/>
              </a:ext>
            </a:extLst>
          </p:cNvPr>
          <p:cNvSpPr/>
          <p:nvPr/>
        </p:nvSpPr>
        <p:spPr>
          <a:xfrm>
            <a:off x="1120744" y="342900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ADB3F"/>
                </a:solidFill>
              </a:rPr>
              <a:t>3)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</a:rPr>
              <a:t>향후 일정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1168FF-1C2A-39F2-3101-5E354EF550FF}"/>
              </a:ext>
            </a:extLst>
          </p:cNvPr>
          <p:cNvSpPr/>
          <p:nvPr/>
        </p:nvSpPr>
        <p:spPr>
          <a:xfrm>
            <a:off x="1120743" y="443521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ADB3F"/>
                </a:solidFill>
              </a:rPr>
              <a:t>4)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</a:rPr>
              <a:t>참고문헌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C2321C-74DA-9452-3DD1-3D9F07ED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85" y="2422790"/>
            <a:ext cx="2908917" cy="26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0ABFC8-9429-5D9D-0E17-47EC4A82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68" y="2422790"/>
            <a:ext cx="2908917" cy="26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490430" y="150920"/>
            <a:ext cx="11211140" cy="753223"/>
          </a:xfrm>
          <a:prstGeom prst="roundRect">
            <a:avLst>
              <a:gd name="adj" fmla="val 18831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arenR"/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목표</a:t>
            </a:r>
            <a:endParaRPr lang="en-US" altLang="ko-KR" sz="2800" i="1" kern="0" dirty="0">
              <a:ln w="9525">
                <a:noFill/>
              </a:ln>
              <a:solidFill>
                <a:srgbClr val="0ADB3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900" b="0" i="0" dirty="0" err="1">
                <a:solidFill>
                  <a:srgbClr val="BDC1C6"/>
                </a:solidFill>
                <a:effectLst/>
                <a:latin typeface="Apple SD Gothic Neo"/>
              </a:rPr>
              <a:t>Hanbat</a:t>
            </a:r>
            <a:r>
              <a:rPr lang="en-US" altLang="ko-KR" sz="900" b="0" i="0" dirty="0">
                <a:solidFill>
                  <a:srgbClr val="BDC1C6"/>
                </a:solidFill>
                <a:effectLst/>
                <a:latin typeface="Apple SD Gothic Neo"/>
              </a:rPr>
              <a:t> National University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05E18F-2604-5866-3AD3-A44CD6061D6A}"/>
              </a:ext>
            </a:extLst>
          </p:cNvPr>
          <p:cNvSpPr/>
          <p:nvPr/>
        </p:nvSpPr>
        <p:spPr>
          <a:xfrm>
            <a:off x="490430" y="1635663"/>
            <a:ext cx="1121114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가상화폐 중 하나인 비트 코인의 주가는 비선형성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장기추세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순환변동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무작위 교란 등 불안전한 요인으로 전통적인 방법으론 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예측력이 현저히 떨어지는 편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그렇기에 큰 이윤을 남기고자 하면 큰 손실로도 이어질 수 있음 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따라서 손실을 두려워하는 투자자의 경우 작은 손실에도 스트레스가 크게 작용할 수 있으므로 이윤은 비교적 덜 하더라도 손실을 최소화하는 모델을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만들고자 함</a:t>
            </a:r>
            <a:endParaRPr lang="en-US" altLang="ko-KR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490430" y="150920"/>
            <a:ext cx="11211140" cy="753223"/>
          </a:xfrm>
          <a:prstGeom prst="roundRect">
            <a:avLst>
              <a:gd name="adj" fmla="val 18831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2) </a:t>
            </a: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내용</a:t>
            </a:r>
            <a:endParaRPr lang="en-US" altLang="ko-KR" sz="2800" i="1" kern="0" dirty="0">
              <a:ln w="9525">
                <a:noFill/>
              </a:ln>
              <a:solidFill>
                <a:srgbClr val="0ADB3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900" b="0" i="0" dirty="0" err="1">
                <a:solidFill>
                  <a:srgbClr val="BDC1C6"/>
                </a:solidFill>
                <a:effectLst/>
                <a:latin typeface="Apple SD Gothic Neo"/>
              </a:rPr>
              <a:t>Hanbat</a:t>
            </a:r>
            <a:r>
              <a:rPr lang="en-US" altLang="ko-KR" sz="900" b="0" i="0" dirty="0">
                <a:solidFill>
                  <a:srgbClr val="BDC1C6"/>
                </a:solidFill>
                <a:effectLst/>
                <a:latin typeface="Apple SD Gothic Neo"/>
              </a:rPr>
              <a:t> National University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05E18F-2604-5866-3AD3-A44CD6061D6A}"/>
              </a:ext>
            </a:extLst>
          </p:cNvPr>
          <p:cNvSpPr/>
          <p:nvPr/>
        </p:nvSpPr>
        <p:spPr>
          <a:xfrm>
            <a:off x="490430" y="1698415"/>
            <a:ext cx="1121114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prstClr val="white"/>
                </a:solidFill>
              </a:rPr>
              <a:t>비트코인</a:t>
            </a:r>
            <a:r>
              <a:rPr lang="ko-KR" altLang="en-US" sz="1300" dirty="0">
                <a:solidFill>
                  <a:prstClr val="white"/>
                </a:solidFill>
              </a:rPr>
              <a:t> 예측 모형은 단순 통계적 방법에서는 예측에 어려움을 겪고있어 인공지능기법들로 주가 예측을 하는 모형들이 연구되고 있음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국민대 김선웅 교수님의 </a:t>
            </a:r>
            <a:r>
              <a:rPr lang="en-US" altLang="ko-KR" sz="1300" dirty="0">
                <a:solidFill>
                  <a:prstClr val="white"/>
                </a:solidFill>
              </a:rPr>
              <a:t>‘</a:t>
            </a:r>
            <a:r>
              <a:rPr lang="ko-KR" altLang="en-US" sz="1300" dirty="0" err="1">
                <a:solidFill>
                  <a:prstClr val="white"/>
                </a:solidFill>
              </a:rPr>
              <a:t>딥러닝을</a:t>
            </a:r>
            <a:r>
              <a:rPr lang="ko-KR" altLang="en-US" sz="1300" dirty="0">
                <a:solidFill>
                  <a:prstClr val="white"/>
                </a:solidFill>
              </a:rPr>
              <a:t> 이용한 비트 코인 투자전략의 성과 분석이란 연구</a:t>
            </a:r>
            <a:r>
              <a:rPr lang="en-US" altLang="ko-KR" sz="1300" dirty="0">
                <a:solidFill>
                  <a:prstClr val="white"/>
                </a:solidFill>
              </a:rPr>
              <a:t>’ </a:t>
            </a:r>
            <a:r>
              <a:rPr lang="ko-KR" altLang="en-US" sz="1300" dirty="0">
                <a:solidFill>
                  <a:prstClr val="white"/>
                </a:solidFill>
              </a:rPr>
              <a:t>를 참고하면 </a:t>
            </a:r>
            <a:r>
              <a:rPr lang="en-US" altLang="ko-KR" sz="1300" dirty="0" err="1">
                <a:solidFill>
                  <a:prstClr val="white"/>
                </a:solidFill>
              </a:rPr>
              <a:t>api</a:t>
            </a:r>
            <a:r>
              <a:rPr lang="ko-KR" altLang="en-US" sz="1300" dirty="0">
                <a:solidFill>
                  <a:prstClr val="white"/>
                </a:solidFill>
              </a:rPr>
              <a:t>로부터 일별 데이터를 가져와 </a:t>
            </a:r>
            <a:r>
              <a:rPr lang="en-US" altLang="ko-KR" sz="1300" dirty="0">
                <a:solidFill>
                  <a:prstClr val="white"/>
                </a:solidFill>
              </a:rPr>
              <a:t>LSTM </a:t>
            </a:r>
            <a:r>
              <a:rPr lang="ko-KR" altLang="en-US" sz="1300" dirty="0">
                <a:solidFill>
                  <a:prstClr val="white"/>
                </a:solidFill>
              </a:rPr>
              <a:t>모델을 통해</a:t>
            </a:r>
            <a:r>
              <a:rPr lang="en-US" altLang="ko-KR" sz="1300" dirty="0">
                <a:solidFill>
                  <a:prstClr val="white"/>
                </a:solidFill>
              </a:rPr>
              <a:t> </a:t>
            </a:r>
            <a:r>
              <a:rPr lang="ko-KR" altLang="en-US" sz="1300" dirty="0">
                <a:solidFill>
                  <a:prstClr val="white"/>
                </a:solidFill>
              </a:rPr>
              <a:t>가격예측 모델을 만들었음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일별 시가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고가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저가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종가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수익률을 </a:t>
            </a:r>
            <a:r>
              <a:rPr lang="ko-KR" altLang="en-US" sz="1300" dirty="0" err="1">
                <a:solidFill>
                  <a:prstClr val="white"/>
                </a:solidFill>
              </a:rPr>
              <a:t>입력값으로</a:t>
            </a:r>
            <a:r>
              <a:rPr lang="ko-KR" altLang="en-US" sz="1300" dirty="0">
                <a:solidFill>
                  <a:prstClr val="white"/>
                </a:solidFill>
              </a:rPr>
              <a:t> 두어 다음날 종가를 예측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다음날 종가를 예측하는 방향으로 갈 경우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예측해야 되는 범위가 상대적 커서 손실을 피할 수 없음</a:t>
            </a:r>
            <a:r>
              <a:rPr lang="en-US" altLang="ko-KR" sz="1300" dirty="0">
                <a:solidFill>
                  <a:prstClr val="white"/>
                </a:solidFill>
              </a:rPr>
              <a:t> (</a:t>
            </a:r>
            <a:r>
              <a:rPr lang="ko-KR" altLang="en-US" sz="1300" dirty="0">
                <a:solidFill>
                  <a:prstClr val="white"/>
                </a:solidFill>
              </a:rPr>
              <a:t>실제 연구에서도 최대 </a:t>
            </a:r>
            <a:r>
              <a:rPr lang="ko-KR" altLang="en-US" sz="1300" dirty="0" err="1">
                <a:solidFill>
                  <a:prstClr val="white"/>
                </a:solidFill>
              </a:rPr>
              <a:t>손실폭</a:t>
            </a:r>
            <a:r>
              <a:rPr lang="ko-KR" altLang="en-US" sz="1300" dirty="0">
                <a:solidFill>
                  <a:prstClr val="white"/>
                </a:solidFill>
              </a:rPr>
              <a:t> </a:t>
            </a:r>
            <a:r>
              <a:rPr lang="en-US" altLang="ko-KR" sz="1300" dirty="0">
                <a:solidFill>
                  <a:prstClr val="white"/>
                </a:solidFill>
              </a:rPr>
              <a:t>21.6%</a:t>
            </a:r>
            <a:r>
              <a:rPr lang="ko-KR" altLang="en-US" sz="1300" dirty="0">
                <a:solidFill>
                  <a:prstClr val="white"/>
                </a:solidFill>
              </a:rPr>
              <a:t>수준 기록</a:t>
            </a:r>
            <a:r>
              <a:rPr lang="en-US" altLang="ko-KR" sz="13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또한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보조지표를 사용하더라도 인하대학교 </a:t>
            </a:r>
            <a:r>
              <a:rPr lang="en-US" altLang="ko-KR" sz="1300" dirty="0">
                <a:solidFill>
                  <a:prstClr val="white"/>
                </a:solidFill>
              </a:rPr>
              <a:t>‘LSTM</a:t>
            </a:r>
            <a:r>
              <a:rPr lang="ko-KR" altLang="en-US" sz="1300" dirty="0">
                <a:solidFill>
                  <a:prstClr val="white"/>
                </a:solidFill>
              </a:rPr>
              <a:t>을 활용한 암호 화폐 투자연구</a:t>
            </a:r>
            <a:r>
              <a:rPr lang="en-US" altLang="ko-KR" sz="1300" dirty="0">
                <a:solidFill>
                  <a:prstClr val="white"/>
                </a:solidFill>
              </a:rPr>
              <a:t>’ </a:t>
            </a:r>
            <a:r>
              <a:rPr lang="ko-KR" altLang="en-US" sz="1300" dirty="0">
                <a:solidFill>
                  <a:prstClr val="white"/>
                </a:solidFill>
              </a:rPr>
              <a:t>를 참고하면 보조지표 모델을 </a:t>
            </a:r>
            <a:r>
              <a:rPr lang="en-US" altLang="ko-KR" sz="1300" dirty="0">
                <a:solidFill>
                  <a:prstClr val="white"/>
                </a:solidFill>
              </a:rPr>
              <a:t>RSI</a:t>
            </a:r>
            <a:r>
              <a:rPr lang="ko-KR" altLang="en-US" sz="1300" dirty="0">
                <a:solidFill>
                  <a:prstClr val="white"/>
                </a:solidFill>
              </a:rPr>
              <a:t>로 사용했을 경우 직관적이고 간단하지만 </a:t>
            </a:r>
            <a:r>
              <a:rPr lang="en-US" altLang="ko-KR" sz="1300" dirty="0">
                <a:solidFill>
                  <a:prstClr val="white"/>
                </a:solidFill>
              </a:rPr>
              <a:t>RSI</a:t>
            </a:r>
            <a:r>
              <a:rPr lang="ko-KR" altLang="en-US" sz="1300" dirty="0">
                <a:solidFill>
                  <a:prstClr val="white"/>
                </a:solidFill>
              </a:rPr>
              <a:t>에서 알 수 있는 </a:t>
            </a:r>
            <a:r>
              <a:rPr lang="ko-KR" altLang="en-US" sz="1300" dirty="0" err="1">
                <a:solidFill>
                  <a:prstClr val="white"/>
                </a:solidFill>
              </a:rPr>
              <a:t>과매수</a:t>
            </a:r>
            <a:r>
              <a:rPr lang="en-US" altLang="ko-KR" sz="1300" dirty="0">
                <a:solidFill>
                  <a:prstClr val="white"/>
                </a:solidFill>
              </a:rPr>
              <a:t>/</a:t>
            </a:r>
            <a:r>
              <a:rPr lang="ko-KR" altLang="en-US" sz="1300" dirty="0">
                <a:solidFill>
                  <a:prstClr val="white"/>
                </a:solidFill>
              </a:rPr>
              <a:t>과매도와 가격 변동 간의 직접적인 인과관계가 부족하므로 정확성이 비교적 떨어짐을 알 수 있다</a:t>
            </a:r>
            <a:r>
              <a:rPr lang="en-US" altLang="ko-KR" sz="1300" dirty="0">
                <a:solidFill>
                  <a:prstClr val="white"/>
                </a:solidFill>
              </a:rPr>
              <a:t>.</a:t>
            </a:r>
            <a:r>
              <a:rPr lang="ko-KR" altLang="en-US" sz="1300" dirty="0">
                <a:solidFill>
                  <a:prstClr val="white"/>
                </a:solidFill>
              </a:rPr>
              <a:t> 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앞선 목표 달성을 위해 예측 범위를 시간 당으로 줄여 정확성을 높이기로 함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또한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정확성을 높이기 위해</a:t>
            </a:r>
            <a:r>
              <a:rPr lang="en-US" altLang="ko-KR" sz="1300" dirty="0">
                <a:solidFill>
                  <a:prstClr val="white"/>
                </a:solidFill>
              </a:rPr>
              <a:t> </a:t>
            </a:r>
            <a:r>
              <a:rPr lang="ko-KR" altLang="en-US" sz="1300" dirty="0">
                <a:solidFill>
                  <a:prstClr val="white"/>
                </a:solidFill>
              </a:rPr>
              <a:t>입력변수를 늘리고 많은 지표</a:t>
            </a:r>
            <a:r>
              <a:rPr lang="en-US" altLang="ko-KR" sz="1300" dirty="0">
                <a:solidFill>
                  <a:prstClr val="white"/>
                </a:solidFill>
              </a:rPr>
              <a:t>(ex)</a:t>
            </a:r>
            <a:r>
              <a:rPr lang="ko-KR" altLang="en-US" sz="1300" dirty="0">
                <a:solidFill>
                  <a:prstClr val="white"/>
                </a:solidFill>
              </a:rPr>
              <a:t> </a:t>
            </a:r>
            <a:r>
              <a:rPr lang="en-US" altLang="ko-KR" sz="1300" dirty="0">
                <a:solidFill>
                  <a:prstClr val="white"/>
                </a:solidFill>
              </a:rPr>
              <a:t>RSI, CCI, MFI </a:t>
            </a:r>
            <a:r>
              <a:rPr lang="ko-KR" altLang="en-US" sz="1300" dirty="0">
                <a:solidFill>
                  <a:prstClr val="white"/>
                </a:solidFill>
              </a:rPr>
              <a:t>등</a:t>
            </a:r>
            <a:r>
              <a:rPr lang="en-US" altLang="ko-KR" sz="1300" dirty="0">
                <a:solidFill>
                  <a:prstClr val="white"/>
                </a:solidFill>
              </a:rPr>
              <a:t>)</a:t>
            </a:r>
            <a:r>
              <a:rPr lang="ko-KR" altLang="en-US" sz="1300" dirty="0">
                <a:solidFill>
                  <a:prstClr val="white"/>
                </a:solidFill>
              </a:rPr>
              <a:t>를 산출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지표들의 결과를 기준으로 앙상블 학습을 진행하여 단기적인 가격 예측을 하고자 함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490430" y="150920"/>
            <a:ext cx="11211140" cy="753223"/>
          </a:xfrm>
          <a:prstGeom prst="roundRect">
            <a:avLst>
              <a:gd name="adj" fmla="val 18831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2) </a:t>
            </a: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내용</a:t>
            </a:r>
            <a:endParaRPr lang="en-US" altLang="ko-KR" sz="2800" i="1" kern="0" dirty="0">
              <a:ln w="9525">
                <a:noFill/>
              </a:ln>
              <a:solidFill>
                <a:srgbClr val="0ADB3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900" b="0" i="0" dirty="0" err="1">
                <a:solidFill>
                  <a:srgbClr val="BDC1C6"/>
                </a:solidFill>
                <a:effectLst/>
                <a:latin typeface="Apple SD Gothic Neo"/>
              </a:rPr>
              <a:t>Hanbat</a:t>
            </a:r>
            <a:r>
              <a:rPr lang="en-US" altLang="ko-KR" sz="900" b="0" i="0" dirty="0">
                <a:solidFill>
                  <a:srgbClr val="BDC1C6"/>
                </a:solidFill>
                <a:effectLst/>
                <a:latin typeface="Apple SD Gothic Neo"/>
              </a:rPr>
              <a:t> National University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05E18F-2604-5866-3AD3-A44CD6061D6A}"/>
              </a:ext>
            </a:extLst>
          </p:cNvPr>
          <p:cNvSpPr/>
          <p:nvPr/>
        </p:nvSpPr>
        <p:spPr>
          <a:xfrm>
            <a:off x="490430" y="1698415"/>
            <a:ext cx="1121114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먼저 보조지표의 산출을 위해 비트 코인 </a:t>
            </a:r>
            <a:r>
              <a:rPr lang="en-US" altLang="ko-KR" sz="1300" dirty="0" err="1">
                <a:solidFill>
                  <a:prstClr val="white"/>
                </a:solidFill>
              </a:rPr>
              <a:t>api</a:t>
            </a:r>
            <a:r>
              <a:rPr lang="ko-KR" altLang="en-US" sz="1300" dirty="0" err="1">
                <a:solidFill>
                  <a:prstClr val="white"/>
                </a:solidFill>
              </a:rPr>
              <a:t>를</a:t>
            </a:r>
            <a:r>
              <a:rPr lang="ko-KR" altLang="en-US" sz="1300" dirty="0">
                <a:solidFill>
                  <a:prstClr val="white"/>
                </a:solidFill>
              </a:rPr>
              <a:t> 수집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수집한 </a:t>
            </a:r>
            <a:r>
              <a:rPr lang="en-US" altLang="ko-KR" sz="1300" dirty="0" err="1">
                <a:solidFill>
                  <a:prstClr val="white"/>
                </a:solidFill>
              </a:rPr>
              <a:t>api</a:t>
            </a:r>
            <a:r>
              <a:rPr lang="en-US" altLang="ko-KR" sz="1300" dirty="0">
                <a:solidFill>
                  <a:prstClr val="white"/>
                </a:solidFill>
              </a:rPr>
              <a:t> </a:t>
            </a:r>
            <a:r>
              <a:rPr lang="ko-KR" altLang="en-US" sz="1300" dirty="0">
                <a:solidFill>
                  <a:prstClr val="white"/>
                </a:solidFill>
              </a:rPr>
              <a:t>바탕으로 </a:t>
            </a:r>
            <a:r>
              <a:rPr lang="en-US" altLang="ko-KR" sz="1300" dirty="0">
                <a:solidFill>
                  <a:prstClr val="white"/>
                </a:solidFill>
              </a:rPr>
              <a:t>python </a:t>
            </a:r>
            <a:r>
              <a:rPr lang="ko-KR" altLang="en-US" sz="1300" dirty="0">
                <a:solidFill>
                  <a:prstClr val="white"/>
                </a:solidFill>
              </a:rPr>
              <a:t>코드를 이용해 보조 지표들을 호출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호출된 보조지표들을 분석하여 실제 가격 변동치와 유사한 보조지표들만 추려내는 적재과정을 진행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적재된 지표들을 단순히 하나씩 학습시키지 않고 앙상블 학습을 통해 보다 더 정확한 최종 예측 결과를 도출하는 모델을 설계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모델 완성 후 실제로 투자를 하여금 예측의 정확성을 테스트 함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추후 진행 상황에 따라 비트 코인에 국한되지 않고 다른 코인의 예측 모델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보조지표 외 공시에 올라온 주가 변동에 영향을 미칠 수 있는 키워드 같은</a:t>
            </a:r>
            <a:endParaRPr lang="en-US" altLang="ko-KR" sz="13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다른 </a:t>
            </a:r>
            <a:r>
              <a:rPr lang="ko-KR" altLang="en-US" sz="1300" dirty="0" err="1">
                <a:solidFill>
                  <a:schemeClr val="bg1"/>
                </a:solidFill>
              </a:rPr>
              <a:t>입력값을</a:t>
            </a:r>
            <a:r>
              <a:rPr lang="ko-KR" altLang="en-US" sz="1300" dirty="0">
                <a:solidFill>
                  <a:schemeClr val="bg1"/>
                </a:solidFill>
              </a:rPr>
              <a:t> 추가 할 예정</a:t>
            </a:r>
            <a:endParaRPr lang="en-US" altLang="ko-KR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6D1276-CF66-CE96-6EF8-099506BC1D6C}"/>
              </a:ext>
            </a:extLst>
          </p:cNvPr>
          <p:cNvSpPr/>
          <p:nvPr/>
        </p:nvSpPr>
        <p:spPr>
          <a:xfrm>
            <a:off x="490430" y="150920"/>
            <a:ext cx="11211140" cy="753223"/>
          </a:xfrm>
          <a:prstGeom prst="roundRect">
            <a:avLst>
              <a:gd name="adj" fmla="val 18831"/>
            </a:avLst>
          </a:prstGeom>
          <a:gradFill>
            <a:gsLst>
              <a:gs pos="0">
                <a:srgbClr val="2E2E2E"/>
              </a:gs>
              <a:gs pos="100000">
                <a:srgbClr val="424242"/>
              </a:gs>
            </a:gsLst>
            <a:lin ang="0" scaled="1"/>
          </a:gradFill>
          <a:ln>
            <a:noFill/>
          </a:ln>
          <a:effectLst>
            <a:outerShdw blurRad="749300" dist="292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3) </a:t>
            </a:r>
            <a:r>
              <a:rPr lang="ko-KR" altLang="en-US" sz="2800" i="1" kern="0" dirty="0">
                <a:ln w="9525">
                  <a:noFill/>
                </a:ln>
                <a:solidFill>
                  <a:srgbClr val="0ADB3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향후 일정</a:t>
            </a:r>
            <a:endParaRPr lang="en-US" altLang="ko-KR" sz="2800" i="1" kern="0" dirty="0">
              <a:ln w="9525">
                <a:noFill/>
              </a:ln>
              <a:solidFill>
                <a:srgbClr val="0ADB3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900" b="0" i="0" dirty="0" err="1">
                <a:solidFill>
                  <a:srgbClr val="BDC1C6"/>
                </a:solidFill>
                <a:effectLst/>
                <a:latin typeface="Apple SD Gothic Neo"/>
              </a:rPr>
              <a:t>Hanbat</a:t>
            </a:r>
            <a:r>
              <a:rPr lang="en-US" altLang="ko-KR" sz="900" b="0" i="0" dirty="0">
                <a:solidFill>
                  <a:srgbClr val="BDC1C6"/>
                </a:solidFill>
                <a:effectLst/>
                <a:latin typeface="Apple SD Gothic Neo"/>
              </a:rPr>
              <a:t> National University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99D120E-7D95-49E7-9AD5-AF11000744FE}"/>
              </a:ext>
            </a:extLst>
          </p:cNvPr>
          <p:cNvSpPr/>
          <p:nvPr/>
        </p:nvSpPr>
        <p:spPr>
          <a:xfrm>
            <a:off x="426363" y="2308411"/>
            <a:ext cx="2198982" cy="1120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Api</a:t>
            </a:r>
            <a:r>
              <a:rPr lang="ko-KR" altLang="en-US" dirty="0"/>
              <a:t> 수집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CAE670-CE60-4E05-83D9-8CDF367FB3E7}"/>
              </a:ext>
            </a:extLst>
          </p:cNvPr>
          <p:cNvSpPr/>
          <p:nvPr/>
        </p:nvSpPr>
        <p:spPr>
          <a:xfrm>
            <a:off x="3377066" y="2308409"/>
            <a:ext cx="2198982" cy="1120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보조지표 </a:t>
            </a:r>
            <a:endParaRPr lang="en-US" altLang="ko-KR" dirty="0"/>
          </a:p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B0092F-6BCE-4216-8A7C-76B44DBD07DA}"/>
              </a:ext>
            </a:extLst>
          </p:cNvPr>
          <p:cNvSpPr/>
          <p:nvPr/>
        </p:nvSpPr>
        <p:spPr>
          <a:xfrm>
            <a:off x="6439827" y="2308409"/>
            <a:ext cx="2198982" cy="1120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보조지표 </a:t>
            </a:r>
            <a:endParaRPr lang="en-US" altLang="ko-KR" dirty="0"/>
          </a:p>
          <a:p>
            <a:pPr algn="ctr"/>
            <a:r>
              <a:rPr lang="ko-KR" altLang="en-US" dirty="0"/>
              <a:t>적재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67C34A-DCA0-47BD-80AC-D6415FC26FEA}"/>
              </a:ext>
            </a:extLst>
          </p:cNvPr>
          <p:cNvSpPr/>
          <p:nvPr/>
        </p:nvSpPr>
        <p:spPr>
          <a:xfrm>
            <a:off x="9502588" y="2308409"/>
            <a:ext cx="2198982" cy="1120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적재된 지표 기반</a:t>
            </a:r>
            <a:endParaRPr lang="en-US" altLang="ko-KR" sz="1500" dirty="0"/>
          </a:p>
          <a:p>
            <a:pPr algn="ctr"/>
            <a:r>
              <a:rPr lang="ko-KR" altLang="en-US" sz="1500" dirty="0"/>
              <a:t>예측 모델 학습 제작</a:t>
            </a:r>
            <a:endParaRPr lang="en-US" altLang="ko-KR" sz="15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BD41CC6-222F-4430-86E7-B050F0B5F569}"/>
              </a:ext>
            </a:extLst>
          </p:cNvPr>
          <p:cNvSpPr/>
          <p:nvPr/>
        </p:nvSpPr>
        <p:spPr>
          <a:xfrm>
            <a:off x="2868706" y="2734235"/>
            <a:ext cx="331694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361DF7-0186-42D9-8A40-EC269981E7D1}"/>
              </a:ext>
            </a:extLst>
          </p:cNvPr>
          <p:cNvSpPr/>
          <p:nvPr/>
        </p:nvSpPr>
        <p:spPr>
          <a:xfrm>
            <a:off x="5833125" y="2734234"/>
            <a:ext cx="331694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B455BED-CC6B-43DD-80D3-144475193980}"/>
              </a:ext>
            </a:extLst>
          </p:cNvPr>
          <p:cNvSpPr/>
          <p:nvPr/>
        </p:nvSpPr>
        <p:spPr>
          <a:xfrm>
            <a:off x="8877958" y="2734233"/>
            <a:ext cx="331694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1AF97-3533-4020-98A8-4F8FB944B35F}"/>
              </a:ext>
            </a:extLst>
          </p:cNvPr>
          <p:cNvSpPr txBox="1"/>
          <p:nvPr/>
        </p:nvSpPr>
        <p:spPr>
          <a:xfrm>
            <a:off x="566360" y="5047130"/>
            <a:ext cx="108652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</a:rPr>
              <a:t>Api</a:t>
            </a:r>
            <a:r>
              <a:rPr lang="ko-KR" altLang="en-US" sz="1500" dirty="0">
                <a:solidFill>
                  <a:schemeClr val="bg1"/>
                </a:solidFill>
              </a:rPr>
              <a:t>수집 및 지표 호출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김희섭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지표 분석 및 적재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강현욱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예측 모델 모델링</a:t>
            </a:r>
            <a:r>
              <a:rPr lang="en-US" altLang="ko-KR" sz="1500" dirty="0">
                <a:solidFill>
                  <a:schemeClr val="bg1"/>
                </a:solidFill>
              </a:rPr>
              <a:t> : </a:t>
            </a:r>
            <a:r>
              <a:rPr lang="ko-KR" altLang="en-US" sz="1500" dirty="0">
                <a:solidFill>
                  <a:schemeClr val="bg1"/>
                </a:solidFill>
              </a:rPr>
              <a:t>김희섭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강현욱</a:t>
            </a:r>
          </a:p>
        </p:txBody>
      </p:sp>
    </p:spTree>
    <p:extLst>
      <p:ext uri="{BB962C8B-B14F-4D97-AF65-F5344CB8AC3E}">
        <p14:creationId xmlns:p14="http://schemas.microsoft.com/office/powerpoint/2010/main" val="395078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1168FF-1C2A-39F2-3101-5E354EF550FF}"/>
              </a:ext>
            </a:extLst>
          </p:cNvPr>
          <p:cNvSpPr/>
          <p:nvPr/>
        </p:nvSpPr>
        <p:spPr>
          <a:xfrm>
            <a:off x="284085" y="1507207"/>
            <a:ext cx="11907915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ADB3F"/>
                </a:solidFill>
              </a:rPr>
              <a:t>참고문헌</a:t>
            </a:r>
            <a:endParaRPr lang="en-US" altLang="ko-KR" sz="2000" b="1" dirty="0">
              <a:solidFill>
                <a:srgbClr val="0ADB3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prstClr val="white"/>
                </a:solidFill>
              </a:rPr>
              <a:t>딥러닝을</a:t>
            </a:r>
            <a:r>
              <a:rPr lang="ko-KR" altLang="en-US" sz="1300" dirty="0">
                <a:solidFill>
                  <a:prstClr val="white"/>
                </a:solidFill>
              </a:rPr>
              <a:t> 이용한 </a:t>
            </a:r>
            <a:r>
              <a:rPr lang="ko-KR" altLang="en-US" sz="1300" dirty="0" err="1">
                <a:solidFill>
                  <a:prstClr val="white"/>
                </a:solidFill>
              </a:rPr>
              <a:t>비트코인</a:t>
            </a:r>
            <a:r>
              <a:rPr lang="ko-KR" altLang="en-US" sz="1300" dirty="0">
                <a:solidFill>
                  <a:prstClr val="white"/>
                </a:solidFill>
              </a:rPr>
              <a:t> 투자전략의 성과분석</a:t>
            </a:r>
            <a:r>
              <a:rPr lang="en-US" altLang="ko-KR" sz="1300" dirty="0">
                <a:solidFill>
                  <a:prstClr val="white"/>
                </a:solidFill>
              </a:rPr>
              <a:t>(</a:t>
            </a:r>
            <a:r>
              <a:rPr lang="ko-KR" altLang="en-US" sz="1300" dirty="0">
                <a:solidFill>
                  <a:prstClr val="white"/>
                </a:solidFill>
              </a:rPr>
              <a:t>국민대 김선웅 교수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en-US" altLang="ko-KR" sz="1300" dirty="0">
                <a:solidFill>
                  <a:prstClr val="white"/>
                </a:solidFill>
                <a:hlinkClick r:id="rId2"/>
              </a:rPr>
              <a:t>https://koreascience.kr/article/JAKO202113759910539.pdf</a:t>
            </a:r>
            <a:r>
              <a:rPr lang="en-US" altLang="ko-KR" sz="13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빅데이터 기반 가상화폐 공시 분석 </a:t>
            </a:r>
            <a:r>
              <a:rPr lang="en-US" altLang="ko-KR" sz="1300" dirty="0">
                <a:solidFill>
                  <a:prstClr val="white"/>
                </a:solidFill>
              </a:rPr>
              <a:t>AI </a:t>
            </a:r>
            <a:r>
              <a:rPr lang="ko-KR" altLang="en-US" sz="1300" dirty="0">
                <a:solidFill>
                  <a:prstClr val="white"/>
                </a:solidFill>
              </a:rPr>
              <a:t>연구</a:t>
            </a:r>
            <a:r>
              <a:rPr lang="en-US" altLang="ko-KR" sz="1300" dirty="0">
                <a:solidFill>
                  <a:prstClr val="white"/>
                </a:solidFill>
              </a:rPr>
              <a:t>(</a:t>
            </a:r>
            <a:r>
              <a:rPr lang="ko-KR" altLang="en-US" sz="1300" dirty="0">
                <a:solidFill>
                  <a:prstClr val="white"/>
                </a:solidFill>
              </a:rPr>
              <a:t>순천향대 컴퓨터공학과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en-US" altLang="ko-KR" sz="1300" dirty="0">
                <a:solidFill>
                  <a:prstClr val="white"/>
                </a:solidFill>
                <a:hlinkClick r:id="rId3"/>
              </a:rPr>
              <a:t>https://koreascience.kr/article/CFKO202133648969956.pdf</a:t>
            </a:r>
            <a:r>
              <a:rPr lang="en-US" altLang="ko-KR" sz="13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LSTM</a:t>
            </a:r>
            <a:r>
              <a:rPr lang="ko-KR" altLang="en-US" sz="1300" dirty="0">
                <a:solidFill>
                  <a:prstClr val="white"/>
                </a:solidFill>
              </a:rPr>
              <a:t>을 활용한 암호 화폐 투자연구</a:t>
            </a:r>
            <a:r>
              <a:rPr lang="en-US" altLang="ko-KR" sz="1300" dirty="0">
                <a:solidFill>
                  <a:prstClr val="white"/>
                </a:solidFill>
              </a:rPr>
              <a:t>(</a:t>
            </a:r>
            <a:r>
              <a:rPr lang="ko-KR" altLang="en-US" sz="1300" dirty="0">
                <a:solidFill>
                  <a:prstClr val="white"/>
                </a:solidFill>
              </a:rPr>
              <a:t>인하대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en-US" altLang="ko-KR" sz="1300" dirty="0">
                <a:solidFill>
                  <a:prstClr val="white"/>
                </a:solidFill>
                <a:hlinkClick r:id="rId4"/>
              </a:rPr>
              <a:t>https://manuscriptlink-society-file.s3-ap-northeast-1.amazonaws.com/kips/conference/ack2022/presentation/KIPS_C2022B0191</a:t>
            </a:r>
            <a:r>
              <a:rPr lang="en-US" altLang="ko-KR" sz="1300">
                <a:solidFill>
                  <a:prstClr val="white"/>
                </a:solidFill>
                <a:hlinkClick r:id="rId4"/>
              </a:rPr>
              <a:t>.pdf</a:t>
            </a:r>
            <a:r>
              <a:rPr lang="en-US" altLang="ko-KR" sz="130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4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512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COM601</cp:lastModifiedBy>
  <cp:revision>14</cp:revision>
  <dcterms:created xsi:type="dcterms:W3CDTF">2022-10-30T08:45:39Z</dcterms:created>
  <dcterms:modified xsi:type="dcterms:W3CDTF">2023-03-07T06:47:19Z</dcterms:modified>
</cp:coreProperties>
</file>