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82" r:id="rId4"/>
    <p:sldId id="283" r:id="rId5"/>
    <p:sldId id="258" r:id="rId6"/>
    <p:sldId id="285" r:id="rId7"/>
    <p:sldId id="284" r:id="rId8"/>
    <p:sldId id="286" r:id="rId9"/>
    <p:sldId id="287" r:id="rId10"/>
    <p:sldId id="288" r:id="rId11"/>
    <p:sldId id="290" r:id="rId12"/>
    <p:sldId id="289" r:id="rId13"/>
    <p:sldId id="275" r:id="rId14"/>
    <p:sldId id="291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AFE"/>
    <a:srgbClr val="21BFCA"/>
    <a:srgbClr val="5B4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4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5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9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714431" y="3102233"/>
            <a:ext cx="6774024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714431" y="3102233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9050713" y="3331369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5263620-F0AE-BA1F-117A-4E3DB9697469}"/>
              </a:ext>
            </a:extLst>
          </p:cNvPr>
          <p:cNvSpPr txBox="1"/>
          <p:nvPr/>
        </p:nvSpPr>
        <p:spPr>
          <a:xfrm>
            <a:off x="2294466" y="2159974"/>
            <a:ext cx="7603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빅데이터 분석 기반 </a:t>
            </a:r>
            <a:r>
              <a:rPr lang="ko-KR" altLang="en-US" sz="2800" i="1" kern="0" dirty="0" err="1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비트코인</a:t>
            </a:r>
            <a:r>
              <a:rPr lang="ko-KR" altLang="en-US" sz="28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가격 예측 모델</a:t>
            </a:r>
            <a:endParaRPr lang="en-US" altLang="ko-KR" sz="28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7485EB-4C2F-4A7C-989F-10C658617C5B}"/>
              </a:ext>
            </a:extLst>
          </p:cNvPr>
          <p:cNvSpPr/>
          <p:nvPr/>
        </p:nvSpPr>
        <p:spPr>
          <a:xfrm>
            <a:off x="2999106" y="3237092"/>
            <a:ext cx="1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2D079-F557-B469-7AF0-BEE2D20743A2}"/>
              </a:ext>
            </a:extLst>
          </p:cNvPr>
          <p:cNvSpPr txBox="1"/>
          <p:nvPr/>
        </p:nvSpPr>
        <p:spPr>
          <a:xfrm>
            <a:off x="3048000" y="3244334"/>
            <a:ext cx="238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 err="1">
                <a:ln w="952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재벌집코인아들</a:t>
            </a:r>
            <a:endParaRPr lang="en-US" altLang="ko-KR" i="1" kern="0" dirty="0">
              <a:ln w="952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8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1371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18FD7FA-2805-48AA-9B6B-E2B70897F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66758"/>
              </p:ext>
            </p:extLst>
          </p:nvPr>
        </p:nvGraphicFramePr>
        <p:xfrm>
          <a:off x="295081" y="973665"/>
          <a:ext cx="11601842" cy="5808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186">
                  <a:extLst>
                    <a:ext uri="{9D8B030D-6E8A-4147-A177-3AD203B41FA5}">
                      <a16:colId xmlns:a16="http://schemas.microsoft.com/office/drawing/2014/main" val="837239838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4024718724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1291113812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1532817266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2896133186"/>
                    </a:ext>
                  </a:extLst>
                </a:gridCol>
              </a:tblGrid>
              <a:tr h="30059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MFI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ROC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CCI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DMI(+/-)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127059"/>
                  </a:ext>
                </a:extLst>
              </a:tr>
              <a:tr h="3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사용변수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High, Low, Close, Volume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Close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High, Low, Close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High, Low, Close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139064"/>
                  </a:ext>
                </a:extLst>
              </a:tr>
              <a:tr h="173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시각화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85240"/>
                  </a:ext>
                </a:extLst>
              </a:tr>
              <a:tr h="17356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상관분석</a:t>
                      </a:r>
                      <a:endParaRPr lang="en-US" altLang="ko-KR" sz="13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/>
                        <a:t>회귀직선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78537"/>
                  </a:ext>
                </a:extLst>
              </a:tr>
              <a:tr h="173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회귀분석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2528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DC54775-5DB7-43E7-ACEA-94089887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90996"/>
            <a:ext cx="2641600" cy="16940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3ACB61-976C-450A-92D6-5BF94C0E3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21" y="1590996"/>
            <a:ext cx="2641600" cy="16940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2D41C9-1B2C-4535-9E23-18F762CC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442" y="1590996"/>
            <a:ext cx="2641601" cy="16940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419469E-5D86-466E-B2D7-0B62A9C47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821" y="1590996"/>
            <a:ext cx="2641601" cy="16940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D06015C-56CF-4BEB-9E2E-3778026F3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3327660"/>
            <a:ext cx="2641600" cy="16940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87E477-BAE9-445E-82BD-55741A9C4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854" y="3327400"/>
            <a:ext cx="2641600" cy="16940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F184A53-16D9-46C0-8AA7-1D521C1CCE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975" y="3327400"/>
            <a:ext cx="2641601" cy="16940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C1C9F95-A69C-4E30-850E-B58C8EB7B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5821" y="3327400"/>
            <a:ext cx="2641601" cy="16940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AB0041F-DDB6-4959-B43B-4130C02493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0734" y="5072272"/>
            <a:ext cx="2641599" cy="16940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76D8384-0825-4271-BEBE-704417F13D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3578" y="5072272"/>
            <a:ext cx="2641599" cy="169407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613102B-6470-472A-A0AC-926D9DAB36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2975" y="5063806"/>
            <a:ext cx="2641599" cy="169407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3CF476F-81E8-4084-8A23-FC3A191714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2372" y="5063804"/>
            <a:ext cx="2635050" cy="16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4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5BCEE0-A94D-77AB-DD73-EABB99A1A652}"/>
              </a:ext>
            </a:extLst>
          </p:cNvPr>
          <p:cNvSpPr/>
          <p:nvPr/>
        </p:nvSpPr>
        <p:spPr>
          <a:xfrm>
            <a:off x="6096000" y="1542124"/>
            <a:ext cx="5685296" cy="3229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종가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(Close)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지표들 간의 상관분석 결과를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히트맵으로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시각화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초록색에 가까울수록 양의 상관관계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분홍색에 가까울수록 음의 상관관계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위의 상관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회귀 분석에서 종가와 가까운 연관성을 보여준 지표들은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서로 다른 지표 간에도 관계성이 높음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이동평균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볼린저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/OBV/ATR)</a:t>
            </a:r>
          </a:p>
          <a:p>
            <a:pPr>
              <a:lnSpc>
                <a:spcPct val="20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지표의 특성에 따라 같은 특성에 속하는 지표 간도 관계성이 높음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(ex) RSI – MACD /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실제로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RSI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단점을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보완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45D852-0DF3-4F79-AE5C-FF8BB6C6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254257"/>
            <a:ext cx="547886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F0C22DA-BE24-40CC-85CA-2F56D8C8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1" y="1108374"/>
            <a:ext cx="2975928" cy="17025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C58D67-A80E-44C6-BE2E-A7BD194A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1" y="2898021"/>
            <a:ext cx="2975928" cy="17025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F38AF3-504A-49CE-ACA1-22676564F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1" y="4687668"/>
            <a:ext cx="2975928" cy="17025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2DE2EA-04E9-4FE0-B689-2AA8828C7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335" y="1108374"/>
            <a:ext cx="2975928" cy="19565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67C28F-464E-42B9-AABA-2A403C930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335" y="3256565"/>
            <a:ext cx="2975928" cy="19565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C7AAD8-376D-45A2-B656-241776AF0F7D}"/>
              </a:ext>
            </a:extLst>
          </p:cNvPr>
          <p:cNvSpPr/>
          <p:nvPr/>
        </p:nvSpPr>
        <p:spPr>
          <a:xfrm>
            <a:off x="574482" y="1456267"/>
            <a:ext cx="2975928" cy="32173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56960E-F043-42AD-9A10-C586F7A27929}"/>
              </a:ext>
            </a:extLst>
          </p:cNvPr>
          <p:cNvSpPr/>
          <p:nvPr/>
        </p:nvSpPr>
        <p:spPr>
          <a:xfrm>
            <a:off x="574481" y="3235477"/>
            <a:ext cx="2975928" cy="32173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09EC1E-BDEF-4BC4-9119-A475F6CF3B4C}"/>
              </a:ext>
            </a:extLst>
          </p:cNvPr>
          <p:cNvSpPr/>
          <p:nvPr/>
        </p:nvSpPr>
        <p:spPr>
          <a:xfrm>
            <a:off x="574481" y="5026856"/>
            <a:ext cx="2975928" cy="32173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A50C87-0757-4ECB-B30E-15C5790A6C43}"/>
              </a:ext>
            </a:extLst>
          </p:cNvPr>
          <p:cNvSpPr/>
          <p:nvPr/>
        </p:nvSpPr>
        <p:spPr>
          <a:xfrm>
            <a:off x="3685335" y="1456266"/>
            <a:ext cx="2975928" cy="32173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542EE7-39A8-4BDC-90F0-C48B1B8EF599}"/>
              </a:ext>
            </a:extLst>
          </p:cNvPr>
          <p:cNvSpPr/>
          <p:nvPr/>
        </p:nvSpPr>
        <p:spPr>
          <a:xfrm>
            <a:off x="3685335" y="3235477"/>
            <a:ext cx="2975928" cy="32173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A451D0-BA56-46A9-8CAC-ADC30F0361E4}"/>
              </a:ext>
            </a:extLst>
          </p:cNvPr>
          <p:cNvSpPr/>
          <p:nvPr/>
        </p:nvSpPr>
        <p:spPr>
          <a:xfrm>
            <a:off x="3612366" y="5537686"/>
            <a:ext cx="3121865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Degree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값은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alpha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값은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ridge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0.01/lasso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0.001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8A05B45-BD5D-4028-BFF6-A9FDE3B2E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1698" y="1108374"/>
            <a:ext cx="3374969" cy="178964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EE5E65E-512B-4303-B247-64B31463F8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1698" y="2898021"/>
            <a:ext cx="3374969" cy="178964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3462162-813F-4662-B202-0CAF505DC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1698" y="4684566"/>
            <a:ext cx="3374969" cy="178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설계 방법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문제 해결 방법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A515B-1977-4EA3-83BD-E58DFA3147E3}"/>
              </a:ext>
            </a:extLst>
          </p:cNvPr>
          <p:cNvSpPr txBox="1"/>
          <p:nvPr/>
        </p:nvSpPr>
        <p:spPr>
          <a:xfrm>
            <a:off x="428722" y="1215521"/>
            <a:ext cx="10023572" cy="19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Python /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Jupyter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Notebook / TA-Lib /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Sklearn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/ Matplotlib</a:t>
            </a:r>
          </a:p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주요 설계 언어는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Python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사용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이는 분석 및 모델 구현 시에 좋은 성능을 보여주기 때문에 채택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Jupyter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 Notebook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사용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이는 작업 시 시각적으로 빠르게 확인해 볼 수 있기 때문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주요 지표들을 산출 시에는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TA-Lib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이라는 분석 지표 및 도구를 제공하는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Python Library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 시에는 다른 인터페이스와 호환이 좋고 간단하게 여러 기법을 사용할 수 있는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Sklearn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사용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시각화시에는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numpy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scipy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기반을 둬 호환성이 좋은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Matplotlib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사용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29FA6-9874-432A-BDA3-C03369ADD33B}"/>
              </a:ext>
            </a:extLst>
          </p:cNvPr>
          <p:cNvSpPr txBox="1"/>
          <p:nvPr/>
        </p:nvSpPr>
        <p:spPr>
          <a:xfrm>
            <a:off x="428722" y="3448368"/>
            <a:ext cx="10023572" cy="25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 및 해결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NaN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값 처리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pandas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기본 내장 함수 중 하나인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dropna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()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이용해 해결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Underfitting : API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통해 받아올 경우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200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 정도의 데이터만 불러와 학습 시 정확도가 상당히 떨어지는 문제가 있었음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이는 직접 데이터를 불러올 때 가능한 범위를 임의로 값을 넣어보며 최대로 불러올 수 있는 범위가 어느 정도인지 확인하여 해결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Overfitting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다중 회귀 모델을 비교모델로 만들 때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train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대해 너무 똑같이 학습하는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Overfitting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문제가 있을 수 있어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degree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값과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alpha(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규제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값을 여러 경우로 돌려보며 가장 나은 경우를 선택하여 해결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학습데이터의 무작위성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train/test set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나눌 때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random_state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값을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True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두니 시계열 데이터의 시간의 흐름의 의미가 무색해 지고 분석 결과가 부정확함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따라서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shuffle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이란 변수를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False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두어 데이터를 나눌 때 무작위로 섞이지 않도록 하여 해결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3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역할 및 앞으로의 계획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A515B-1977-4EA3-83BD-E58DFA3147E3}"/>
              </a:ext>
            </a:extLst>
          </p:cNvPr>
          <p:cNvSpPr txBox="1"/>
          <p:nvPr/>
        </p:nvSpPr>
        <p:spPr>
          <a:xfrm>
            <a:off x="428722" y="1215521"/>
            <a:ext cx="10023572" cy="10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김희섭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 및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분석작업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모델링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강현욱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 별 특징 분석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모델링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29FA6-9874-432A-BDA3-C03369ADD33B}"/>
              </a:ext>
            </a:extLst>
          </p:cNvPr>
          <p:cNvSpPr txBox="1"/>
          <p:nvPr/>
        </p:nvSpPr>
        <p:spPr>
          <a:xfrm>
            <a:off x="428722" y="2957122"/>
            <a:ext cx="10023572" cy="25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앞으로의 계획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 결과 기반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딥러닝을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통해 예측 모델 제작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LSTM / GRU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주로 학습시킬 예정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먼저 모든 지표들을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두고 학습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이후 분석 결과를 바탕으로 여러 조합을 통해 가장 예측력이 뛰어난 모델 결정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진행상황에 따라 다른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들을 추가 학습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Aroon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NVI, SONAR, PVO,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Forece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Index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가상화폐에도 적용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예측 값을 바탕으로 다음날 종가의 상승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하락폭을 가능성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(%)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 알림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보조지표라는 측면으로도 활용 가능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추가적인 학습을 통한 성능 향상의 가능성은 무궁무진함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1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ankyou 이미지 – 찾아보기 3,164 스톡 사진, 벡터 및 비디오 | Adobe Stock">
            <a:extLst>
              <a:ext uri="{FF2B5EF4-FFF2-40B4-BE49-F238E27FC236}">
                <a16:creationId xmlns:a16="http://schemas.microsoft.com/office/drawing/2014/main" id="{C988B029-F96B-4F6B-80A1-A9D4BC6E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714500"/>
            <a:ext cx="52006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3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Contents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5BCEE0-A94D-77AB-DD73-EABB99A1A652}"/>
              </a:ext>
            </a:extLst>
          </p:cNvPr>
          <p:cNvSpPr/>
          <p:nvPr/>
        </p:nvSpPr>
        <p:spPr>
          <a:xfrm>
            <a:off x="1651760" y="1410286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목표 및 개요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CADC48-1B70-41F9-B1DD-8A3E8BCD647B}"/>
              </a:ext>
            </a:extLst>
          </p:cNvPr>
          <p:cNvSpPr/>
          <p:nvPr/>
        </p:nvSpPr>
        <p:spPr>
          <a:xfrm>
            <a:off x="1350433" y="1041401"/>
            <a:ext cx="97367" cy="539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8AC841-8CE7-43A0-9A70-1F50AF87844F}"/>
              </a:ext>
            </a:extLst>
          </p:cNvPr>
          <p:cNvSpPr/>
          <p:nvPr/>
        </p:nvSpPr>
        <p:spPr>
          <a:xfrm>
            <a:off x="1689103" y="2345856"/>
            <a:ext cx="3286574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계획 및 상황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계획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현재까지의 진행 상황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상황에 따른 결과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695DA9-2E22-4FBC-96C6-043FF669D5FF}"/>
              </a:ext>
            </a:extLst>
          </p:cNvPr>
          <p:cNvSpPr/>
          <p:nvPr/>
        </p:nvSpPr>
        <p:spPr>
          <a:xfrm>
            <a:off x="1651760" y="4136807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설계 방법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 해결 방법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05AEAF-36A9-4DDC-9910-FC7F8A82685E}"/>
              </a:ext>
            </a:extLst>
          </p:cNvPr>
          <p:cNvSpPr/>
          <p:nvPr/>
        </p:nvSpPr>
        <p:spPr>
          <a:xfrm>
            <a:off x="1651760" y="5368739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 및 앞으로의 계획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30" name="Picture 6" descr="16 Effective Team Management Techniques for Project Managers - nTask">
            <a:extLst>
              <a:ext uri="{FF2B5EF4-FFF2-40B4-BE49-F238E27FC236}">
                <a16:creationId xmlns:a16="http://schemas.microsoft.com/office/drawing/2014/main" id="{1322A9C7-12B8-412B-BED6-17080CF8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4EA1FD"/>
              </a:clrFrom>
              <a:clrTo>
                <a:srgbClr val="4EA1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3" y="2161031"/>
            <a:ext cx="6348790" cy="33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 및 개요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A515B-1977-4EA3-83BD-E58DFA3147E3}"/>
              </a:ext>
            </a:extLst>
          </p:cNvPr>
          <p:cNvSpPr txBox="1"/>
          <p:nvPr/>
        </p:nvSpPr>
        <p:spPr>
          <a:xfrm>
            <a:off x="384175" y="1402482"/>
            <a:ext cx="6914092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명 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빅데이터 분석 기반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비트코인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가격 예측 모델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 및 지표 데이터를 분석하여 모델을 학습시키고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가격을 예측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52DFF-00EA-4E78-9F8B-F3601D2820D2}"/>
              </a:ext>
            </a:extLst>
          </p:cNvPr>
          <p:cNvSpPr txBox="1"/>
          <p:nvPr/>
        </p:nvSpPr>
        <p:spPr>
          <a:xfrm>
            <a:off x="341311" y="2975939"/>
            <a:ext cx="11227789" cy="266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프로젝트 목표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 종가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고가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저가 등의 가격 데이터가 아닌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투자 시 참고 자료로 쓰이는 보조 지표들을 학습데이터로 둠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지표들을 많이 참고할수록 투자에 도움이 되지만 직접 하나하나 살펴보기엔 한계가 있음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 데이터를 학습한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비트코인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예측 모델은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비트코인의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가격의 높은 변동성으로 인해 예측 정확도가 많이 떨어짐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따라서 상당히 많은 지표가 있지만 예측 목표인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비트코인에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적합한 지표들을 추리기 위한 분석작업 실시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이를 통해 높은 변동성으로 손실 스트레스가 큰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비트코인을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보다 안전하게 투자할 수 있도록 돕는 예측 모델을 구현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 가격에 따른 상승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하락을 알려줌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5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5BCEE0-A94D-77AB-DD73-EABB99A1A652}"/>
              </a:ext>
            </a:extLst>
          </p:cNvPr>
          <p:cNvSpPr/>
          <p:nvPr/>
        </p:nvSpPr>
        <p:spPr>
          <a:xfrm>
            <a:off x="295081" y="996474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계획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57F4B89-1539-4708-98EC-E640DED4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6382" y="1410498"/>
            <a:ext cx="8439235" cy="50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B5C33C-4155-19A4-18BA-D8A7F5BE1627}"/>
              </a:ext>
            </a:extLst>
          </p:cNvPr>
          <p:cNvGrpSpPr/>
          <p:nvPr/>
        </p:nvGrpSpPr>
        <p:grpSpPr>
          <a:xfrm>
            <a:off x="4639583" y="2003957"/>
            <a:ext cx="3276600" cy="2969720"/>
            <a:chOff x="3911600" y="2044700"/>
            <a:chExt cx="3276600" cy="296972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05E206E-0186-CAEC-D8D1-54A5EF7F4F4E}"/>
                </a:ext>
              </a:extLst>
            </p:cNvPr>
            <p:cNvCxnSpPr/>
            <p:nvPr/>
          </p:nvCxnSpPr>
          <p:spPr>
            <a:xfrm>
              <a:off x="5465763" y="2044700"/>
              <a:ext cx="1722437" cy="2969720"/>
            </a:xfrm>
            <a:prstGeom prst="line">
              <a:avLst/>
            </a:prstGeom>
            <a:ln w="28575">
              <a:solidFill>
                <a:srgbClr val="5B4B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F843C8A-9A56-730A-CCD6-134EED43B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600" y="2044700"/>
              <a:ext cx="1554163" cy="2670175"/>
            </a:xfrm>
            <a:prstGeom prst="line">
              <a:avLst/>
            </a:prstGeom>
            <a:ln w="28575">
              <a:solidFill>
                <a:srgbClr val="5B4B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A6FE9F-1471-8133-2B7F-9DF743D9CAD3}"/>
              </a:ext>
            </a:extLst>
          </p:cNvPr>
          <p:cNvGrpSpPr/>
          <p:nvPr/>
        </p:nvGrpSpPr>
        <p:grpSpPr>
          <a:xfrm rot="7200000">
            <a:off x="4766583" y="2816757"/>
            <a:ext cx="3276600" cy="2969720"/>
            <a:chOff x="3911600" y="2044700"/>
            <a:chExt cx="3276600" cy="29697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C7D6C7E-0F80-C01E-B351-FBD0AC14DE02}"/>
                </a:ext>
              </a:extLst>
            </p:cNvPr>
            <p:cNvCxnSpPr/>
            <p:nvPr/>
          </p:nvCxnSpPr>
          <p:spPr>
            <a:xfrm>
              <a:off x="5465763" y="2044700"/>
              <a:ext cx="1722437" cy="2969720"/>
            </a:xfrm>
            <a:prstGeom prst="line">
              <a:avLst/>
            </a:prstGeom>
            <a:ln w="28575">
              <a:solidFill>
                <a:srgbClr val="21BFC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38739DA-7C44-E444-7077-4FEA880DD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600" y="2044700"/>
              <a:ext cx="1554163" cy="2670175"/>
            </a:xfrm>
            <a:prstGeom prst="line">
              <a:avLst/>
            </a:prstGeom>
            <a:ln w="28575">
              <a:solidFill>
                <a:srgbClr val="21BF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7D22D3-293F-8D6F-BF13-46F5624F487E}"/>
              </a:ext>
            </a:extLst>
          </p:cNvPr>
          <p:cNvGrpSpPr/>
          <p:nvPr/>
        </p:nvGrpSpPr>
        <p:grpSpPr>
          <a:xfrm rot="14400000">
            <a:off x="3989502" y="2501523"/>
            <a:ext cx="3276600" cy="2969720"/>
            <a:chOff x="3911600" y="2044700"/>
            <a:chExt cx="3276600" cy="296972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544CB99-420D-37DD-16A8-CB3F0C5DE55B}"/>
                </a:ext>
              </a:extLst>
            </p:cNvPr>
            <p:cNvCxnSpPr/>
            <p:nvPr/>
          </p:nvCxnSpPr>
          <p:spPr>
            <a:xfrm>
              <a:off x="5465763" y="2044700"/>
              <a:ext cx="1722437" cy="296972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B44AFE-5D98-DACE-6DA9-EC69CAF1C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600" y="2044700"/>
              <a:ext cx="1554163" cy="267017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BF5352-74A1-E51E-B8DC-6F0E146FEC62}"/>
              </a:ext>
            </a:extLst>
          </p:cNvPr>
          <p:cNvSpPr/>
          <p:nvPr/>
        </p:nvSpPr>
        <p:spPr>
          <a:xfrm>
            <a:off x="7553121" y="2299981"/>
            <a:ext cx="3089521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구현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비교 모델로 사용 될 다중 선형 회귀 모델 구현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딥러닝 기반 모델 구현 및 파라미터 조정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5BCEE0-A94D-77AB-DD73-EABB99A1A652}"/>
              </a:ext>
            </a:extLst>
          </p:cNvPr>
          <p:cNvSpPr/>
          <p:nvPr/>
        </p:nvSpPr>
        <p:spPr>
          <a:xfrm>
            <a:off x="1170534" y="2299981"/>
            <a:ext cx="3433073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학습용 데이터 수집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 algn="r">
              <a:lnSpc>
                <a:spcPct val="150000"/>
              </a:lnSpc>
              <a:buAutoNum type="arabicParenR"/>
            </a:pP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Upbit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api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로부터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비트코인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 가격 데이터 수집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 algn="r">
              <a:lnSpc>
                <a:spcPct val="150000"/>
              </a:lnSpc>
              <a:buAutoNum type="arabicParenR"/>
            </a:pP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비트코인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 가격 데이터 기반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ta-lib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활용해 지표 산출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C7513B-4D55-12BE-9178-18723A11CCA3}"/>
              </a:ext>
            </a:extLst>
          </p:cNvPr>
          <p:cNvSpPr/>
          <p:nvPr/>
        </p:nvSpPr>
        <p:spPr>
          <a:xfrm>
            <a:off x="4541836" y="5133028"/>
            <a:ext cx="2949012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분석</a:t>
            </a: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각 보조지표 별 특징 파악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시각화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상관관계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회귀직선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단순선형회귀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3F9524-21CE-D1D1-3916-02300594BCF9}"/>
              </a:ext>
            </a:extLst>
          </p:cNvPr>
          <p:cNvGrpSpPr/>
          <p:nvPr/>
        </p:nvGrpSpPr>
        <p:grpSpPr>
          <a:xfrm>
            <a:off x="3639355" y="4750332"/>
            <a:ext cx="514036" cy="514036"/>
            <a:chOff x="3694803" y="4399671"/>
            <a:chExt cx="514036" cy="51403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710CE8-8BAE-E12F-B8B8-A752C87D00EB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rgbClr val="21BFC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47BB787-96C8-004F-B2F2-87B8DD26F62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884C1-1A42-5EC8-24C9-B64BFD47125F}"/>
              </a:ext>
            </a:extLst>
          </p:cNvPr>
          <p:cNvGrpSpPr/>
          <p:nvPr/>
        </p:nvGrpSpPr>
        <p:grpSpPr>
          <a:xfrm>
            <a:off x="8093670" y="4720592"/>
            <a:ext cx="514036" cy="514036"/>
            <a:chOff x="7641681" y="4255353"/>
            <a:chExt cx="514036" cy="51403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4CE1F6-B149-E9E3-A126-749ECFB2D22F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rgbClr val="5B4BB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D0DBE75A-BCAF-ACA0-0F0E-5743B4E2A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B04EDA-DBAE-AFB3-34B5-603EF103A7BB}"/>
              </a:ext>
            </a:extLst>
          </p:cNvPr>
          <p:cNvGrpSpPr/>
          <p:nvPr/>
        </p:nvGrpSpPr>
        <p:grpSpPr>
          <a:xfrm>
            <a:off x="5901285" y="1251900"/>
            <a:ext cx="514036" cy="514036"/>
            <a:chOff x="4550320" y="2629819"/>
            <a:chExt cx="514036" cy="5140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DE3EF7B-890E-5BAA-4E28-C04795C60EC0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C765E5DE-7891-7A3A-4231-64F3A449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785D80-35CB-5770-3C01-D57DB86A6FF4}"/>
              </a:ext>
            </a:extLst>
          </p:cNvPr>
          <p:cNvSpPr/>
          <p:nvPr/>
        </p:nvSpPr>
        <p:spPr>
          <a:xfrm>
            <a:off x="5702435" y="3211247"/>
            <a:ext cx="922047" cy="81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D7221F-B7D1-4B5E-BAF0-BD02364C2509}"/>
              </a:ext>
            </a:extLst>
          </p:cNvPr>
          <p:cNvSpPr/>
          <p:nvPr/>
        </p:nvSpPr>
        <p:spPr>
          <a:xfrm>
            <a:off x="384175" y="988999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현재까지의 진행 상황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5BCEE0-A94D-77AB-DD73-EABB99A1A652}"/>
              </a:ext>
            </a:extLst>
          </p:cNvPr>
          <p:cNvSpPr/>
          <p:nvPr/>
        </p:nvSpPr>
        <p:spPr>
          <a:xfrm>
            <a:off x="384175" y="1009782"/>
            <a:ext cx="112277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진행상황에 따른 결과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F3C01-E440-4AB2-A261-41225F5D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2361581"/>
            <a:ext cx="6182588" cy="3486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1CFEB1-9B82-4DDF-B592-BDF23E81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1892340"/>
            <a:ext cx="4277322" cy="171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40B7B7-8D8F-4DB8-8D8D-F188CB9B7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438" y="1544848"/>
            <a:ext cx="4138525" cy="48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6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5BCEE0-A94D-77AB-DD73-EABB99A1A652}"/>
              </a:ext>
            </a:extLst>
          </p:cNvPr>
          <p:cNvSpPr/>
          <p:nvPr/>
        </p:nvSpPr>
        <p:spPr>
          <a:xfrm>
            <a:off x="384175" y="1011575"/>
            <a:ext cx="11227788" cy="5230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이동평균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 분석 시작 시 일반적으로 사용하는 지표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평균가격을 의미함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거래량의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추세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파악할 수 있음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RSI 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 기간 동안의 전일 대비 상승 및 하락 변화량의 평균값으로 상태를 판단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강도에 따른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추세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파악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 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이동평균을 사용해 추세반전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모멘텀 이동 및 거래 진입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종료 지점 식별하는 모멘텀 기반 분석 도구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추세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지표에 속함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볼린저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밴드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주가와 같은 시계열 데이터의 범위를 설정해 변동성을 파악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이동평균선을 중심선으로 사용하는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탄력성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지표에 속함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스토캐스틱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최고가와 최저가 사이에서 현재 가격이 어느 위치에 형성되는 지 알려주는 지표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탄력성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지표에 속함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OBV 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주가가 상승한 일자의 거래량과 하락한 일자의 거래량을 비교해 어느 쪽이 강한지를 나타냄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거래량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지표에 속함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ADX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주가의 움직임이 전일 범위 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아래로 벗어났는지 관찰하여 참여자들의 속한 쪽이 매수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매도 인지 파악함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추세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지표에 속함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ATR 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주가의 변동성을 파악해 변동폭을 통해 시장의 리스크를 나타냄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탄력성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지표에 속함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MFI 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 기간의 가격 상승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하락을 비교해 거래량을 고려하여 유입 강도 추정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시장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지표에 속함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ROC 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모멘텀의 일종으로 과거 일정 시점의 가격 대비 주가 변동률 나타냄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추세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지표에 속함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CCI 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최근 가격이 일정 기간 평균동안 얼마나 떨어졌는가를 표시해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추세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강도의 방향을 표시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DMI 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시장의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추세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유효한 지 확인하는 지표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추세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가격의 일정한 방향을 가지는 흐름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/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탄력성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 변동에 따른 반응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거래량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거래량에 따른 변화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시장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시장의 전체적인 움직임 측정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18FD7FA-2805-48AA-9B6B-E2B70897F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19297"/>
              </p:ext>
            </p:extLst>
          </p:nvPr>
        </p:nvGraphicFramePr>
        <p:xfrm>
          <a:off x="295081" y="973665"/>
          <a:ext cx="11601842" cy="5793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186">
                  <a:extLst>
                    <a:ext uri="{9D8B030D-6E8A-4147-A177-3AD203B41FA5}">
                      <a16:colId xmlns:a16="http://schemas.microsoft.com/office/drawing/2014/main" val="837239838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4024718724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1291113812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1532817266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2896133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이동평균</a:t>
                      </a:r>
                      <a:r>
                        <a:rPr lang="en-US" altLang="ko-KR" sz="1300" dirty="0"/>
                        <a:t>(MA5/MA20)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RSI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MACD(MACD/Signal/Hist)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볼린저</a:t>
                      </a:r>
                      <a:r>
                        <a:rPr lang="ko-KR" altLang="en-US" sz="1300" dirty="0"/>
                        <a:t> 밴드</a:t>
                      </a:r>
                      <a:r>
                        <a:rPr lang="en-US" altLang="ko-KR" sz="1300" dirty="0"/>
                        <a:t>(Upper/Middle/Lower)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12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사용변수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Close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Close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Close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Close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139064"/>
                  </a:ext>
                </a:extLst>
              </a:tr>
              <a:tr h="167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시각화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85240"/>
                  </a:ext>
                </a:extLst>
              </a:tr>
              <a:tr h="16719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상관분석</a:t>
                      </a:r>
                      <a:endParaRPr lang="en-US" altLang="ko-KR" sz="13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/>
                        <a:t>회귀직선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78537"/>
                  </a:ext>
                </a:extLst>
              </a:tr>
              <a:tr h="167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회귀분석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2528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4BA8F1D-E9B4-466E-847C-CADBE439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1784135"/>
            <a:ext cx="2653115" cy="16025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6EFD01-86E9-4CA3-8DB6-C9B7C767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1" y="1784136"/>
            <a:ext cx="2653115" cy="16025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506DC1-E194-45AC-B30F-47A48F67A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719" y="1784135"/>
            <a:ext cx="2579281" cy="16025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CA1223-F412-4C0E-9684-C4615D2F1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236" y="1784135"/>
            <a:ext cx="2616194" cy="16025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B73419-25D5-4460-BB37-C912557D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685" y="3454402"/>
            <a:ext cx="2653115" cy="16025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39BAE82-BE62-44BD-AB5B-657E28E4A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1" y="3445934"/>
            <a:ext cx="2653115" cy="16025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61A5CCC-E166-46BE-A63F-9C1099054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3236" y="3448408"/>
            <a:ext cx="2616194" cy="160253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106C89E-7951-44ED-BA8B-24302D0F1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185" y="3451746"/>
            <a:ext cx="2616194" cy="16136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B2F182F-FE9E-40AE-87B1-3FE79E7F34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7685" y="5124666"/>
            <a:ext cx="2653115" cy="160253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718A76B-2A31-4593-AAB8-92D3C4FB6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201" y="5133132"/>
            <a:ext cx="2653115" cy="160253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3597138-4284-448E-803A-BCBDF8EAC2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4718" y="5112680"/>
            <a:ext cx="2624662" cy="16229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CECD3ED-2CCE-45CD-95D8-4702FDF8EF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1701" y="5121147"/>
            <a:ext cx="2616194" cy="16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6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18FD7FA-2805-48AA-9B6B-E2B70897F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60611"/>
              </p:ext>
            </p:extLst>
          </p:nvPr>
        </p:nvGraphicFramePr>
        <p:xfrm>
          <a:off x="295081" y="973665"/>
          <a:ext cx="11601842" cy="5808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186">
                  <a:extLst>
                    <a:ext uri="{9D8B030D-6E8A-4147-A177-3AD203B41FA5}">
                      <a16:colId xmlns:a16="http://schemas.microsoft.com/office/drawing/2014/main" val="837239838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4024718724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1291113812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1532817266"/>
                    </a:ext>
                  </a:extLst>
                </a:gridCol>
                <a:gridCol w="2673664">
                  <a:extLst>
                    <a:ext uri="{9D8B030D-6E8A-4147-A177-3AD203B41FA5}">
                      <a16:colId xmlns:a16="http://schemas.microsoft.com/office/drawing/2014/main" val="2896133186"/>
                    </a:ext>
                  </a:extLst>
                </a:gridCol>
              </a:tblGrid>
              <a:tr h="30059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스토캐스틱</a:t>
                      </a:r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SlowK</a:t>
                      </a:r>
                      <a:r>
                        <a:rPr lang="en-US" altLang="ko-KR" sz="1300" dirty="0"/>
                        <a:t>/</a:t>
                      </a:r>
                      <a:r>
                        <a:rPr lang="en-US" altLang="ko-KR" sz="1300" dirty="0" err="1"/>
                        <a:t>SlowD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OBV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ADX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ATR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127059"/>
                  </a:ext>
                </a:extLst>
              </a:tr>
              <a:tr h="3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사용변수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High, Low, Close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Close, Volume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High, Low, Close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High, Low, Close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139064"/>
                  </a:ext>
                </a:extLst>
              </a:tr>
              <a:tr h="173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시각화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85240"/>
                  </a:ext>
                </a:extLst>
              </a:tr>
              <a:tr h="17356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상관분석</a:t>
                      </a:r>
                      <a:endParaRPr lang="en-US" altLang="ko-KR" sz="13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/>
                        <a:t>회귀직선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78537"/>
                  </a:ext>
                </a:extLst>
              </a:tr>
              <a:tr h="173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회귀분석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2528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6B39C39-EA35-49B7-A9B8-D4108D14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89" y="1600110"/>
            <a:ext cx="2621045" cy="16680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25A323-DC73-4102-8144-F02D088B4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51" y="1600110"/>
            <a:ext cx="2621045" cy="16680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9EF45A-0C20-4255-A35A-524D26F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347" y="1600110"/>
            <a:ext cx="2621046" cy="166802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0272E42-A817-4722-B977-0EE27C9B6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970" y="1608577"/>
            <a:ext cx="2621046" cy="166802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D1D3D5C-6711-40B9-9468-F6E40DA25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289" y="3344594"/>
            <a:ext cx="2621045" cy="166802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D09D0AA-0887-4941-865D-98575DE24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0084" y="3344595"/>
            <a:ext cx="2621045" cy="166802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A58E44E-08B3-420C-8201-72CE7393A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8880" y="3344595"/>
            <a:ext cx="2621045" cy="166802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CF014C9-68DE-47EE-829C-DC3D5C2A65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8970" y="3327661"/>
            <a:ext cx="2621046" cy="169342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C55BA0A-4FFF-4A2C-BC5F-DDA48125C3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2822" y="5080130"/>
            <a:ext cx="2637978" cy="166802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81784F9-C666-4EE1-8454-9D43CA5E83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1618" y="5080130"/>
            <a:ext cx="2637978" cy="166802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1573BB5-C485-4A4F-A7F2-5F577DD59D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1848" y="5080130"/>
            <a:ext cx="2621045" cy="166802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EF2C983-4DA8-43E8-A01B-5CC6274321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8970" y="5080130"/>
            <a:ext cx="2621044" cy="16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4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1008</Words>
  <Application>Microsoft Office PowerPoint</Application>
  <PresentationFormat>와이드스크린</PresentationFormat>
  <Paragraphs>134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희섭 김</cp:lastModifiedBy>
  <cp:revision>11</cp:revision>
  <dcterms:created xsi:type="dcterms:W3CDTF">2022-12-13T05:19:48Z</dcterms:created>
  <dcterms:modified xsi:type="dcterms:W3CDTF">2023-06-12T10:16:45Z</dcterms:modified>
</cp:coreProperties>
</file>