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1" r:id="rId2"/>
    <p:sldId id="272" r:id="rId3"/>
    <p:sldId id="273" r:id="rId4"/>
    <p:sldId id="264" r:id="rId5"/>
    <p:sldId id="281" r:id="rId6"/>
    <p:sldId id="279" r:id="rId7"/>
    <p:sldId id="286" r:id="rId8"/>
    <p:sldId id="285" r:id="rId9"/>
    <p:sldId id="287" r:id="rId10"/>
    <p:sldId id="283" r:id="rId11"/>
    <p:sldId id="284" r:id="rId12"/>
    <p:sldId id="28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D60"/>
    <a:srgbClr val="C7E0EB"/>
    <a:srgbClr val="95E2EC"/>
    <a:srgbClr val="FFFFFF"/>
    <a:srgbClr val="718EA0"/>
    <a:srgbClr val="6C899B"/>
    <a:srgbClr val="F3F9FB"/>
    <a:srgbClr val="F9FCFD"/>
    <a:srgbClr val="23B0C3"/>
    <a:srgbClr val="1467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90" y="25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9C04A-8FA7-4123-A484-5709CE0282AA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D6F37-BA37-404E-8D45-C69F833A3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681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972734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spc="-150" dirty="0">
                <a:solidFill>
                  <a:schemeClr val="bg1"/>
                </a:solidFill>
              </a:rPr>
              <a:t>기상청 </a:t>
            </a:r>
            <a:r>
              <a:rPr lang="en-US" altLang="ko-KR" sz="6000" spc="-150" dirty="0">
                <a:solidFill>
                  <a:schemeClr val="bg1"/>
                </a:solidFill>
              </a:rPr>
              <a:t>API</a:t>
            </a:r>
            <a:r>
              <a:rPr lang="ko-KR" altLang="en-US" sz="6000" spc="-150" dirty="0">
                <a:solidFill>
                  <a:schemeClr val="bg1"/>
                </a:solidFill>
              </a:rPr>
              <a:t>활용 스마트플랜터</a:t>
            </a:r>
            <a:endParaRPr lang="en-US" altLang="ko-KR" sz="6000" spc="-150" dirty="0">
              <a:solidFill>
                <a:schemeClr val="bg1"/>
              </a:solidFill>
            </a:endParaRPr>
          </a:p>
          <a:p>
            <a:endParaRPr lang="en-US" altLang="ko-KR" sz="4000" spc="-150" dirty="0">
              <a:solidFill>
                <a:schemeClr val="bg1"/>
              </a:solidFill>
            </a:endParaRPr>
          </a:p>
          <a:p>
            <a:r>
              <a:rPr lang="ko-KR" altLang="en-US" sz="4000" spc="-150" dirty="0">
                <a:solidFill>
                  <a:schemeClr val="bg1"/>
                </a:solidFill>
              </a:rPr>
              <a:t>진행사항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606F3B-0A45-6F84-06FB-09F8C7EA9BC4}"/>
              </a:ext>
            </a:extLst>
          </p:cNvPr>
          <p:cNvSpPr/>
          <p:nvPr/>
        </p:nvSpPr>
        <p:spPr>
          <a:xfrm>
            <a:off x="9889724" y="6098959"/>
            <a:ext cx="2302276" cy="674703"/>
          </a:xfrm>
          <a:prstGeom prst="rect">
            <a:avLst/>
          </a:prstGeom>
          <a:solidFill>
            <a:srgbClr val="224D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10141374" y="5226784"/>
            <a:ext cx="20506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 err="1">
                <a:solidFill>
                  <a:schemeClr val="bg1"/>
                </a:solidFill>
              </a:rPr>
              <a:t>Team.Debro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20207121 </a:t>
            </a:r>
            <a:r>
              <a:rPr lang="ko-KR" altLang="en-US" sz="2000" dirty="0">
                <a:solidFill>
                  <a:schemeClr val="bg1"/>
                </a:solidFill>
              </a:rPr>
              <a:t>정우진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20171609 </a:t>
            </a:r>
            <a:r>
              <a:rPr lang="ko-KR" altLang="en-US" sz="2000" dirty="0">
                <a:solidFill>
                  <a:schemeClr val="bg1"/>
                </a:solidFill>
              </a:rPr>
              <a:t>김종훈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20181589 </a:t>
            </a:r>
            <a:r>
              <a:rPr lang="ko-KR" altLang="en-US" sz="2000" dirty="0">
                <a:solidFill>
                  <a:schemeClr val="bg1"/>
                </a:solidFill>
              </a:rPr>
              <a:t>김효정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28680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300" dirty="0">
                  <a:solidFill>
                    <a:schemeClr val="bg1"/>
                  </a:solidFill>
                  <a:latin typeface="+mn-ea"/>
                </a:rPr>
                <a:t>2</a:t>
              </a:r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학기 계획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324A2A-BBB9-5E40-E101-58519D09380A}"/>
              </a:ext>
            </a:extLst>
          </p:cNvPr>
          <p:cNvSpPr/>
          <p:nvPr/>
        </p:nvSpPr>
        <p:spPr>
          <a:xfrm>
            <a:off x="9982200" y="6477000"/>
            <a:ext cx="2171700" cy="276219"/>
          </a:xfrm>
          <a:prstGeom prst="rect">
            <a:avLst/>
          </a:prstGeom>
          <a:solidFill>
            <a:srgbClr val="224D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4A304BC-1EC9-778C-34B0-710D0BFBD073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874235B-D12F-FE3E-F619-F5B133A4C003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81499-65B6-DB23-667E-28278BB6AE8B}"/>
              </a:ext>
            </a:extLst>
          </p:cNvPr>
          <p:cNvSpPr txBox="1"/>
          <p:nvPr/>
        </p:nvSpPr>
        <p:spPr>
          <a:xfrm>
            <a:off x="1163052" y="272716"/>
            <a:ext cx="1654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2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학기 계획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6A7CB7-D2C2-15CD-48F8-F122C60A48D4}"/>
              </a:ext>
            </a:extLst>
          </p:cNvPr>
          <p:cNvSpPr/>
          <p:nvPr/>
        </p:nvSpPr>
        <p:spPr>
          <a:xfrm>
            <a:off x="9889724" y="6022875"/>
            <a:ext cx="2302276" cy="6747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B0C2A-E649-073B-0BE0-251371C78F4D}"/>
              </a:ext>
            </a:extLst>
          </p:cNvPr>
          <p:cNvSpPr txBox="1"/>
          <p:nvPr/>
        </p:nvSpPr>
        <p:spPr>
          <a:xfrm>
            <a:off x="144378" y="795936"/>
            <a:ext cx="12060000" cy="37379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/>
              <a:t>특정 시간마다 식물을 촬영하여 어플리케이션에서 요청 시 해당 시점의 식물 사진</a:t>
            </a:r>
            <a:r>
              <a:rPr lang="en-US" altLang="ko-KR" sz="2000" dirty="0"/>
              <a:t> </a:t>
            </a:r>
            <a:r>
              <a:rPr lang="ko-KR" altLang="en-US" sz="2000" dirty="0"/>
              <a:t>불러오기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/>
              <a:t>어플리케이션에서 요청 시 카메라 촬영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/>
              <a:t>YOLOv5</a:t>
            </a:r>
            <a:r>
              <a:rPr lang="ko-KR" altLang="en-US" sz="2000" dirty="0"/>
              <a:t>를 활용하여 식물의 생장 길이를 측정하고 서버로 전송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저장된 식물의 생장 길이를 어플리케이션에서 그래프화하고 특정 날짜를 선택한다면 선택된 날짜에 해당되는 식물의 사진을 불러오기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어플리케이션에서 실내 모드와 실외 모드를 구분할 수 있도록 하여 실내 모드에서는 생장 길이에 초점을 두고 실외 모드에서는 기상청의 데이터를 기반으로 자동 급수가 가능하도록 구현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5-1. </a:t>
            </a:r>
            <a:r>
              <a:rPr lang="ko-KR" altLang="en-US" sz="2000" dirty="0"/>
              <a:t>이때 기상청의 데이터는 적어도 세 곳의 데이터의 평균을 사용함으로써 정확도 향상 도모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45536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4A304BC-1EC9-778C-34B0-710D0BFBD073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874235B-D12F-FE3E-F619-F5B133A4C003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81499-65B6-DB23-667E-28278BB6AE8B}"/>
              </a:ext>
            </a:extLst>
          </p:cNvPr>
          <p:cNvSpPr txBox="1"/>
          <p:nvPr/>
        </p:nvSpPr>
        <p:spPr>
          <a:xfrm>
            <a:off x="1163052" y="272716"/>
            <a:ext cx="9206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어플리케이션 내 식물 생장 추이 그래프 및 저장된 사진 확인 예상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UI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6A7CB7-D2C2-15CD-48F8-F122C60A48D4}"/>
              </a:ext>
            </a:extLst>
          </p:cNvPr>
          <p:cNvSpPr/>
          <p:nvPr/>
        </p:nvSpPr>
        <p:spPr>
          <a:xfrm>
            <a:off x="9889724" y="6022875"/>
            <a:ext cx="2302276" cy="6747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FD374325-C2B5-87C5-D232-0B4EE7031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63" y="1419224"/>
            <a:ext cx="2174818" cy="47148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F570D298-ED87-1F84-4D90-A975AFC45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105" y="1419223"/>
            <a:ext cx="2174818" cy="47148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88C0E46-81A3-2256-BC58-B202DEC17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7079" y="1419226"/>
            <a:ext cx="2174818" cy="47148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EDA18BAC-DD8E-29C8-8B0B-0CCC4DB45330}"/>
              </a:ext>
            </a:extLst>
          </p:cNvPr>
          <p:cNvSpPr/>
          <p:nvPr/>
        </p:nvSpPr>
        <p:spPr>
          <a:xfrm>
            <a:off x="5374887" y="3429000"/>
            <a:ext cx="1442227" cy="71437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6EE21D2-D1AC-405E-C5A6-83C2DC8B7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5021" y="1419225"/>
            <a:ext cx="2174818" cy="47148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399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83622" y="-52138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2362199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85007" y="2300644"/>
            <a:ext cx="1654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accent1"/>
                </a:solidFill>
              </a:rPr>
              <a:t>1</a:t>
            </a:r>
            <a:r>
              <a:rPr lang="ko-KR" altLang="en-US" sz="2800" spc="-300" dirty="0">
                <a:solidFill>
                  <a:schemeClr val="accent1"/>
                </a:solidFill>
              </a:rPr>
              <a:t>학기 계획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43841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85007" y="3376862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진행사항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247" y="451463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585007" y="4453080"/>
            <a:ext cx="1654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accent1"/>
                </a:solidFill>
              </a:rPr>
              <a:t>2</a:t>
            </a:r>
            <a:r>
              <a:rPr lang="ko-KR" altLang="en-US" sz="2800" spc="-300" dirty="0">
                <a:solidFill>
                  <a:schemeClr val="accent1"/>
                </a:solidFill>
              </a:rPr>
              <a:t>학기 계획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28680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300" dirty="0">
                  <a:solidFill>
                    <a:schemeClr val="bg1"/>
                  </a:solidFill>
                  <a:latin typeface="+mn-ea"/>
                </a:rPr>
                <a:t>1</a:t>
              </a:r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학기 계획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EEA9F8-1BD5-DE40-31BD-83F122874F60}"/>
              </a:ext>
            </a:extLst>
          </p:cNvPr>
          <p:cNvSpPr/>
          <p:nvPr/>
        </p:nvSpPr>
        <p:spPr>
          <a:xfrm>
            <a:off x="9889724" y="6108484"/>
            <a:ext cx="2302276" cy="674703"/>
          </a:xfrm>
          <a:prstGeom prst="rect">
            <a:avLst/>
          </a:prstGeom>
          <a:solidFill>
            <a:srgbClr val="224D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0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BD39460-52C2-2A01-D816-A8C01E093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818" y="3552825"/>
            <a:ext cx="5720315" cy="32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15DD2D-AD9C-18A8-6FC9-3E952BAA43DC}"/>
              </a:ext>
            </a:extLst>
          </p:cNvPr>
          <p:cNvSpPr txBox="1"/>
          <p:nvPr/>
        </p:nvSpPr>
        <p:spPr>
          <a:xfrm>
            <a:off x="144378" y="1100736"/>
            <a:ext cx="6810230" cy="14271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기상청 </a:t>
            </a:r>
            <a:r>
              <a:rPr lang="en-US" altLang="ko-KR" sz="2000" dirty="0"/>
              <a:t>API</a:t>
            </a:r>
            <a:r>
              <a:rPr lang="ko-KR" altLang="en-US" sz="2000" dirty="0"/>
              <a:t>를 활용한 실시간 물 공급량 조절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수집된 데이터를 기반으로 식물의 최적 생육 조건 유지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전용 어플리케이션을 통한 플랜터의 제어 및 모니터링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CCDFE3-6DA1-3794-6756-C8344DB2A506}"/>
              </a:ext>
            </a:extLst>
          </p:cNvPr>
          <p:cNvSpPr txBox="1"/>
          <p:nvPr/>
        </p:nvSpPr>
        <p:spPr>
          <a:xfrm>
            <a:off x="10731979" y="3248025"/>
            <a:ext cx="14061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[</a:t>
            </a:r>
            <a:r>
              <a:rPr lang="ko-KR" altLang="en-US" sz="1500" dirty="0"/>
              <a:t>그림</a:t>
            </a:r>
            <a:r>
              <a:rPr lang="en-US" altLang="ko-KR" sz="1500" dirty="0"/>
              <a:t>1] </a:t>
            </a:r>
            <a:r>
              <a:rPr lang="ko-KR" altLang="en-US" sz="1500" dirty="0"/>
              <a:t>구성도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4A304BC-1EC9-778C-34B0-710D0BFBD073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874235B-D12F-FE3E-F619-F5B133A4C003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81499-65B6-DB23-667E-28278BB6AE8B}"/>
              </a:ext>
            </a:extLst>
          </p:cNvPr>
          <p:cNvSpPr txBox="1"/>
          <p:nvPr/>
        </p:nvSpPr>
        <p:spPr>
          <a:xfrm>
            <a:off x="1163052" y="272716"/>
            <a:ext cx="1654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1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학기 계획</a:t>
            </a:r>
          </a:p>
        </p:txBody>
      </p:sp>
    </p:spTree>
    <p:extLst>
      <p:ext uri="{BB962C8B-B14F-4D97-AF65-F5344CB8AC3E}">
        <p14:creationId xmlns:p14="http://schemas.microsoft.com/office/powerpoint/2010/main" val="27249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028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1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학기 최종 발표 당시 피드백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33E35D-5D7C-9775-C063-E4161DFEE7C5}"/>
              </a:ext>
            </a:extLst>
          </p:cNvPr>
          <p:cNvSpPr/>
          <p:nvPr/>
        </p:nvSpPr>
        <p:spPr>
          <a:xfrm>
            <a:off x="3136229" y="4953003"/>
            <a:ext cx="5919537" cy="1187116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176875" y="5308034"/>
            <a:ext cx="39950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300" dirty="0">
                <a:solidFill>
                  <a:schemeClr val="bg1"/>
                </a:solidFill>
              </a:rPr>
              <a:t>전체적인 기술의 난이도가 낮다</a:t>
            </a:r>
            <a:r>
              <a:rPr lang="en-US" altLang="ko-KR" sz="2500" spc="-300" dirty="0">
                <a:solidFill>
                  <a:schemeClr val="bg1"/>
                </a:solidFill>
              </a:rPr>
              <a:t>.</a:t>
            </a:r>
            <a:endParaRPr lang="ko-KR" altLang="en-US" sz="2500" spc="-3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3136231" y="1436234"/>
            <a:ext cx="5919537" cy="1187116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3458730" y="1603174"/>
            <a:ext cx="54312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300" dirty="0">
                <a:solidFill>
                  <a:schemeClr val="bg1"/>
                </a:solidFill>
              </a:rPr>
              <a:t>기상청의 데이터는 수집하는 지역의 범위가 </a:t>
            </a:r>
            <a:endParaRPr lang="en-US" altLang="ko-KR" sz="2500" spc="-300" dirty="0">
              <a:solidFill>
                <a:schemeClr val="bg1"/>
              </a:solidFill>
            </a:endParaRPr>
          </a:p>
          <a:p>
            <a:pPr algn="ctr"/>
            <a:r>
              <a:rPr lang="ko-KR" altLang="en-US" sz="2500" spc="-300" dirty="0">
                <a:solidFill>
                  <a:schemeClr val="bg1"/>
                </a:solidFill>
              </a:rPr>
              <a:t>넓어서 오차가 클 것이다</a:t>
            </a:r>
            <a:r>
              <a:rPr lang="en-US" altLang="ko-KR" sz="2500" spc="-300" dirty="0">
                <a:solidFill>
                  <a:schemeClr val="bg1"/>
                </a:solidFill>
              </a:rPr>
              <a:t>.</a:t>
            </a:r>
            <a:endParaRPr lang="ko-KR" altLang="en-US" sz="2500" spc="-3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4B4394-508A-F880-4605-DC3ED74B1F1F}"/>
              </a:ext>
            </a:extLst>
          </p:cNvPr>
          <p:cNvSpPr/>
          <p:nvPr/>
        </p:nvSpPr>
        <p:spPr>
          <a:xfrm>
            <a:off x="3136230" y="3194618"/>
            <a:ext cx="5919537" cy="1187116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7AA54-918F-E449-38FE-9DB519BCC48F}"/>
              </a:ext>
            </a:extLst>
          </p:cNvPr>
          <p:cNvSpPr txBox="1"/>
          <p:nvPr/>
        </p:nvSpPr>
        <p:spPr>
          <a:xfrm>
            <a:off x="3961438" y="3370438"/>
            <a:ext cx="42691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300" dirty="0">
                <a:solidFill>
                  <a:schemeClr val="bg1"/>
                </a:solidFill>
              </a:rPr>
              <a:t>기존 스마트 팜과 같은 서비스에서</a:t>
            </a:r>
            <a:endParaRPr lang="en-US" altLang="ko-KR" sz="2500" spc="-300" dirty="0">
              <a:solidFill>
                <a:schemeClr val="bg1"/>
              </a:solidFill>
            </a:endParaRPr>
          </a:p>
          <a:p>
            <a:pPr algn="ctr"/>
            <a:r>
              <a:rPr lang="ko-KR" altLang="en-US" sz="2500" spc="-300" dirty="0">
                <a:solidFill>
                  <a:schemeClr val="bg1"/>
                </a:solidFill>
              </a:rPr>
              <a:t>차별점을 찾기가 어렵다</a:t>
            </a:r>
            <a:r>
              <a:rPr lang="en-US" altLang="ko-KR" sz="2500" spc="-300" dirty="0">
                <a:solidFill>
                  <a:schemeClr val="bg1"/>
                </a:solidFill>
              </a:rPr>
              <a:t>.</a:t>
            </a:r>
            <a:endParaRPr lang="ko-KR" altLang="en-US" sz="2500" spc="-3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06A4F7-9C7A-DD40-540A-8A89F09C9098}"/>
              </a:ext>
            </a:extLst>
          </p:cNvPr>
          <p:cNvSpPr/>
          <p:nvPr/>
        </p:nvSpPr>
        <p:spPr>
          <a:xfrm>
            <a:off x="9889724" y="6022875"/>
            <a:ext cx="2302276" cy="6747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24929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진행사항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2352F8-452C-CA70-9B08-2162461C6B19}"/>
              </a:ext>
            </a:extLst>
          </p:cNvPr>
          <p:cNvSpPr/>
          <p:nvPr/>
        </p:nvSpPr>
        <p:spPr>
          <a:xfrm>
            <a:off x="9889724" y="6098959"/>
            <a:ext cx="2302276" cy="674703"/>
          </a:xfrm>
          <a:prstGeom prst="rect">
            <a:avLst/>
          </a:prstGeom>
          <a:solidFill>
            <a:srgbClr val="224D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0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15DD2D-AD9C-18A8-6FC9-3E952BAA43DC}"/>
              </a:ext>
            </a:extLst>
          </p:cNvPr>
          <p:cNvSpPr txBox="1"/>
          <p:nvPr/>
        </p:nvSpPr>
        <p:spPr>
          <a:xfrm>
            <a:off x="144377" y="908229"/>
            <a:ext cx="11982967" cy="18887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/>
              <a:t>NodeJS</a:t>
            </a:r>
            <a:r>
              <a:rPr lang="ko-KR" altLang="en-US" sz="2000" dirty="0"/>
              <a:t> 프레임워크를 사용하여 클라이언트와 어플리케이션을 연결해주는 </a:t>
            </a:r>
            <a:r>
              <a:rPr lang="en-US" altLang="ko-KR" sz="2000" dirty="0"/>
              <a:t>API</a:t>
            </a:r>
            <a:r>
              <a:rPr lang="ko-KR" altLang="en-US" sz="2000" dirty="0"/>
              <a:t>서버 구축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구축된 </a:t>
            </a:r>
            <a:r>
              <a:rPr lang="en-US" altLang="ko-KR" sz="2000" dirty="0"/>
              <a:t>API</a:t>
            </a:r>
            <a:r>
              <a:rPr lang="ko-KR" altLang="en-US" sz="2000" dirty="0"/>
              <a:t>서버를 백그라운드에서 실행이 가능하도록 </a:t>
            </a:r>
            <a:r>
              <a:rPr lang="en-US" altLang="ko-KR" sz="2000" dirty="0"/>
              <a:t>AWS EC2</a:t>
            </a:r>
            <a:r>
              <a:rPr lang="ko-KR" altLang="en-US" sz="2000" dirty="0"/>
              <a:t>에 배포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클라이언트와 어플리케이션에서 데이터에 쉽게 접근할 수 있도록 </a:t>
            </a:r>
            <a:r>
              <a:rPr lang="en-US" altLang="ko-KR" sz="2000" dirty="0"/>
              <a:t>AWS RDS </a:t>
            </a:r>
            <a:r>
              <a:rPr lang="ko-KR" altLang="en-US" sz="2000" dirty="0"/>
              <a:t>구축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클라이언트와 어플리케이션에서 이미지 파일에 쉽게 접근할 수 있도록 </a:t>
            </a:r>
            <a:r>
              <a:rPr lang="en-US" altLang="ko-KR" sz="2000" dirty="0"/>
              <a:t>AWS S3 </a:t>
            </a:r>
            <a:r>
              <a:rPr lang="ko-KR" altLang="en-US" sz="2000" dirty="0"/>
              <a:t>구축</a:t>
            </a:r>
            <a:endParaRPr lang="en-US" altLang="ko-KR" sz="20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4A304BC-1EC9-778C-34B0-710D0BFBD073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874235B-D12F-FE3E-F619-F5B133A4C003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81499-65B6-DB23-667E-28278BB6AE8B}"/>
              </a:ext>
            </a:extLst>
          </p:cNvPr>
          <p:cNvSpPr txBox="1"/>
          <p:nvPr/>
        </p:nvSpPr>
        <p:spPr>
          <a:xfrm>
            <a:off x="1163052" y="272716"/>
            <a:ext cx="3347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서버 파트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(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정우진 학생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)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8218B4-71BA-B158-D62B-F0624488E396}"/>
              </a:ext>
            </a:extLst>
          </p:cNvPr>
          <p:cNvSpPr/>
          <p:nvPr/>
        </p:nvSpPr>
        <p:spPr>
          <a:xfrm>
            <a:off x="10039927" y="6511636"/>
            <a:ext cx="2087418" cy="185931"/>
          </a:xfrm>
          <a:prstGeom prst="rect">
            <a:avLst/>
          </a:prstGeom>
          <a:solidFill>
            <a:srgbClr val="C7E0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00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0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4A304BC-1EC9-778C-34B0-710D0BFBD073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874235B-D12F-FE3E-F619-F5B133A4C003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81499-65B6-DB23-667E-28278BB6AE8B}"/>
              </a:ext>
            </a:extLst>
          </p:cNvPr>
          <p:cNvSpPr txBox="1"/>
          <p:nvPr/>
        </p:nvSpPr>
        <p:spPr>
          <a:xfrm>
            <a:off x="1163052" y="272716"/>
            <a:ext cx="4309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클라이언트 파트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(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김효정 학생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)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44495A-4510-788A-CEBE-D9296DC328AA}"/>
              </a:ext>
            </a:extLst>
          </p:cNvPr>
          <p:cNvSpPr/>
          <p:nvPr/>
        </p:nvSpPr>
        <p:spPr>
          <a:xfrm>
            <a:off x="10039927" y="6511636"/>
            <a:ext cx="2087418" cy="185931"/>
          </a:xfrm>
          <a:prstGeom prst="rect">
            <a:avLst/>
          </a:prstGeom>
          <a:solidFill>
            <a:srgbClr val="C7E0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C566F3-38F9-B85C-34A1-1A5BB0E104D7}"/>
              </a:ext>
            </a:extLst>
          </p:cNvPr>
          <p:cNvSpPr txBox="1"/>
          <p:nvPr/>
        </p:nvSpPr>
        <p:spPr>
          <a:xfrm>
            <a:off x="144377" y="908229"/>
            <a:ext cx="11982967" cy="23504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/>
              <a:t>SPI </a:t>
            </a:r>
            <a:r>
              <a:rPr lang="ko-KR" altLang="en-US" sz="2000" dirty="0"/>
              <a:t>통신을 이용하여 센서 데이터를 수집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서버에서 구축한 </a:t>
            </a:r>
            <a:r>
              <a:rPr lang="en-US" altLang="ko-KR" sz="2000" dirty="0"/>
              <a:t>API</a:t>
            </a:r>
            <a:r>
              <a:rPr lang="ko-KR" altLang="en-US" sz="2000" dirty="0"/>
              <a:t>를 참조하여 수집한 센서 데이터를 데이터베이스로 전송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/>
              <a:t>OpenCV </a:t>
            </a:r>
            <a:r>
              <a:rPr lang="ko-KR" altLang="en-US" sz="2000" dirty="0"/>
              <a:t>라이브러리를 이용하여 사진을 찍은 뒤 </a:t>
            </a:r>
            <a:r>
              <a:rPr lang="en-US" altLang="ko-KR" sz="2000" dirty="0"/>
              <a:t>AWS</a:t>
            </a:r>
            <a:r>
              <a:rPr lang="ko-KR" altLang="en-US" sz="2000" dirty="0"/>
              <a:t>에서 제공하는 </a:t>
            </a:r>
            <a:r>
              <a:rPr lang="en-US" altLang="ko-KR" sz="2000" dirty="0"/>
              <a:t>boto3 SDK</a:t>
            </a:r>
            <a:r>
              <a:rPr lang="ko-KR" altLang="en-US" sz="2000" dirty="0"/>
              <a:t>를 사용하여 이미지를 </a:t>
            </a:r>
            <a:r>
              <a:rPr lang="en-US" altLang="ko-KR" sz="2000" dirty="0"/>
              <a:t>AWS S3</a:t>
            </a:r>
            <a:r>
              <a:rPr lang="ko-KR" altLang="en-US" sz="2000" dirty="0"/>
              <a:t>로 전송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/>
              <a:t>MQTT </a:t>
            </a:r>
            <a:r>
              <a:rPr lang="ko-KR" altLang="en-US" sz="2000" dirty="0"/>
              <a:t>프로토콜을 이용하여 토픽을 구독한 다음 그 토픽에 특정 메세지가 수신되면 이미지를 업로드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2720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0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4A304BC-1EC9-778C-34B0-710D0BFBD073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874235B-D12F-FE3E-F619-F5B133A4C003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81499-65B6-DB23-667E-28278BB6AE8B}"/>
              </a:ext>
            </a:extLst>
          </p:cNvPr>
          <p:cNvSpPr txBox="1"/>
          <p:nvPr/>
        </p:nvSpPr>
        <p:spPr>
          <a:xfrm>
            <a:off x="1163052" y="272716"/>
            <a:ext cx="4629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어플리케이션 파트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(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김종훈 학생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)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BF8572-8237-A38D-2573-28EB1BA97A5F}"/>
              </a:ext>
            </a:extLst>
          </p:cNvPr>
          <p:cNvSpPr/>
          <p:nvPr/>
        </p:nvSpPr>
        <p:spPr>
          <a:xfrm>
            <a:off x="10039927" y="6511636"/>
            <a:ext cx="2087418" cy="185931"/>
          </a:xfrm>
          <a:prstGeom prst="rect">
            <a:avLst/>
          </a:prstGeom>
          <a:solidFill>
            <a:srgbClr val="C7E0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3A4593-FAB8-0941-7FBE-26E258763EEA}"/>
              </a:ext>
            </a:extLst>
          </p:cNvPr>
          <p:cNvSpPr txBox="1"/>
          <p:nvPr/>
        </p:nvSpPr>
        <p:spPr>
          <a:xfrm>
            <a:off x="144377" y="908229"/>
            <a:ext cx="11982967" cy="28121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/>
              <a:t>Swift</a:t>
            </a:r>
            <a:r>
              <a:rPr lang="ko-KR" altLang="en-US" sz="2000" dirty="0"/>
              <a:t>를 사용하여 필수기능을 넣은 어플리케이션 제작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어플리케이션에서 요청 시 클라이언트의 카메라 모듈을 통해 식물의 생장 상황을 볼 수 있는 기능 구현 중 </a:t>
            </a:r>
            <a:r>
              <a:rPr lang="en-US" altLang="ko-KR" sz="2000" dirty="0"/>
              <a:t>(</a:t>
            </a:r>
            <a:r>
              <a:rPr lang="ko-KR" altLang="en-US" sz="2000" dirty="0"/>
              <a:t>클라이언트와 연동 작업중</a:t>
            </a:r>
            <a:r>
              <a:rPr lang="en-US" altLang="ko-KR" sz="2000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생장 길이 데이터를 서버로부터 불러와 차트로 표현하는 기능 구현</a:t>
            </a:r>
            <a:r>
              <a:rPr lang="en-US" altLang="ko-KR" sz="2000" dirty="0"/>
              <a:t>(</a:t>
            </a:r>
            <a:r>
              <a:rPr lang="ko-KR" altLang="en-US" sz="2000" dirty="0"/>
              <a:t>현재 더미 데이터로 구현</a:t>
            </a:r>
            <a:r>
              <a:rPr lang="en-US" altLang="ko-KR" sz="2000" dirty="0"/>
              <a:t>, </a:t>
            </a:r>
            <a:r>
              <a:rPr lang="ko-KR" altLang="en-US" sz="2000" dirty="0"/>
              <a:t>서버와 연동 작업 중</a:t>
            </a:r>
            <a:r>
              <a:rPr lang="en-US" altLang="ko-KR" sz="2000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클라이언트</a:t>
            </a:r>
            <a:r>
              <a:rPr lang="en-US" altLang="ko-KR" sz="2000" dirty="0"/>
              <a:t>(</a:t>
            </a:r>
            <a:r>
              <a:rPr lang="ko-KR" altLang="en-US" sz="2000" dirty="0"/>
              <a:t>라즈베리 파이</a:t>
            </a:r>
            <a:r>
              <a:rPr lang="en-US" altLang="ko-KR" sz="2000" dirty="0"/>
              <a:t>)</a:t>
            </a:r>
            <a:r>
              <a:rPr lang="ko-KR" altLang="en-US" sz="2000" dirty="0"/>
              <a:t>의 센서 값을 서버로부터 불러와 모니터링 할 수 있는 기능 구현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52719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C8D0E814C13F243B138CCE7442FFB7F" ma:contentTypeVersion="13" ma:contentTypeDescription="새 문서를 만듭니다." ma:contentTypeScope="" ma:versionID="329f24c2fd20c6ca2fd23d2a990ab49f">
  <xsd:schema xmlns:xsd="http://www.w3.org/2001/XMLSchema" xmlns:xs="http://www.w3.org/2001/XMLSchema" xmlns:p="http://schemas.microsoft.com/office/2006/metadata/properties" xmlns:ns2="8f95a82e-cbc9-4c1a-8cc0-482ffa078c69" xmlns:ns3="f3a517b0-2f62-4347-af49-82b4d709f95d" targetNamespace="http://schemas.microsoft.com/office/2006/metadata/properties" ma:root="true" ma:fieldsID="fd86c51969922bd99aa0a8b96988cbaf" ns2:_="" ns3:_="">
    <xsd:import namespace="8f95a82e-cbc9-4c1a-8cc0-482ffa078c69"/>
    <xsd:import namespace="f3a517b0-2f62-4347-af49-82b4d709f9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95a82e-cbc9-4c1a-8cc0-482ffa078c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이미지 태그" ma:readOnly="false" ma:fieldId="{5cf76f15-5ced-4ddc-b409-7134ff3c332f}" ma:taxonomyMulti="true" ma:sspId="59f65d27-7d66-41f1-9e86-1d8e56561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a517b0-2f62-4347-af49-82b4d709f95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71f3bdd-b67e-45aa-8efc-1ef6b77a47cd}" ma:internalName="TaxCatchAll" ma:showField="CatchAllData" ma:web="f3a517b0-2f62-4347-af49-82b4d709f95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f95a82e-cbc9-4c1a-8cc0-482ffa078c69">
      <Terms xmlns="http://schemas.microsoft.com/office/infopath/2007/PartnerControls"/>
    </lcf76f155ced4ddcb4097134ff3c332f>
    <TaxCatchAll xmlns="f3a517b0-2f62-4347-af49-82b4d709f95d" xsi:nil="true"/>
  </documentManagement>
</p:properties>
</file>

<file path=customXml/itemProps1.xml><?xml version="1.0" encoding="utf-8"?>
<ds:datastoreItem xmlns:ds="http://schemas.openxmlformats.org/officeDocument/2006/customXml" ds:itemID="{E7F8F46A-6048-413D-A24A-C06B814A6EEE}"/>
</file>

<file path=customXml/itemProps2.xml><?xml version="1.0" encoding="utf-8"?>
<ds:datastoreItem xmlns:ds="http://schemas.openxmlformats.org/officeDocument/2006/customXml" ds:itemID="{6DAEAF57-A2B0-4EAC-9AF9-F6FE4D1298F6}"/>
</file>

<file path=customXml/itemProps3.xml><?xml version="1.0" encoding="utf-8"?>
<ds:datastoreItem xmlns:ds="http://schemas.openxmlformats.org/officeDocument/2006/customXml" ds:itemID="{CD7F089F-6F0A-401D-A407-6B059C11615C}"/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377</Words>
  <Application>Microsoft Office PowerPoint</Application>
  <PresentationFormat>와이드스크린</PresentationFormat>
  <Paragraphs>63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정우진</cp:lastModifiedBy>
  <cp:revision>50</cp:revision>
  <dcterms:created xsi:type="dcterms:W3CDTF">2022-08-03T01:14:38Z</dcterms:created>
  <dcterms:modified xsi:type="dcterms:W3CDTF">2023-08-03T10:56:37Z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0x0101002C8D0E814C13F243B138CCE7442FFB7F</vt:lpwstr>
  </property>
</Properties>
</file>