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59" r:id="rId5"/>
    <p:sldId id="260" r:id="rId6"/>
    <p:sldId id="267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929C7-824C-A88A-CB79-D3530E5DE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7E78F7-6AB6-3184-D256-3A7B551FF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42A31-E572-E9CD-53A4-E7CB0EC2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1991-5171-444B-8B4D-FE96C730A601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E63B8-FB52-4E8C-E02D-A2450441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D4807-9E02-E928-9125-C1921319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AA2C-DC6E-4369-B6E6-A48DED06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0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E36B1-6370-51D5-FF5D-3BC1DFE5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7F0176-6E26-8CDC-55EF-3D2D5910E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0C9E9-6AE0-FED9-31C7-C225E863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1991-5171-444B-8B4D-FE96C730A601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651B5-5561-B34B-6F4C-1FC3868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1ED2F-1C90-2E79-6501-FA7A56D2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AA2C-DC6E-4369-B6E6-A48DED06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83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A61204-1577-CAB2-F38D-F8F09C8D2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E9F2A-50DB-EED3-B6F6-5D84EBD26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010F2-C204-3A7E-785B-7CCAFFBF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1991-5171-444B-8B4D-FE96C730A601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68464-40A5-632C-2B0D-7EF2366D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40900-386F-594E-3A45-99598BD4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AA2C-DC6E-4369-B6E6-A48DED06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5D712-004C-80EB-4198-00DA3ED4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B6735-CFF2-4C9A-3D3A-7C02A99ED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A35C9-899D-BE0F-D1F8-A9BDD99B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1991-5171-444B-8B4D-FE96C730A601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7457B-BA1B-A2AE-A80F-5EE4FD04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5B34A-2FD7-5320-1622-62F6980E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AA2C-DC6E-4369-B6E6-A48DED06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C4235-2868-4D74-A3C4-8F959889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B8EAD-B7EC-B6FD-582D-BB9680DF0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74A9E-0416-6E90-C17F-060FE28B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1991-5171-444B-8B4D-FE96C730A601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42CCA-48D3-20F4-F511-E89955F3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C41A2B-B9D3-F69C-2C3A-E0DD0E86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AA2C-DC6E-4369-B6E6-A48DED06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7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6417F-3E4B-3C3C-EE15-9ACC6527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A8F65-1614-6BAB-A3D8-8C1AF5702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5367F8-C0C6-2974-2741-93E0041DC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18C1C-51BA-8E3A-224A-FDC5401B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1991-5171-444B-8B4D-FE96C730A601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211341-6F29-2AE3-A755-17909AE9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E42A17-3A26-19E8-2202-AF03E0AC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AA2C-DC6E-4369-B6E6-A48DED06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60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E2A6A-EA77-30CD-E493-5354AB57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DD075-5024-FFEC-F97F-32812CD77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B295E1-413C-7BDF-D0A9-4AE992EC1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1CB171-B59E-E742-82D1-5063A5857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175191-8A83-6CC3-0E44-8401A5299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273723-8F9E-F08A-2A8C-77EE4AEC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1991-5171-444B-8B4D-FE96C730A601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24E8D4-29D2-E339-B2A7-249E57A5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41FCA5-4C6B-0075-7940-76D9E68B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AA2C-DC6E-4369-B6E6-A48DED06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23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032A5-D7CE-B4DA-91E1-E05F3C78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3B7DBE-6DAC-B9AD-2890-127A3A00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1991-5171-444B-8B4D-FE96C730A601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B5D631-0E53-DADF-7F18-7FD11CC0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774BE7-33A1-B0B1-DF75-7665888C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AA2C-DC6E-4369-B6E6-A48DED06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25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3F0F5E-A33E-F762-80E7-82A24A36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1991-5171-444B-8B4D-FE96C730A601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10B62A-424C-E424-9B1E-F44F05FC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B5B872-DB03-33C0-562F-CBFDB978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AA2C-DC6E-4369-B6E6-A48DED06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10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81FC6-1AF1-88BC-E98C-CBDC6778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8459C-399D-5870-509F-356283F14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8C5A56-04EF-1ECB-70EA-8C049CACC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2BEA66-69DF-5B46-F5BE-EF10C044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1991-5171-444B-8B4D-FE96C730A601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E154CA-55BF-92ED-0DD3-30E8764F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0F88C1-09B0-7DCF-7145-21B3A6EF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AA2C-DC6E-4369-B6E6-A48DED06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4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E7723-A2ED-067B-FDB6-5674E412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90A32B-E446-9030-29B2-D347F61A1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0D99D-57C1-B05D-1AEB-9C3F863E1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E8259-DA2E-C255-A920-ECD8E4EB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1991-5171-444B-8B4D-FE96C730A601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E0BF63-323B-2961-FD40-82C63BD2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275D6A-E973-AB01-09A4-43A69BE5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AA2C-DC6E-4369-B6E6-A48DED06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53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035FDD-4719-CD64-97A0-0EB95D4C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85B4CB-691F-0B83-C57B-2097A549C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59AD5-F252-F727-C981-B8179D2C5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71991-5171-444B-8B4D-FE96C730A601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40F8D-9488-B34F-B112-4251B01FE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E41E6-ED3D-2960-1BC3-4003A5D84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CAA2C-DC6E-4369-B6E6-A48DED06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7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BBCE7-3FC5-45E1-AD55-D96832F7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i="0" dirty="0" err="1">
                <a:solidFill>
                  <a:srgbClr val="333333"/>
                </a:solidFill>
                <a:effectLst/>
                <a:latin typeface="HelveticaNeue Regular"/>
              </a:rPr>
              <a:t>WiFi</a:t>
            </a:r>
            <a:r>
              <a:rPr lang="en-US" altLang="ko-KR" sz="3200" b="1" i="0" dirty="0">
                <a:solidFill>
                  <a:srgbClr val="333333"/>
                </a:solidFill>
                <a:effectLst/>
                <a:latin typeface="HelveticaNeue Regular"/>
              </a:rPr>
              <a:t> networks on drones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0099F9-ECEF-DBF3-6687-0A4967846118}"/>
              </a:ext>
            </a:extLst>
          </p:cNvPr>
          <p:cNvSpPr txBox="1">
            <a:spLocks/>
          </p:cNvSpPr>
          <p:nvPr/>
        </p:nvSpPr>
        <p:spPr>
          <a:xfrm>
            <a:off x="0" y="6142470"/>
            <a:ext cx="12192000" cy="715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33333"/>
                </a:solidFill>
                <a:latin typeface="HelveticaNeue Regular"/>
              </a:rPr>
              <a:t>http://lps3.ieeexplore.ieee.org.libproxy.hanbat.ac.kr/document/7805730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1D86AD-8D6C-ADD4-D2A6-8663FB86A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496" y="146762"/>
            <a:ext cx="4324888" cy="214606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4D3F4BF-8B38-0D32-0FE2-4A5CA99C0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550" y="2511188"/>
            <a:ext cx="2530834" cy="32709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A1D19B1-4CB7-703D-E55C-885D8535B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382" y="2511188"/>
            <a:ext cx="3028950" cy="2286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C4663E-04DD-BB0B-B1CE-4A64AD69653A}"/>
              </a:ext>
            </a:extLst>
          </p:cNvPr>
          <p:cNvSpPr txBox="1"/>
          <p:nvPr/>
        </p:nvSpPr>
        <p:spPr>
          <a:xfrm>
            <a:off x="436728" y="158314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드론을</a:t>
            </a:r>
            <a:r>
              <a:rPr lang="ko-KR" altLang="en-US" dirty="0"/>
              <a:t> 이용한 공중 </a:t>
            </a:r>
            <a:r>
              <a:rPr lang="en-US" altLang="ko-KR" dirty="0"/>
              <a:t>WIFI </a:t>
            </a:r>
            <a:r>
              <a:rPr lang="ko-KR" altLang="en-US" dirty="0"/>
              <a:t>네트워크를 배치하기 위해 두가지의 </a:t>
            </a:r>
            <a:r>
              <a:rPr lang="en-US" altLang="ko-KR" dirty="0"/>
              <a:t>WIFI </a:t>
            </a:r>
            <a:r>
              <a:rPr lang="ko-KR" altLang="en-US" dirty="0"/>
              <a:t>모드를 비교하는 실험 및 연구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F9E5951-16C0-2B64-3D6D-13AB77957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82" y="2511188"/>
            <a:ext cx="5700818" cy="271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5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E5425-D1E4-564D-F553-AF27F3B6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i="0" dirty="0" err="1">
                <a:solidFill>
                  <a:srgbClr val="333333"/>
                </a:solidFill>
                <a:effectLst/>
                <a:latin typeface="HelveticaNeue Regular"/>
              </a:rPr>
              <a:t>WiFi</a:t>
            </a:r>
            <a:r>
              <a:rPr lang="en-US" altLang="ko-KR" sz="3200" b="1" i="0" dirty="0">
                <a:solidFill>
                  <a:srgbClr val="333333"/>
                </a:solidFill>
                <a:effectLst/>
                <a:latin typeface="HelveticaNeue Regular"/>
              </a:rPr>
              <a:t> networks on drones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39CC1E-01EE-A555-BDEC-1E9C53F89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35" y="1405435"/>
            <a:ext cx="6389001" cy="3752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0A9A85-874B-73EA-4590-D328E519CFA7}"/>
              </a:ext>
            </a:extLst>
          </p:cNvPr>
          <p:cNvSpPr txBox="1"/>
          <p:nvPr/>
        </p:nvSpPr>
        <p:spPr>
          <a:xfrm>
            <a:off x="7451677" y="1699585"/>
            <a:ext cx="436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i="0" dirty="0">
                <a:solidFill>
                  <a:srgbClr val="000000"/>
                </a:solidFill>
                <a:effectLst/>
                <a:latin typeface="Nanum Gothic"/>
              </a:rPr>
              <a:t>Infrastructure Mode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anum Gothic"/>
              </a:rPr>
              <a:t>가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Nanum Gothic"/>
              </a:rPr>
              <a:t>Ad Hoc Mod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anum Gothic"/>
              </a:rPr>
              <a:t>보다 전송 속도가 항상 높다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C8739F-70C5-E37D-4E17-76F85112C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371" y="3429000"/>
            <a:ext cx="4809576" cy="155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5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73415CA-EDA0-0C24-E09C-9602FEBBB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i="0" dirty="0">
                <a:solidFill>
                  <a:srgbClr val="333333"/>
                </a:solidFill>
                <a:effectLst/>
                <a:latin typeface="HelveticaNeue Regular"/>
              </a:rPr>
              <a:t>A study on latency-guaranteed multi-hop wireless communication system for control of robots and drones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68836F-BBC4-959F-800E-B280F25ED2D7}"/>
              </a:ext>
            </a:extLst>
          </p:cNvPr>
          <p:cNvSpPr txBox="1">
            <a:spLocks/>
          </p:cNvSpPr>
          <p:nvPr/>
        </p:nvSpPr>
        <p:spPr>
          <a:xfrm>
            <a:off x="0" y="6142470"/>
            <a:ext cx="10515600" cy="715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3200" dirty="0">
                <a:solidFill>
                  <a:srgbClr val="111111"/>
                </a:solidFill>
                <a:latin typeface="notokr-regular"/>
              </a:rPr>
              <a:t>http://lps3.ieeexplore.ieee.org.libproxy.hanbat.ac.kr/document/8301849</a:t>
            </a:r>
            <a:endParaRPr lang="ko-KR" altLang="en-US" sz="3200" dirty="0">
              <a:solidFill>
                <a:srgbClr val="111111"/>
              </a:solidFill>
              <a:latin typeface="notokr-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F158B-1097-BC80-1BD6-7A286D58AB7D}"/>
              </a:ext>
            </a:extLst>
          </p:cNvPr>
          <p:cNvSpPr txBox="1"/>
          <p:nvPr/>
        </p:nvSpPr>
        <p:spPr>
          <a:xfrm>
            <a:off x="436726" y="1583140"/>
            <a:ext cx="7874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드론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UAV</a:t>
            </a:r>
            <a:r>
              <a:rPr lang="ko-KR" altLang="en-US" dirty="0"/>
              <a:t>를 사용하여 </a:t>
            </a:r>
            <a:r>
              <a:rPr lang="en-US" altLang="ko-KR" dirty="0"/>
              <a:t>BLOS(</a:t>
            </a:r>
            <a:r>
              <a:rPr lang="ko-KR" altLang="en-US" dirty="0"/>
              <a:t>비가시권</a:t>
            </a:r>
            <a:r>
              <a:rPr lang="en-US" altLang="ko-KR" dirty="0"/>
              <a:t>) </a:t>
            </a:r>
            <a:r>
              <a:rPr lang="ko-KR" altLang="en-US" dirty="0"/>
              <a:t>운용이 필요한 로봇과 </a:t>
            </a:r>
            <a:r>
              <a:rPr lang="ko-KR" altLang="en-US" dirty="0" err="1"/>
              <a:t>드론의</a:t>
            </a:r>
            <a:r>
              <a:rPr lang="ko-KR" altLang="en-US" dirty="0"/>
              <a:t> 원격제어에 특화된 지연시간 보장형 다중 홉 라우팅 시스템 개발 후 설계 및 성능 제시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F7DBC-AACC-4506-F0AE-87325EA2FB21}"/>
              </a:ext>
            </a:extLst>
          </p:cNvPr>
          <p:cNvSpPr txBox="1"/>
          <p:nvPr/>
        </p:nvSpPr>
        <p:spPr>
          <a:xfrm>
            <a:off x="436726" y="2543822"/>
            <a:ext cx="7342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 홉 라우팅 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네트워크 커버리지 영역이 단일 노드의 무선 범위보다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큰 무선 네트워크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통신 유형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81225A6-6FA8-BE65-A452-B1C788405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6" y="3345009"/>
            <a:ext cx="3738562" cy="21004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B0F9A1B-B3B0-8D68-DDC1-744F2DEF0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340" y="3354880"/>
            <a:ext cx="4164284" cy="26228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BAA544-BD7F-8350-FDEF-171E77AE539D}"/>
              </a:ext>
            </a:extLst>
          </p:cNvPr>
          <p:cNvSpPr txBox="1"/>
          <p:nvPr/>
        </p:nvSpPr>
        <p:spPr>
          <a:xfrm>
            <a:off x="5824683" y="3375898"/>
            <a:ext cx="2514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시스템 전송 속도와 지연 시간 간의 관계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A792110-FF6E-F946-BC81-B2EB4690E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7466" y="1498876"/>
            <a:ext cx="2675028" cy="24661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F884AE6-DE35-0F35-CD38-93761A7228A6}"/>
              </a:ext>
            </a:extLst>
          </p:cNvPr>
          <p:cNvSpPr txBox="1"/>
          <p:nvPr/>
        </p:nvSpPr>
        <p:spPr>
          <a:xfrm>
            <a:off x="9078393" y="4006648"/>
            <a:ext cx="2514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범위 및 수신 성공률 측정</a:t>
            </a:r>
          </a:p>
        </p:txBody>
      </p:sp>
    </p:spTree>
    <p:extLst>
      <p:ext uri="{BB962C8B-B14F-4D97-AF65-F5344CB8AC3E}">
        <p14:creationId xmlns:p14="http://schemas.microsoft.com/office/powerpoint/2010/main" val="259163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CA3A52E-3E0D-2202-1216-6ADC66CE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i="0" dirty="0">
                <a:solidFill>
                  <a:srgbClr val="333333"/>
                </a:solidFill>
                <a:effectLst/>
                <a:latin typeface="HelveticaNeue Regular"/>
              </a:rPr>
              <a:t>Enabling drone as a service: OneM2M-based UAV/drone management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6A5EC-5F58-9D30-43BD-E733971D5746}"/>
              </a:ext>
            </a:extLst>
          </p:cNvPr>
          <p:cNvSpPr txBox="1"/>
          <p:nvPr/>
        </p:nvSpPr>
        <p:spPr>
          <a:xfrm>
            <a:off x="436726" y="1583140"/>
            <a:ext cx="7656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드론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UAV</a:t>
            </a:r>
            <a:r>
              <a:rPr lang="ko-KR" altLang="en-US" dirty="0"/>
              <a:t>를 사용하여 재난지역에서의 </a:t>
            </a:r>
            <a:r>
              <a:rPr lang="en-US" altLang="ko-KR" dirty="0"/>
              <a:t>AD HOC</a:t>
            </a:r>
            <a:r>
              <a:rPr lang="ko-KR" altLang="en-US" dirty="0"/>
              <a:t>네트워크 구축 및 택배와 같은 서비스를 지원하기 위한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Neue Regular"/>
              </a:rPr>
              <a:t>oneM2M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Neue Regular"/>
              </a:rPr>
              <a:t>기반</a:t>
            </a:r>
            <a:r>
              <a:rPr lang="ko-KR" altLang="en-US" dirty="0"/>
              <a:t> 관제 및 관리 시스템 제시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A44BC-4963-B105-8DC2-164B14298E68}"/>
              </a:ext>
            </a:extLst>
          </p:cNvPr>
          <p:cNvSpPr txBox="1"/>
          <p:nvPr/>
        </p:nvSpPr>
        <p:spPr>
          <a:xfrm>
            <a:off x="436726" y="2579942"/>
            <a:ext cx="782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HelveticaNeue Regular"/>
              </a:rPr>
              <a:t>oneM2M </a:t>
            </a:r>
            <a:r>
              <a:rPr lang="en-US" altLang="ko-KR" dirty="0">
                <a:solidFill>
                  <a:srgbClr val="333333"/>
                </a:solidFill>
                <a:latin typeface="HelveticaNeue Regular"/>
              </a:rPr>
              <a:t>:</a:t>
            </a:r>
            <a:r>
              <a:rPr lang="ko-KR" altLang="en-US" dirty="0">
                <a:solidFill>
                  <a:srgbClr val="333333"/>
                </a:solidFill>
                <a:latin typeface="HelveticaNeue Regular"/>
              </a:rPr>
              <a:t> 사물</a:t>
            </a:r>
            <a:r>
              <a:rPr lang="en-US" altLang="ko-KR" dirty="0">
                <a:solidFill>
                  <a:srgbClr val="333333"/>
                </a:solidFill>
                <a:latin typeface="HelveticaNeue Regular"/>
              </a:rPr>
              <a:t>, IOT </a:t>
            </a:r>
            <a:r>
              <a:rPr lang="ko-KR" altLang="en-US" dirty="0">
                <a:solidFill>
                  <a:srgbClr val="333333"/>
                </a:solidFill>
                <a:latin typeface="HelveticaNeue Regular"/>
              </a:rPr>
              <a:t>기술을 위한 요구사항 및 아키텍처 등을 제공하는 단체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93E47EC-CB97-CEBD-0912-DF941DAFE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6" y="3121809"/>
            <a:ext cx="4155885" cy="2942488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F71D641F-BA2F-A235-4923-F09E011C7537}"/>
              </a:ext>
            </a:extLst>
          </p:cNvPr>
          <p:cNvSpPr txBox="1">
            <a:spLocks/>
          </p:cNvSpPr>
          <p:nvPr/>
        </p:nvSpPr>
        <p:spPr>
          <a:xfrm>
            <a:off x="0" y="6142470"/>
            <a:ext cx="10515600" cy="715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3200" dirty="0">
                <a:solidFill>
                  <a:srgbClr val="111111"/>
                </a:solidFill>
                <a:latin typeface="notokr-regular"/>
              </a:rPr>
              <a:t>http://lps3.ieeexplore.ieee.org.libproxy.hanbat.ac.kr/document/7993739</a:t>
            </a:r>
            <a:endParaRPr lang="ko-KR" altLang="en-US" sz="3200" dirty="0">
              <a:solidFill>
                <a:srgbClr val="111111"/>
              </a:solidFill>
              <a:latin typeface="notokr-regular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9D8254E-742F-4C3F-AB81-A8DDAA224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208" y="3355247"/>
            <a:ext cx="56673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9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8C1DAD6-94CB-8A74-A6C5-199091B4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i="0" dirty="0">
                <a:solidFill>
                  <a:srgbClr val="333333"/>
                </a:solidFill>
                <a:effectLst/>
                <a:latin typeface="HelveticaNeue Regular"/>
              </a:rPr>
              <a:t>Wideband Channel Measurements and First Findings for Low Altitude Drone-to-Drone Links in an Urban Scenario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57C560-DC6B-C6A2-A890-2F7CDC86255C}"/>
              </a:ext>
            </a:extLst>
          </p:cNvPr>
          <p:cNvSpPr txBox="1">
            <a:spLocks/>
          </p:cNvSpPr>
          <p:nvPr/>
        </p:nvSpPr>
        <p:spPr>
          <a:xfrm>
            <a:off x="0" y="6142470"/>
            <a:ext cx="10515600" cy="715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3200" dirty="0">
                <a:solidFill>
                  <a:srgbClr val="111111"/>
                </a:solidFill>
                <a:latin typeface="notokr-regular"/>
              </a:rPr>
              <a:t>http://lps3.ieeexplore.ieee.org.libproxy.hanbat.ac.kr/document/9135494</a:t>
            </a:r>
            <a:endParaRPr lang="ko-KR" altLang="en-US" sz="3200" dirty="0">
              <a:solidFill>
                <a:srgbClr val="111111"/>
              </a:solidFill>
              <a:latin typeface="notokr-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0D000-CE49-02B6-6705-5348095A8F44}"/>
              </a:ext>
            </a:extLst>
          </p:cNvPr>
          <p:cNvSpPr txBox="1"/>
          <p:nvPr/>
        </p:nvSpPr>
        <p:spPr>
          <a:xfrm>
            <a:off x="436726" y="1583140"/>
            <a:ext cx="7656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도심에서 </a:t>
            </a:r>
            <a:r>
              <a:rPr lang="ko-KR" altLang="en-US" dirty="0" err="1"/>
              <a:t>드론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UAV </a:t>
            </a:r>
            <a:r>
              <a:rPr lang="ko-KR" altLang="en-US" dirty="0"/>
              <a:t>간의 충돌을 방지하기 위한 안정적인 </a:t>
            </a:r>
            <a:r>
              <a:rPr lang="en-US" altLang="ko-KR" dirty="0"/>
              <a:t>D2D</a:t>
            </a:r>
            <a:r>
              <a:rPr lang="ko-KR" altLang="en-US" dirty="0"/>
              <a:t>통신을 유지하기 위해 광대역 채널 측정하고 그에 대한 결과 제시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267DAE-E6BE-E8EE-B152-F9608C13E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53" y="2382151"/>
            <a:ext cx="5364565" cy="36076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D2A5219-6531-468D-C32A-5D0AA3610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59360"/>
            <a:ext cx="5603131" cy="23067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6C5ACE-B7D7-4C1F-E71B-E668629F2FCD}"/>
              </a:ext>
            </a:extLst>
          </p:cNvPr>
          <p:cNvSpPr txBox="1"/>
          <p:nvPr/>
        </p:nvSpPr>
        <p:spPr>
          <a:xfrm>
            <a:off x="6096000" y="2636975"/>
            <a:ext cx="560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저고도 </a:t>
            </a:r>
            <a:r>
              <a:rPr lang="en-US" altLang="ko-KR" dirty="0"/>
              <a:t>D2D </a:t>
            </a:r>
            <a:r>
              <a:rPr lang="ko-KR" altLang="en-US" dirty="0"/>
              <a:t>링크에 대한 광대역 채널 측정을 통해 특정물체에 대해 강한 반사를 식별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41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73415CA-EDA0-0C24-E09C-9602FEBBB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i="0" dirty="0">
                <a:solidFill>
                  <a:srgbClr val="333333"/>
                </a:solidFill>
                <a:effectLst/>
                <a:latin typeface="HelveticaNeue Regular"/>
              </a:rPr>
              <a:t>A Cooperative Drone Assisted Mobile Access Network for Disaster Emergency Communications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68836F-BBC4-959F-800E-B280F25ED2D7}"/>
              </a:ext>
            </a:extLst>
          </p:cNvPr>
          <p:cNvSpPr txBox="1">
            <a:spLocks/>
          </p:cNvSpPr>
          <p:nvPr/>
        </p:nvSpPr>
        <p:spPr>
          <a:xfrm>
            <a:off x="0" y="6142470"/>
            <a:ext cx="10515600" cy="715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3200" dirty="0">
                <a:solidFill>
                  <a:srgbClr val="111111"/>
                </a:solidFill>
                <a:latin typeface="notokr-regular"/>
              </a:rPr>
              <a:t>http://lps3.ieeexplore.ieee.org.libproxy.hanbat.ac.kr/document/9013813</a:t>
            </a:r>
            <a:endParaRPr lang="ko-KR" altLang="en-US" sz="3200" dirty="0">
              <a:solidFill>
                <a:srgbClr val="111111"/>
              </a:solidFill>
              <a:latin typeface="notokr-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89E7CF-22B1-EBA1-BFDB-B16AA76056B7}"/>
              </a:ext>
            </a:extLst>
          </p:cNvPr>
          <p:cNvSpPr txBox="1"/>
          <p:nvPr/>
        </p:nvSpPr>
        <p:spPr>
          <a:xfrm>
            <a:off x="436726" y="1583140"/>
            <a:ext cx="7656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모바일 사용자가 근처 기지국이 없을 경우 </a:t>
            </a:r>
            <a:r>
              <a:rPr lang="ko-KR" altLang="en-US" dirty="0" err="1"/>
              <a:t>드론</a:t>
            </a:r>
            <a:r>
              <a:rPr lang="ko-KR" altLang="en-US" dirty="0"/>
              <a:t> 탑재 기지국을 통해 기지국과 통신하는 알고리즘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B271A0-DBF0-4E7D-A28E-19F2B003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6" y="2731955"/>
            <a:ext cx="5931497" cy="31815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B6F6C3-F6BA-9F1F-6622-9759F5DF3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178" y="2691226"/>
            <a:ext cx="2718424" cy="22245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C4F6F5-4705-D709-4E6F-DEEBA17AD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3602" y="2711484"/>
            <a:ext cx="2845345" cy="2069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451AD8-599E-3EEE-DBE8-5A654F787524}"/>
              </a:ext>
            </a:extLst>
          </p:cNvPr>
          <p:cNvSpPr txBox="1"/>
          <p:nvPr/>
        </p:nvSpPr>
        <p:spPr>
          <a:xfrm>
            <a:off x="6896027" y="2485734"/>
            <a:ext cx="2394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드론</a:t>
            </a:r>
            <a:r>
              <a:rPr lang="ko-KR" altLang="en-US" sz="1000" dirty="0"/>
              <a:t> 기지국 고도에 따른 데이터 속도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2437A-D138-7D9C-357D-E185210FE8BE}"/>
              </a:ext>
            </a:extLst>
          </p:cNvPr>
          <p:cNvSpPr txBox="1"/>
          <p:nvPr/>
        </p:nvSpPr>
        <p:spPr>
          <a:xfrm>
            <a:off x="9539180" y="2445005"/>
            <a:ext cx="2492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모바일 사용자 분포에 따른 데이터 속도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9104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448A88A-99FA-FE23-745B-2E3F5E6DCC8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15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3200" b="1" i="0" dirty="0">
                <a:solidFill>
                  <a:srgbClr val="333333"/>
                </a:solidFill>
                <a:effectLst/>
                <a:latin typeface="HelveticaNeue Regular"/>
              </a:rPr>
              <a:t>On the Outage Performance of Drones-Aided Cooperative D2D communications systems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BB7E23-7132-48EE-E9BA-A79C91E700AF}"/>
              </a:ext>
            </a:extLst>
          </p:cNvPr>
          <p:cNvSpPr txBox="1">
            <a:spLocks/>
          </p:cNvSpPr>
          <p:nvPr/>
        </p:nvSpPr>
        <p:spPr>
          <a:xfrm>
            <a:off x="0" y="6135109"/>
            <a:ext cx="10515600" cy="715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en-US" altLang="ko-KR" sz="3200" i="0" dirty="0">
                <a:solidFill>
                  <a:srgbClr val="111111"/>
                </a:solidFill>
                <a:effectLst/>
                <a:latin typeface="notokr-regular"/>
              </a:rPr>
              <a:t>http://lps3.ieeexplore.ieee.org.libproxy.hanbat.ac.kr/document/10075798</a:t>
            </a:r>
            <a:endParaRPr lang="ko-KR" altLang="en-US" sz="3200" i="0" dirty="0">
              <a:solidFill>
                <a:srgbClr val="111111"/>
              </a:solidFill>
              <a:effectLst/>
              <a:latin typeface="notokr-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BB362-19AF-E414-E13A-A78AD6DC77BE}"/>
              </a:ext>
            </a:extLst>
          </p:cNvPr>
          <p:cNvSpPr txBox="1"/>
          <p:nvPr/>
        </p:nvSpPr>
        <p:spPr>
          <a:xfrm>
            <a:off x="436726" y="1583140"/>
            <a:ext cx="7656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D2D </a:t>
            </a:r>
            <a:r>
              <a:rPr lang="ko-KR" altLang="en-US" dirty="0"/>
              <a:t>사용자 간의 통신을 개선하기 위해 </a:t>
            </a:r>
            <a:r>
              <a:rPr lang="ko-KR" altLang="en-US" dirty="0" err="1"/>
              <a:t>드론을</a:t>
            </a:r>
            <a:r>
              <a:rPr lang="ko-KR" altLang="en-US" dirty="0"/>
              <a:t> 이용한 새로운 </a:t>
            </a:r>
            <a:r>
              <a:rPr lang="en-US" altLang="ko-KR" dirty="0"/>
              <a:t>D2D </a:t>
            </a:r>
            <a:r>
              <a:rPr lang="ko-KR" altLang="en-US" dirty="0"/>
              <a:t>통신 개념을 </a:t>
            </a:r>
            <a:r>
              <a:rPr lang="ko-KR" altLang="en-US" dirty="0" err="1"/>
              <a:t>드론의</a:t>
            </a:r>
            <a:r>
              <a:rPr lang="ko-KR" altLang="en-US" dirty="0"/>
              <a:t> 고도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 </a:t>
            </a:r>
            <a:r>
              <a:rPr lang="ko-KR" altLang="en-US" dirty="0"/>
              <a:t>등 여러 매개변수의 영향을 조사하고 새로운 연구방향을 제시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CDC663-8EE2-6A48-864A-8D6D863BC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6" y="2537564"/>
            <a:ext cx="5315701" cy="32894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C8095E-AD9E-2547-02D3-998829D82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515" y="2640875"/>
            <a:ext cx="2982328" cy="21900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EAA5EF-CB79-B44F-9136-CD9CCB1EAF73}"/>
              </a:ext>
            </a:extLst>
          </p:cNvPr>
          <p:cNvSpPr txBox="1"/>
          <p:nvPr/>
        </p:nvSpPr>
        <p:spPr>
          <a:xfrm>
            <a:off x="6586585" y="2441681"/>
            <a:ext cx="2394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협동 </a:t>
            </a:r>
            <a:r>
              <a:rPr lang="en-US" altLang="ko-KR" sz="1000" dirty="0"/>
              <a:t>D2D</a:t>
            </a:r>
            <a:r>
              <a:rPr lang="ko-KR" altLang="en-US" sz="1000" dirty="0"/>
              <a:t>의 중단 확률 성능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38385F5-B961-253B-09A6-74F8DB9EE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842" y="2687902"/>
            <a:ext cx="2795337" cy="20239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E8EA6F-B932-DE4B-317D-BBFDB6E20EF5}"/>
              </a:ext>
            </a:extLst>
          </p:cNvPr>
          <p:cNvSpPr txBox="1"/>
          <p:nvPr/>
        </p:nvSpPr>
        <p:spPr>
          <a:xfrm>
            <a:off x="9568913" y="2410745"/>
            <a:ext cx="2394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협력 및 </a:t>
            </a:r>
            <a:r>
              <a:rPr lang="ko-KR" altLang="en-US" sz="1000" dirty="0" err="1"/>
              <a:t>비협력</a:t>
            </a:r>
            <a:r>
              <a:rPr lang="ko-KR" altLang="en-US" sz="1000" dirty="0"/>
              <a:t> </a:t>
            </a:r>
            <a:r>
              <a:rPr lang="en-US" altLang="ko-KR" sz="1000" dirty="0"/>
              <a:t>D2D </a:t>
            </a:r>
            <a:r>
              <a:rPr lang="ko-KR" altLang="en-US" sz="1000" dirty="0"/>
              <a:t>통신 시스템 비교</a:t>
            </a:r>
          </a:p>
        </p:txBody>
      </p:sp>
    </p:spTree>
    <p:extLst>
      <p:ext uri="{BB962C8B-B14F-4D97-AF65-F5344CB8AC3E}">
        <p14:creationId xmlns:p14="http://schemas.microsoft.com/office/powerpoint/2010/main" val="49239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409</Words>
  <Application>Microsoft Office PowerPoint</Application>
  <PresentationFormat>와이드스크린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HelveticaNeue Regular</vt:lpstr>
      <vt:lpstr>Nanum Gothic</vt:lpstr>
      <vt:lpstr>notokr-regular</vt:lpstr>
      <vt:lpstr>맑은 고딕</vt:lpstr>
      <vt:lpstr>Arial</vt:lpstr>
      <vt:lpstr>Office 테마</vt:lpstr>
      <vt:lpstr>WiFi networks on drones</vt:lpstr>
      <vt:lpstr>WiFi networks on drones</vt:lpstr>
      <vt:lpstr>A study on latency-guaranteed multi-hop wireless communication system for control of robots and drones</vt:lpstr>
      <vt:lpstr>Enabling drone as a service: OneM2M-based UAV/drone management system</vt:lpstr>
      <vt:lpstr>Wideband Channel Measurements and First Findings for Low Altitude Drone-to-Drone Links in an Urban Scenario</vt:lpstr>
      <vt:lpstr>A Cooperative Drone Assisted Mobile Access Network for Disaster Emergency Communications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</dc:title>
  <dc:creator>박상기</dc:creator>
  <cp:lastModifiedBy>이동헌</cp:lastModifiedBy>
  <cp:revision>6</cp:revision>
  <dcterms:created xsi:type="dcterms:W3CDTF">2023-04-03T17:39:04Z</dcterms:created>
  <dcterms:modified xsi:type="dcterms:W3CDTF">2023-05-16T04:09:24Z</dcterms:modified>
</cp:coreProperties>
</file>