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758" r:id="rId5"/>
    <p:sldId id="677" r:id="rId6"/>
    <p:sldId id="837" r:id="rId7"/>
    <p:sldId id="838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49" r:id="rId19"/>
    <p:sldId id="850" r:id="rId20"/>
    <p:sldId id="851" r:id="rId21"/>
    <p:sldId id="836" r:id="rId22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3AB99-44F1-4330-B706-74C1D3A01F70}" v="103" dt="2020-08-10T07:00:56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84185" autoAdjust="0"/>
  </p:normalViewPr>
  <p:slideViewPr>
    <p:cSldViewPr snapToGrid="0">
      <p:cViewPr varScale="1">
        <p:scale>
          <a:sx n="93" d="100"/>
          <a:sy n="93" d="100"/>
        </p:scale>
        <p:origin x="22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pia.co.kr/Journal/articleDetail?nodeId=NODE1117588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1424-8220/23/5/2375" TargetMode="External"/><Relationship Id="rId5" Type="http://schemas.openxmlformats.org/officeDocument/2006/relationships/hyperlink" Target="https://www.mdpi.com/2504-446X/7/2/139" TargetMode="External"/><Relationship Id="rId4" Type="http://schemas.openxmlformats.org/officeDocument/2006/relationships/hyperlink" Target="https://arxiv.org/abs/2101.0793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5485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err="1"/>
              <a:t>캡스톤</a:t>
            </a:r>
            <a:r>
              <a:rPr lang="ko-KR" altLang="en-US" sz="2800" b="1" dirty="0"/>
              <a:t> 디자인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43000" y="3430570"/>
            <a:ext cx="6858000" cy="196539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2800" b="1" dirty="0"/>
              <a:t>고유진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박상기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이동헌</a:t>
            </a:r>
            <a:endParaRPr lang="en-US" altLang="ko-KR" sz="2800" b="1" dirty="0"/>
          </a:p>
          <a:p>
            <a:pPr>
              <a:lnSpc>
                <a:spcPct val="70000"/>
              </a:lnSpc>
            </a:pPr>
            <a:r>
              <a:rPr lang="ko-KR" altLang="en-US" sz="1600" dirty="0" err="1"/>
              <a:t>드론잉팀</a:t>
            </a:r>
            <a:endParaRPr lang="en-US" altLang="ko-KR" sz="1600" dirty="0"/>
          </a:p>
          <a:p>
            <a:pPr>
              <a:lnSpc>
                <a:spcPct val="70000"/>
              </a:lnSpc>
            </a:pPr>
            <a:r>
              <a:rPr lang="en-US" sz="2000" b="1" dirty="0" err="1"/>
              <a:t>Hanbat</a:t>
            </a:r>
            <a:r>
              <a:rPr lang="en-US" sz="2000" b="1" dirty="0"/>
              <a:t> National University</a:t>
            </a:r>
          </a:p>
          <a:p>
            <a:pPr>
              <a:lnSpc>
                <a:spcPct val="70000"/>
              </a:lnSpc>
            </a:pPr>
            <a:endParaRPr lang="en-US" sz="2000" b="1" dirty="0"/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739E1-084A-C04B-5164-428F7C89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2.2 </a:t>
            </a:r>
            <a:r>
              <a:rPr lang="ko-KR" altLang="en-US" sz="2000" dirty="0"/>
              <a:t>실험 및 결과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5D362-3DD6-5A74-A285-BAB9F6F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7A2BED-398D-DE20-225A-86DEA0F10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27399"/>
            <a:ext cx="666843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388A-53A4-0EE2-F8DD-B392F78E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3. A Computation Offloading Scheme for UAV-Edge Cloud Computing Environments Considering Energy Consumption Fairness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CA680-0B02-C379-9C4B-FF35526F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UAV</a:t>
            </a:r>
            <a:r>
              <a:rPr lang="ko-KR" altLang="en-US" dirty="0"/>
              <a:t>는 최소한의 배터리 전력으로 작동 따라서 작업을 오프로드하고 할당할 때 에너지 소비를 고려해야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논문에서는 유전 알고리즘</a:t>
            </a:r>
            <a:r>
              <a:rPr lang="en-US" altLang="ko-KR" dirty="0"/>
              <a:t>(GA) </a:t>
            </a:r>
            <a:r>
              <a:rPr lang="ko-KR" altLang="en-US" dirty="0"/>
              <a:t>기반으로 컴퓨팅 오프로딩 기법을 제안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2A25E-73BD-E088-9F51-288880BF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9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BD331-CE0E-C8AA-EDA5-144AD0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3.1 </a:t>
            </a:r>
            <a:r>
              <a:rPr lang="ko-KR" altLang="en-US" sz="2000" dirty="0"/>
              <a:t>실험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A1874-A589-BF12-6B88-8AE629D9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Markov </a:t>
            </a:r>
            <a:r>
              <a:rPr lang="ko-KR" altLang="en-US" dirty="0"/>
              <a:t>기법과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C1E3A-0BA5-7D27-5A28-B9917B61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AFFBF-F40C-D12C-3D89-FA057734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502193"/>
            <a:ext cx="3839111" cy="2372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A1E115-7A60-1BAA-B80D-97BEBF4F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9" y="4165102"/>
            <a:ext cx="3934374" cy="2314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79A15A-DD3D-E3C1-41EF-9D7DA8B81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819" y="2688221"/>
            <a:ext cx="402011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3DBAD-F1EA-70ED-91D4-F2899EAD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3.1 </a:t>
            </a:r>
            <a:r>
              <a:rPr lang="ko-KR" altLang="en-US" sz="2000" dirty="0"/>
              <a:t>실험 및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90A8835-A54E-C3E1-3470-8BCC7FCB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05" y="1028365"/>
            <a:ext cx="4086795" cy="240063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D97CF-0482-5A03-5328-0D886B3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A73DF1-7B5A-BAF3-19C4-47E8DD98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0" y="3993407"/>
            <a:ext cx="4086795" cy="2362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8518A3-DB28-3332-ED00-F7A0DA95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100" y="2228682"/>
            <a:ext cx="394390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1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267DC-294C-ABD8-9377-A2675B92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 Prioritization Based Task Offloading in UAV-Assisted Edge Networks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336BE-98BB-A54A-DA57-5B5481D7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해결하는 문제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통합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UAV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에지 네트워크에서 작업 우선 순위에 따라 가중되는 평균 작업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패널티의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최소화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/>
              <a:t>3</a:t>
            </a:r>
            <a:r>
              <a:rPr lang="ko-KR" altLang="en-US" dirty="0"/>
              <a:t>가지 휴리스틱 알고리즘과 </a:t>
            </a:r>
            <a:r>
              <a:rPr lang="ko-KR" altLang="en-US" dirty="0" err="1"/>
              <a:t>준최적</a:t>
            </a:r>
            <a:r>
              <a:rPr lang="ko-KR" altLang="en-US" dirty="0"/>
              <a:t> 오프로딩 알고리즘을 제안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08AE9-EAA8-2756-7956-49A2DCBA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628EB-D5B8-1719-D50C-2394134B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48" y="2876204"/>
            <a:ext cx="3468892" cy="32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0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6277-CC90-2588-F882-78B2446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4.1 </a:t>
            </a:r>
            <a:r>
              <a:rPr lang="ko-KR" altLang="en-US" sz="20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4426E-CF65-078E-4D6D-D1E45519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Aggressive Wait Offloading Algorithm (AGG-1)</a:t>
            </a:r>
          </a:p>
          <a:p>
            <a:endParaRPr lang="en-US" altLang="ko-KR" dirty="0"/>
          </a:p>
          <a:p>
            <a:r>
              <a:rPr lang="en-US" altLang="ko-KR" dirty="0"/>
              <a:t>Aggressive Tx-Order Offloading Algorithm (AGG-2)</a:t>
            </a:r>
          </a:p>
          <a:p>
            <a:endParaRPr lang="en-US" altLang="ko-KR" dirty="0"/>
          </a:p>
          <a:p>
            <a:r>
              <a:rPr lang="en-US" altLang="ko-KR" dirty="0"/>
              <a:t>Adaptive Offloading Algorithm (ADP)</a:t>
            </a:r>
          </a:p>
          <a:p>
            <a:endParaRPr lang="en-US" altLang="ko-KR" dirty="0"/>
          </a:p>
          <a:p>
            <a:r>
              <a:rPr lang="en-US" altLang="ko-KR" dirty="0"/>
              <a:t>Quasi-Optimal Offloading Algorithm (Q-OPT)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0C109-E9DE-429A-822F-1201C5A2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4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63228-16E3-1E59-C3E3-0A7D20D3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4.2 </a:t>
            </a:r>
            <a:r>
              <a:rPr lang="ko-KR" altLang="en-US" sz="2000" dirty="0"/>
              <a:t>실험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A1E62-0837-748E-3739-FA70A5CA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1 - Task Inter-Arrival Time (1/λ)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F514D-2639-8D75-7ADE-A697E3A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1AC7A6-E4D2-62E0-3575-9C5534BC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9" y="1699803"/>
            <a:ext cx="2356684" cy="9855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D87A1C-A0A5-2E52-B924-50E6802B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029871"/>
            <a:ext cx="40772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98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FFA56-3A38-10A5-C0DB-EF4FF4C1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4.2 </a:t>
            </a:r>
            <a:r>
              <a:rPr lang="ko-KR" altLang="en-US" sz="2000" dirty="0"/>
              <a:t>실험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C7E65-4642-928F-89D3-7A91DE8D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2 - Average Vehicle Speed 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D7899-907A-5BC5-5EF0-6DBD00A8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52DD0-918E-7C26-E936-D07D128C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9" y="1573143"/>
            <a:ext cx="2711899" cy="11368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BD8A1E-9120-2C01-DB58-527F76B8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9" y="2827154"/>
            <a:ext cx="422969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3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170" y="1499385"/>
            <a:ext cx="3420438" cy="846051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latinLnBrk="0"/>
            <a:r>
              <a:rPr lang="en-US" altLang="ko-KR" sz="3000"/>
              <a:t>Any Questions?</a:t>
            </a:r>
          </a:p>
        </p:txBody>
      </p:sp>
      <p:sp>
        <p:nvSpPr>
          <p:cNvPr id="5" name="텍스트 개체 틀 4"/>
          <p:cNvSpPr txBox="1">
            <a:spLocks/>
          </p:cNvSpPr>
          <p:nvPr/>
        </p:nvSpPr>
        <p:spPr>
          <a:xfrm>
            <a:off x="443040" y="2605129"/>
            <a:ext cx="3419569" cy="29846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0">
              <a:spcBef>
                <a:spcPts val="422"/>
              </a:spcBef>
            </a:pPr>
            <a:endParaRPr lang="en-US" altLang="ko-KR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r="29179" b="-2"/>
          <a:stretch/>
        </p:blipFill>
        <p:spPr>
          <a:xfrm>
            <a:off x="4483341" y="1456764"/>
            <a:ext cx="4069058" cy="3944472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DCD45-F22D-49BA-8D42-52625767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hlinkClick r:id="rId3"/>
              </a:rPr>
              <a:t>동적 환경에서의 </a:t>
            </a:r>
            <a:r>
              <a:rPr lang="ko-KR" altLang="en-US" sz="1600" dirty="0" err="1">
                <a:hlinkClick r:id="rId3"/>
              </a:rPr>
              <a:t>엣지</a:t>
            </a:r>
            <a:r>
              <a:rPr lang="ko-KR" altLang="en-US" sz="1600" dirty="0">
                <a:hlinkClick r:id="rId3"/>
              </a:rPr>
              <a:t> 컴퓨팅을 위한 효율적 태스크 오프로딩 기법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Air-Ground Collaborative Mobile Edge Computing: Architecture, Challenges, and Opportunities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5"/>
              </a:rPr>
              <a:t>A Computation Offloading Scheme for UAV-Edge Cloud Computing Environments Considering Energy Consumption Fairness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6"/>
              </a:rPr>
              <a:t>Prioritization Based Task Offloading in UAV-Assisted Edge Networks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45B62-D897-93A1-95F1-6020BDD1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동적 환경에서의 </a:t>
            </a:r>
            <a:r>
              <a:rPr lang="ko-KR" altLang="en-US" sz="2000" dirty="0" err="1"/>
              <a:t>엣지</a:t>
            </a:r>
            <a:r>
              <a:rPr lang="ko-KR" altLang="en-US" sz="2000" dirty="0"/>
              <a:t> 컴퓨팅을 위한 효율적 태스크 오프로딩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B8ED7-D041-33DB-9225-E32944BF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기지국 기반 네트워크 구조에 </a:t>
            </a:r>
            <a:r>
              <a:rPr lang="en-US" altLang="ko-KR" sz="1600" dirty="0"/>
              <a:t>UAV </a:t>
            </a:r>
            <a:r>
              <a:rPr lang="ko-KR" altLang="en-US" sz="1600" dirty="0"/>
              <a:t>기반 </a:t>
            </a:r>
            <a:r>
              <a:rPr lang="ko-KR" altLang="en-US" sz="1600" dirty="0" err="1"/>
              <a:t>엣지</a:t>
            </a:r>
            <a:r>
              <a:rPr lang="ko-KR" altLang="en-US" sz="1600" dirty="0"/>
              <a:t> 서버를 추가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태스크를 가중치에 따라 분할하여 로컬</a:t>
            </a:r>
            <a:r>
              <a:rPr lang="en-US" altLang="ko-KR" sz="1600" dirty="0"/>
              <a:t>, UAV </a:t>
            </a:r>
            <a:r>
              <a:rPr lang="ko-KR" altLang="en-US" sz="1600" dirty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기지국 서버에서 처리하는 구조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오프로딩 과정에서 총 실행 시간을 수식으로 정리하였고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수식을 최소화하기 위해 가중치를 적용한 </a:t>
            </a:r>
            <a:r>
              <a:rPr lang="ko-KR" altLang="en-US" sz="1600" dirty="0" err="1"/>
              <a:t>그리디</a:t>
            </a:r>
            <a:r>
              <a:rPr lang="ko-KR" altLang="en-US" sz="1600" dirty="0"/>
              <a:t> 알고리즘을 제안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3591F-2D57-3121-7617-E6322142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E3E6FE-FC81-E52E-1FA7-D77A42BB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18" y="3429000"/>
            <a:ext cx="338184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F02-10E1-FF37-EE25-71E8B183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1.1 </a:t>
            </a:r>
            <a:r>
              <a:rPr lang="ko-KR" altLang="en-US" sz="2000" dirty="0"/>
              <a:t>수식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D31C6-4867-A253-3EB7-75C699FE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 처리 시간 모델링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전송 시간 모델링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AE66C-3929-BD28-63F6-256A623B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20AFB2-F7F2-663B-2E2B-90AAB99E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4" y="1500886"/>
            <a:ext cx="2192101" cy="1146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2F77C-37DA-DF50-6727-0C11360E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3" y="3780000"/>
            <a:ext cx="2204702" cy="1146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BCB8E3-94EA-7699-0148-BA3B854A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189" y="1500886"/>
            <a:ext cx="4585811" cy="929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120499-4073-AFEC-50F6-33C6EAEBBFA4}"/>
              </a:ext>
            </a:extLst>
          </p:cNvPr>
          <p:cNvSpPr txBox="1"/>
          <p:nvPr/>
        </p:nvSpPr>
        <p:spPr>
          <a:xfrm>
            <a:off x="4841663" y="2555506"/>
            <a:ext cx="3577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r>
              <a:rPr lang="ko-KR" altLang="en-US" sz="1400" dirty="0"/>
              <a:t>는 태스크를 처리하는 컴퓨터의 연산 능력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K</a:t>
            </a:r>
            <a:r>
              <a:rPr lang="ko-KR" altLang="en-US" sz="1400" dirty="0"/>
              <a:t>는 모바일 디바이스 개수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1096DB-CD61-046F-7409-DA3637843327}"/>
              </a:ext>
            </a:extLst>
          </p:cNvPr>
          <p:cNvCxnSpPr/>
          <p:nvPr/>
        </p:nvCxnSpPr>
        <p:spPr>
          <a:xfrm>
            <a:off x="2661007" y="4510355"/>
            <a:ext cx="201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7038FF-10E8-8431-EDB7-037B88FDF54F}"/>
              </a:ext>
            </a:extLst>
          </p:cNvPr>
          <p:cNvSpPr txBox="1"/>
          <p:nvPr/>
        </p:nvSpPr>
        <p:spPr>
          <a:xfrm>
            <a:off x="4921321" y="4353222"/>
            <a:ext cx="30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송수신 디바이스 간 전송 속도</a:t>
            </a:r>
          </a:p>
        </p:txBody>
      </p:sp>
    </p:spTree>
    <p:extLst>
      <p:ext uri="{BB962C8B-B14F-4D97-AF65-F5344CB8AC3E}">
        <p14:creationId xmlns:p14="http://schemas.microsoft.com/office/powerpoint/2010/main" val="986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F722-32C8-01C4-FC57-D6080115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1.2 </a:t>
            </a:r>
            <a:r>
              <a:rPr lang="ko-KR" altLang="en-US" sz="2000" dirty="0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25C09-8137-771B-0D8D-711A3BDB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4</a:t>
            </a:r>
            <a:r>
              <a:rPr lang="ko-KR" altLang="en-US" sz="1600" dirty="0"/>
              <a:t>개의 기지국과 단일 </a:t>
            </a:r>
            <a:r>
              <a:rPr lang="en-US" altLang="ko-KR" sz="1600" dirty="0"/>
              <a:t>UAV</a:t>
            </a:r>
            <a:r>
              <a:rPr lang="ko-KR" altLang="en-US" sz="1600" dirty="0"/>
              <a:t>를 이용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모바일 디바이스는 피들 위에 임의로 배치 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FC7EB-6A8A-9AFF-449E-194F7B48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9851A8-ABD3-E021-904E-95BA3598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94" y="2178950"/>
            <a:ext cx="4332214" cy="41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E2FB-CB99-A32D-644D-282CDC80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 Air-Ground Collaborative Mobile Edge Computing: Architecture, Challenges, and Opportunities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C18DA-E3F2-5567-DDE8-643FC75C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단일 </a:t>
            </a:r>
            <a:r>
              <a:rPr lang="en-US" altLang="ko-KR" sz="2400" dirty="0"/>
              <a:t>MEC</a:t>
            </a:r>
            <a:r>
              <a:rPr lang="ko-KR" altLang="en-US" sz="2400" dirty="0"/>
              <a:t>가 사용자 장비</a:t>
            </a:r>
            <a:r>
              <a:rPr lang="en-US" altLang="ko-KR" sz="2400" dirty="0"/>
              <a:t>(UE)</a:t>
            </a:r>
            <a:r>
              <a:rPr lang="ko-KR" altLang="en-US" sz="2400" dirty="0"/>
              <a:t>에서 지능형 서비스를 효과적으로 지원하는 것은 불가능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위 문제를 해결하기 위해 </a:t>
            </a:r>
            <a:r>
              <a:rPr lang="en-US" altLang="ko-KR" sz="2400" dirty="0"/>
              <a:t>AGC-MEC </a:t>
            </a:r>
            <a:r>
              <a:rPr lang="ko-KR" altLang="en-US" sz="2400" dirty="0" err="1"/>
              <a:t>아키텍쳐를</a:t>
            </a:r>
            <a:r>
              <a:rPr lang="ko-KR" altLang="en-US" sz="2400" dirty="0"/>
              <a:t> 제안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공중 및 지상 내에서 사용 가능한 모든 </a:t>
            </a:r>
            <a:r>
              <a:rPr lang="en-US" altLang="ko-KR" sz="2400" dirty="0"/>
              <a:t>MEC </a:t>
            </a:r>
            <a:r>
              <a:rPr lang="ko-KR" altLang="en-US" sz="2400" dirty="0"/>
              <a:t>서버 통합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E7CA9-9A28-BDF4-B3A7-FE04ECDE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13A9B-D5CC-3DFB-F21E-C7B1ADC9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2.1 </a:t>
            </a:r>
            <a:r>
              <a:rPr lang="ko-KR" altLang="en-US" sz="2000" dirty="0"/>
              <a:t>구조 및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C562B-CC64-EDE1-060B-87EFA7FD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CAD560-10A2-2E73-F361-2C25E683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5" y="1057934"/>
            <a:ext cx="4235751" cy="2035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94843E-60C7-CD44-3E07-FE04868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69" y="2276069"/>
            <a:ext cx="4603886" cy="38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0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02C1E-FAFC-18D4-3B6E-AEDC43D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2.2 </a:t>
            </a:r>
            <a:r>
              <a:rPr lang="ko-KR" altLang="en-US" sz="2000" dirty="0"/>
              <a:t>실험 및 결과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1B753-E0B6-0B0F-BC0D-C3B232B4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최적화 목표 </a:t>
            </a:r>
            <a:r>
              <a:rPr lang="en-US" altLang="ko-KR" dirty="0"/>
              <a:t>– UE</a:t>
            </a:r>
            <a:r>
              <a:rPr lang="ko-KR" altLang="en-US" dirty="0"/>
              <a:t>의 전체 에너지 소비를 최소화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최적화 변수 </a:t>
            </a:r>
            <a:r>
              <a:rPr lang="en-US" altLang="ko-KR" dirty="0"/>
              <a:t>– </a:t>
            </a:r>
            <a:r>
              <a:rPr lang="ko-KR" altLang="en-US" dirty="0"/>
              <a:t>서비스 배치</a:t>
            </a:r>
            <a:r>
              <a:rPr lang="en-US" altLang="ko-KR" dirty="0"/>
              <a:t>, </a:t>
            </a:r>
            <a:r>
              <a:rPr lang="ko-KR" altLang="en-US" dirty="0"/>
              <a:t>태스크 오프로딩</a:t>
            </a:r>
            <a:r>
              <a:rPr lang="en-US" altLang="ko-KR" dirty="0"/>
              <a:t>, UAV </a:t>
            </a:r>
            <a:r>
              <a:rPr lang="ko-KR" altLang="en-US" dirty="0"/>
              <a:t>궤적과 자원 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태스크 오프로딩 및 서비스 배치 문제는 </a:t>
            </a:r>
            <a:r>
              <a:rPr lang="en-US" altLang="ko-KR" dirty="0"/>
              <a:t>Branch and Bound(BnB)</a:t>
            </a:r>
            <a:r>
              <a:rPr lang="ko-KR" altLang="en-US" dirty="0"/>
              <a:t>로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UAV </a:t>
            </a:r>
            <a:r>
              <a:rPr lang="ko-KR" altLang="en-US" dirty="0"/>
              <a:t>궤적 문제는 </a:t>
            </a:r>
            <a:r>
              <a:rPr lang="en-US" altLang="ko-KR" dirty="0"/>
              <a:t>successive convex approximation (SCA)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해결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BE411-C604-DAEA-3DF6-86C7B959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0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D31C6-113C-6E14-3C70-6688D274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2.2 </a:t>
            </a:r>
            <a:r>
              <a:rPr lang="ko-KR" altLang="en-US" sz="2000" dirty="0"/>
              <a:t>실험 및 결과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F1E3-E034-0110-780F-1BAE1883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UAV</a:t>
            </a:r>
            <a:r>
              <a:rPr lang="ko-KR" altLang="en-US" dirty="0"/>
              <a:t>와 </a:t>
            </a:r>
            <a:r>
              <a:rPr lang="en-US" altLang="ko-KR" dirty="0"/>
              <a:t>BS</a:t>
            </a:r>
            <a:r>
              <a:rPr lang="ko-KR" altLang="en-US" dirty="0"/>
              <a:t>에는 </a:t>
            </a:r>
            <a:r>
              <a:rPr lang="en-US" altLang="ko-KR" dirty="0"/>
              <a:t>MEC </a:t>
            </a:r>
            <a:r>
              <a:rPr lang="ko-KR" altLang="en-US" dirty="0"/>
              <a:t>서버가 장착되어 있으며 </a:t>
            </a:r>
            <a:r>
              <a:rPr lang="en-US" altLang="ko-KR" dirty="0"/>
              <a:t>UE</a:t>
            </a:r>
            <a:r>
              <a:rPr lang="ko-KR" altLang="en-US" dirty="0"/>
              <a:t>는 사 각형 영역에 무작위로 분산됨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0AD42-2EA5-71D4-EFDA-2A38EFF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661593-E0AD-12A9-E432-793C6F72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2" y="2096844"/>
            <a:ext cx="636358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04bda7-b6b6-4c69-a694-5a701c5ea30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1A65B5455A9C345AA7D6B6F6B2E4D2E" ma:contentTypeVersion="12" ma:contentTypeDescription="새 문서를 만듭니다." ma:contentTypeScope="" ma:versionID="2de9eb362f2dcb5744260ab66cebf7a4">
  <xsd:schema xmlns:xsd="http://www.w3.org/2001/XMLSchema" xmlns:xs="http://www.w3.org/2001/XMLSchema" xmlns:p="http://schemas.microsoft.com/office/2006/metadata/properties" xmlns:ns2="0a04bda7-b6b6-4c69-a694-5a701c5ea30a" xmlns:ns3="e9710ba9-2a6c-4f45-a6cf-aa6165879964" targetNamespace="http://schemas.microsoft.com/office/2006/metadata/properties" ma:root="true" ma:fieldsID="ec66bb92422dabe685c798c17682a296" ns2:_="" ns3:_="">
    <xsd:import namespace="0a04bda7-b6b6-4c69-a694-5a701c5ea30a"/>
    <xsd:import namespace="e9710ba9-2a6c-4f45-a6cf-aa6165879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4bda7-b6b6-4c69-a694-5a701c5ea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10ba9-2a6c-4f45-a6cf-aa61658799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4BC18-E337-4F84-AB89-436B96209120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a04bda7-b6b6-4c69-a694-5a701c5ea30a"/>
  </ds:schemaRefs>
</ds:datastoreItem>
</file>

<file path=customXml/itemProps2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9F7AD-808A-4740-B084-F377EEF3BB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04bda7-b6b6-4c69-a694-5a701c5ea30a"/>
    <ds:schemaRef ds:uri="e9710ba9-2a6c-4f45-a6cf-aa61658799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44468</TotalTime>
  <Words>442</Words>
  <Application>Microsoft Office PowerPoint</Application>
  <PresentationFormat>화면 슬라이드 쇼(4:3)</PresentationFormat>
  <Paragraphs>95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</vt:lpstr>
      <vt:lpstr>맑은 고딕</vt:lpstr>
      <vt:lpstr>Arial</vt:lpstr>
      <vt:lpstr>Calibri</vt:lpstr>
      <vt:lpstr>Wingdings</vt:lpstr>
      <vt:lpstr>Office Theme</vt:lpstr>
      <vt:lpstr>캡스톤 디자인</vt:lpstr>
      <vt:lpstr>Table of Contents</vt:lpstr>
      <vt:lpstr>1. 동적 환경에서의 엣지 컴퓨팅을 위한 효율적 태스크 오프로딩 기법</vt:lpstr>
      <vt:lpstr>1.1 수식 정의</vt:lpstr>
      <vt:lpstr>1.2 실험</vt:lpstr>
      <vt:lpstr>2. Air-Ground Collaborative Mobile Edge Computing: Architecture, Challenges, and Opportunities </vt:lpstr>
      <vt:lpstr>2.1 구조 및 사례</vt:lpstr>
      <vt:lpstr>2.2 실험 및 결과 </vt:lpstr>
      <vt:lpstr>2.2 실험 및 결과 </vt:lpstr>
      <vt:lpstr>2.2 실험 및 결과 </vt:lpstr>
      <vt:lpstr>3. A Computation Offloading Scheme for UAV-Edge Cloud Computing Environments Considering Energy Consumption Fairness </vt:lpstr>
      <vt:lpstr>3.1 실험 및 결과</vt:lpstr>
      <vt:lpstr>3.1 실험 및 결과</vt:lpstr>
      <vt:lpstr>4. Prioritization Based Task Offloading in UAV-Assisted Edge Networks</vt:lpstr>
      <vt:lpstr>4.1 알고리즘</vt:lpstr>
      <vt:lpstr>4.2 실험 및 결과</vt:lpstr>
      <vt:lpstr>4.2 실험 및 결과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박상기</cp:lastModifiedBy>
  <cp:revision>3339</cp:revision>
  <cp:lastPrinted>2017-11-07T13:41:09Z</cp:lastPrinted>
  <dcterms:created xsi:type="dcterms:W3CDTF">2015-12-30T03:27:04Z</dcterms:created>
  <dcterms:modified xsi:type="dcterms:W3CDTF">2023-03-01T14:41:34Z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0x01010091A65B5455A9C345AA7D6B6F6B2E4D2E</vt:lpwstr>
  </property>
</Properties>
</file>