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324" r:id="rId3"/>
    <p:sldId id="276" r:id="rId4"/>
    <p:sldId id="290" r:id="rId5"/>
    <p:sldId id="331" r:id="rId6"/>
    <p:sldId id="332" r:id="rId7"/>
    <p:sldId id="333" r:id="rId8"/>
    <p:sldId id="325" r:id="rId9"/>
    <p:sldId id="326" r:id="rId10"/>
    <p:sldId id="329" r:id="rId11"/>
    <p:sldId id="334" r:id="rId12"/>
    <p:sldId id="330" r:id="rId13"/>
    <p:sldId id="32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D441AFD6-D0BE-4715-B8B8-03603A00D9B1}">
          <p14:sldIdLst>
            <p14:sldId id="324"/>
            <p14:sldId id="276"/>
            <p14:sldId id="290"/>
            <p14:sldId id="331"/>
            <p14:sldId id="332"/>
            <p14:sldId id="333"/>
            <p14:sldId id="325"/>
            <p14:sldId id="326"/>
            <p14:sldId id="329"/>
            <p14:sldId id="334"/>
            <p14:sldId id="330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5" autoAdjust="0"/>
    <p:restoredTop sz="94712" autoAdjust="0"/>
  </p:normalViewPr>
  <p:slideViewPr>
    <p:cSldViewPr snapToGrid="0" showGuides="1">
      <p:cViewPr varScale="1">
        <p:scale>
          <a:sx n="62" d="100"/>
          <a:sy n="62" d="100"/>
        </p:scale>
        <p:origin x="144" y="1032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3970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09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2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3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2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6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1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02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8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8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0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34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 userDrawn="1"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 userDrawn="1"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 userDrawn="1"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 userDrawn="1"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 userDrawn="1"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88" r:id="rId11"/>
    <p:sldLayoutId id="2147483687" r:id="rId12"/>
    <p:sldLayoutId id="2147483685" r:id="rId13"/>
    <p:sldLayoutId id="2147483684" r:id="rId14"/>
    <p:sldLayoutId id="2147483681" r:id="rId15"/>
    <p:sldLayoutId id="2147483682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1692217"/>
            <a:ext cx="11363111" cy="1378069"/>
          </a:xfrm>
        </p:spPr>
        <p:txBody>
          <a:bodyPr/>
          <a:lstStyle/>
          <a:p>
            <a:r>
              <a:rPr lang="en-ID" sz="8000" b="1" dirty="0">
                <a:solidFill>
                  <a:schemeClr val="accent1"/>
                </a:solidFill>
              </a:rPr>
              <a:t>ROS, </a:t>
            </a:r>
            <a:r>
              <a:rPr lang="en-ID" sz="8000" b="1" dirty="0" err="1">
                <a:solidFill>
                  <a:schemeClr val="accent1"/>
                </a:solidFill>
              </a:rPr>
              <a:t>MAVlink</a:t>
            </a:r>
            <a:r>
              <a:rPr lang="en-ID" sz="8000" b="1" dirty="0">
                <a:solidFill>
                  <a:schemeClr val="accent1"/>
                </a:solidFill>
              </a:rPr>
              <a:t>, MAVROS, Gazebo</a:t>
            </a:r>
          </a:p>
        </p:txBody>
      </p:sp>
    </p:spTree>
    <p:extLst>
      <p:ext uri="{BB962C8B-B14F-4D97-AF65-F5344CB8AC3E}">
        <p14:creationId xmlns:p14="http://schemas.microsoft.com/office/powerpoint/2010/main" val="27064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GAZEBO</a:t>
            </a:r>
          </a:p>
        </p:txBody>
      </p:sp>
      <p:pic>
        <p:nvPicPr>
          <p:cNvPr id="7170" name="Picture 2" descr="Gazebo simulation screenshot">
            <a:extLst>
              <a:ext uri="{FF2B5EF4-FFF2-40B4-BE49-F238E27FC236}">
                <a16:creationId xmlns:a16="http://schemas.microsoft.com/office/drawing/2014/main" id="{5BC364D7-4497-91A1-39D2-3B6E81CB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198" y="1868074"/>
            <a:ext cx="6007514" cy="403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azebo and RQT">
            <a:extLst>
              <a:ext uri="{FF2B5EF4-FFF2-40B4-BE49-F238E27FC236}">
                <a16:creationId xmlns:a16="http://schemas.microsoft.com/office/drawing/2014/main" id="{02B7B49D-2A81-26C9-26CA-A00CF69A1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73" y="1541870"/>
            <a:ext cx="4806115" cy="32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02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DIFFERENCE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F36AF5FD-0344-E957-F0D7-46071348D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56004"/>
              </p:ext>
            </p:extLst>
          </p:nvPr>
        </p:nvGraphicFramePr>
        <p:xfrm>
          <a:off x="964470" y="3688840"/>
          <a:ext cx="10263060" cy="15996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8753">
                  <a:extLst>
                    <a:ext uri="{9D8B030D-6E8A-4147-A177-3AD203B41FA5}">
                      <a16:colId xmlns:a16="http://schemas.microsoft.com/office/drawing/2014/main" val="3829711137"/>
                    </a:ext>
                  </a:extLst>
                </a:gridCol>
                <a:gridCol w="2731828">
                  <a:extLst>
                    <a:ext uri="{9D8B030D-6E8A-4147-A177-3AD203B41FA5}">
                      <a16:colId xmlns:a16="http://schemas.microsoft.com/office/drawing/2014/main" val="4230922539"/>
                    </a:ext>
                  </a:extLst>
                </a:gridCol>
                <a:gridCol w="2281697">
                  <a:extLst>
                    <a:ext uri="{9D8B030D-6E8A-4147-A177-3AD203B41FA5}">
                      <a16:colId xmlns:a16="http://schemas.microsoft.com/office/drawing/2014/main" val="2322915291"/>
                    </a:ext>
                  </a:extLst>
                </a:gridCol>
                <a:gridCol w="2700782">
                  <a:extLst>
                    <a:ext uri="{9D8B030D-6E8A-4147-A177-3AD203B41FA5}">
                      <a16:colId xmlns:a16="http://schemas.microsoft.com/office/drawing/2014/main" val="110500691"/>
                    </a:ext>
                  </a:extLst>
                </a:gridCol>
              </a:tblGrid>
              <a:tr h="305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MAVLINK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MAVROS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GAZEBO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78758"/>
                  </a:ext>
                </a:extLst>
              </a:tr>
              <a:tr h="740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로봇 소프트웨어 개발 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무인 항공기의 메시지 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프로토콜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ROS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와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MAVLINK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 연결하는 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중간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로봇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3D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시뮬레이션 환경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9091"/>
                  </a:ext>
                </a:extLst>
              </a:tr>
              <a:tr h="41092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로봇 및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드론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개발에 사용하는 소프트웨어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77681"/>
                  </a:ext>
                </a:extLst>
              </a:tr>
            </a:tbl>
          </a:graphicData>
        </a:graphic>
      </p:graphicFrame>
      <p:sp>
        <p:nvSpPr>
          <p:cNvPr id="21" name="TextBox 34">
            <a:extLst>
              <a:ext uri="{FF2B5EF4-FFF2-40B4-BE49-F238E27FC236}">
                <a16:creationId xmlns:a16="http://schemas.microsoft.com/office/drawing/2014/main" id="{FF87568F-C869-E9BD-B1BE-F1C16D673ECD}"/>
              </a:ext>
            </a:extLst>
          </p:cNvPr>
          <p:cNvSpPr txBox="1"/>
          <p:nvPr/>
        </p:nvSpPr>
        <p:spPr>
          <a:xfrm>
            <a:off x="964470" y="1210027"/>
            <a:ext cx="10263060" cy="226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ROS</a:t>
            </a:r>
          </a:p>
          <a:p>
            <a:pPr lvl="1" algn="just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로봇 하드웨어 및 센서 추상화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라이브러리와 도구 제공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소프트웨어 개발 및 테스트 지원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MAVLINK</a:t>
            </a:r>
          </a:p>
          <a:p>
            <a:pPr lvl="1" algn="just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소형기기 제어와 모니터링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기기 상태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GPS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위치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센서 데이터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배터리 수명 등을 정보로 제공할 수 있는 메시지 프로토콜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MAVROS</a:t>
            </a:r>
          </a:p>
          <a:p>
            <a:pPr lvl="1" algn="just">
              <a:lnSpc>
                <a:spcPct val="150000"/>
              </a:lnSpc>
              <a:buClr>
                <a:schemeClr val="accent6"/>
              </a:buClr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ROS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와 </a:t>
            </a:r>
            <a:r>
              <a:rPr lang="en-US" altLang="ko-KR" sz="1200" dirty="0" err="1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MAVLink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를 중간에서 제어하는 소프트웨어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 err="1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드론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 움직임 제어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자율 비행 등 다양한 기능 제공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GAZEBO</a:t>
            </a:r>
          </a:p>
          <a:p>
            <a:pPr lvl="1" algn="just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로봇 시스템의 시뮬레이션 지원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동작 검증 및 알고리즘 개발에 사용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For The Attention</a:t>
            </a:r>
            <a:endParaRPr lang="en-US" sz="18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7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444" y="865668"/>
            <a:ext cx="11363111" cy="588220"/>
          </a:xfrm>
        </p:spPr>
        <p:txBody>
          <a:bodyPr/>
          <a:lstStyle/>
          <a:p>
            <a:r>
              <a:rPr lang="en-ID" dirty="0"/>
              <a:t>Table of contents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목차</a:t>
            </a:r>
            <a:endParaRPr lang="en-ID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57E84-F833-42B2-A3BB-0983D684D482}"/>
              </a:ext>
            </a:extLst>
          </p:cNvPr>
          <p:cNvSpPr txBox="1"/>
          <p:nvPr/>
        </p:nvSpPr>
        <p:spPr>
          <a:xfrm>
            <a:off x="756350" y="2343283"/>
            <a:ext cx="15429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800" b="1" dirty="0">
                <a:solidFill>
                  <a:schemeClr val="accent1"/>
                </a:solidFill>
                <a:latin typeface="+mj-lt"/>
                <a:cs typeface="Poppins" panose="02000000000000000000" pitchFamily="2" charset="0"/>
              </a:rPr>
              <a:t>01</a:t>
            </a:r>
            <a:endParaRPr lang="id-ID" sz="8800" b="1" dirty="0">
              <a:solidFill>
                <a:schemeClr val="accent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52E24-A22E-414E-9568-F01B01ABD5E4}"/>
              </a:ext>
            </a:extLst>
          </p:cNvPr>
          <p:cNvSpPr txBox="1"/>
          <p:nvPr/>
        </p:nvSpPr>
        <p:spPr>
          <a:xfrm>
            <a:off x="801901" y="362055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cs typeface="Poppins" panose="02000000000000000000" pitchFamily="2" charset="0"/>
              </a:rPr>
              <a:t>ROS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A7737-E4AE-40D6-B931-8AC107C01C51}"/>
              </a:ext>
            </a:extLst>
          </p:cNvPr>
          <p:cNvSpPr txBox="1"/>
          <p:nvPr/>
        </p:nvSpPr>
        <p:spPr>
          <a:xfrm>
            <a:off x="2797848" y="2330009"/>
            <a:ext cx="15648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2"/>
                </a:solidFill>
                <a:latin typeface="+mj-lt"/>
                <a:cs typeface="Poppins" panose="02000000000000000000" pitchFamily="2" charset="0"/>
              </a:rPr>
              <a:t>02</a:t>
            </a:r>
            <a:endParaRPr lang="id-ID" sz="8800" b="1" dirty="0">
              <a:solidFill>
                <a:schemeClr val="accent2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CC97C-3D60-4605-B49D-76A7CBAB3036}"/>
              </a:ext>
            </a:extLst>
          </p:cNvPr>
          <p:cNvSpPr txBox="1"/>
          <p:nvPr/>
        </p:nvSpPr>
        <p:spPr>
          <a:xfrm>
            <a:off x="2846423" y="3620556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+mj-lt"/>
                <a:cs typeface="Poppins" panose="02000000000000000000" pitchFamily="2" charset="0"/>
              </a:rPr>
              <a:t>MAVLINK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EDF38-F1A3-4863-A200-68E64460EA36}"/>
              </a:ext>
            </a:extLst>
          </p:cNvPr>
          <p:cNvSpPr txBox="1"/>
          <p:nvPr/>
        </p:nvSpPr>
        <p:spPr>
          <a:xfrm>
            <a:off x="5073077" y="2328078"/>
            <a:ext cx="1608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03</a:t>
            </a:r>
            <a:endParaRPr lang="id-ID" sz="88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8F35A1-E410-4385-BCD2-7DC435AD7588}"/>
              </a:ext>
            </a:extLst>
          </p:cNvPr>
          <p:cNvSpPr txBox="1"/>
          <p:nvPr/>
        </p:nvSpPr>
        <p:spPr>
          <a:xfrm>
            <a:off x="5073077" y="3620556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+mj-lt"/>
                <a:cs typeface="Poppins" panose="02000000000000000000" pitchFamily="2" charset="0"/>
              </a:rPr>
              <a:t>MAVROS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2F8A86-2FE9-4556-83BD-60465507457E}"/>
              </a:ext>
            </a:extLst>
          </p:cNvPr>
          <p:cNvSpPr txBox="1"/>
          <p:nvPr/>
        </p:nvSpPr>
        <p:spPr>
          <a:xfrm>
            <a:off x="7191135" y="2346322"/>
            <a:ext cx="16930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4"/>
                </a:solidFill>
                <a:latin typeface="+mj-lt"/>
                <a:cs typeface="Poppins" panose="02000000000000000000" pitchFamily="2" charset="0"/>
              </a:rPr>
              <a:t>04</a:t>
            </a:r>
            <a:endParaRPr lang="id-ID" sz="8800" b="1" dirty="0">
              <a:solidFill>
                <a:schemeClr val="accent4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CAD410-FCB5-4B72-A979-2C72D5FACAC7}"/>
              </a:ext>
            </a:extLst>
          </p:cNvPr>
          <p:cNvSpPr txBox="1"/>
          <p:nvPr/>
        </p:nvSpPr>
        <p:spPr>
          <a:xfrm>
            <a:off x="7187641" y="3620556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+mj-lt"/>
                <a:cs typeface="Poppins" panose="02000000000000000000" pitchFamily="2" charset="0"/>
              </a:rPr>
              <a:t>GAZEBO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41916-2E78-CBAA-5494-9A4278A7E094}"/>
              </a:ext>
            </a:extLst>
          </p:cNvPr>
          <p:cNvSpPr txBox="1"/>
          <p:nvPr/>
        </p:nvSpPr>
        <p:spPr>
          <a:xfrm>
            <a:off x="9394152" y="2343283"/>
            <a:ext cx="16546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Poppins" panose="02000000000000000000" pitchFamily="2" charset="0"/>
              </a:rPr>
              <a:t>05</a:t>
            </a:r>
            <a:endParaRPr lang="id-ID" sz="8800" b="1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4274C-AACC-4DD8-5DD3-D88A43D47A9D}"/>
              </a:ext>
            </a:extLst>
          </p:cNvPr>
          <p:cNvSpPr txBox="1"/>
          <p:nvPr/>
        </p:nvSpPr>
        <p:spPr>
          <a:xfrm>
            <a:off x="9512386" y="3620556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cs typeface="Poppins" panose="02000000000000000000" pitchFamily="2" charset="0"/>
              </a:rPr>
              <a:t>DIFFERENCE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  <p:bldP spid="21" grpId="0"/>
          <p:bldP spid="23" grpId="0"/>
          <p:bldP spid="30" grpId="0"/>
          <p:bldP spid="32" grpId="0"/>
          <p:bldP spid="33" grpId="0"/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  <p:bldP spid="21" grpId="0"/>
          <p:bldP spid="23" grpId="0"/>
          <p:bldP spid="30" grpId="0"/>
          <p:bldP spid="32" grpId="0"/>
          <p:bldP spid="33" grpId="0"/>
          <p:bldP spid="2" grpId="0"/>
          <p:bldP spid="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444" y="772732"/>
            <a:ext cx="11363111" cy="588220"/>
          </a:xfrm>
        </p:spPr>
        <p:txBody>
          <a:bodyPr/>
          <a:lstStyle/>
          <a:p>
            <a:r>
              <a:rPr lang="en-ID" dirty="0"/>
              <a:t>Robot Operating System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ROS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50718-B305-4831-9AA7-F19761590BE1}"/>
              </a:ext>
            </a:extLst>
          </p:cNvPr>
          <p:cNvSpPr txBox="1"/>
          <p:nvPr/>
        </p:nvSpPr>
        <p:spPr>
          <a:xfrm>
            <a:off x="415270" y="2691775"/>
            <a:ext cx="6719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기능</a:t>
            </a:r>
            <a:endParaRPr lang="id-ID" sz="1600" spc="300" dirty="0">
              <a:solidFill>
                <a:schemeClr val="accent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9" name="TextBox 34">
            <a:extLst>
              <a:ext uri="{FF2B5EF4-FFF2-40B4-BE49-F238E27FC236}">
                <a16:creationId xmlns:a16="http://schemas.microsoft.com/office/drawing/2014/main" id="{E9227B7B-868C-4D1E-A99A-65B052AE60F4}"/>
              </a:ext>
            </a:extLst>
          </p:cNvPr>
          <p:cNvSpPr txBox="1"/>
          <p:nvPr/>
        </p:nvSpPr>
        <p:spPr>
          <a:xfrm>
            <a:off x="415271" y="1755584"/>
            <a:ext cx="5923535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로봇 응용 프로그램 개발을 위한 운영체제와 같은 로봇 플랫폼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(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메타운영체제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)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으로 하드웨어 추상화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하위 디바이스 제어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기능의 구현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메시지 패킹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패키지 관리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라이브러리 및 디버깅 도구를 제공한다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.</a:t>
            </a:r>
            <a:endParaRPr lang="en-ID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F22B2-46C6-9EB1-9CD9-2CED3C9D3137}"/>
              </a:ext>
            </a:extLst>
          </p:cNvPr>
          <p:cNvSpPr txBox="1"/>
          <p:nvPr/>
        </p:nvSpPr>
        <p:spPr>
          <a:xfrm>
            <a:off x="415271" y="1368934"/>
            <a:ext cx="6719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개념</a:t>
            </a:r>
            <a:endParaRPr lang="id-ID" sz="1600" spc="300" dirty="0">
              <a:solidFill>
                <a:schemeClr val="accent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A8F0FC43-0F19-C319-1BC3-F72A6D14E655}"/>
              </a:ext>
            </a:extLst>
          </p:cNvPr>
          <p:cNvSpPr txBox="1"/>
          <p:nvPr/>
        </p:nvSpPr>
        <p:spPr>
          <a:xfrm>
            <a:off x="415270" y="3106273"/>
            <a:ext cx="6357489" cy="171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통신 관련 기능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메시지 파싱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메시지 기록 및 재생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분산 매개 변수 시스템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노드 간 데이터 통신 제공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메시지 전달 인터페이스 제공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(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미들웨어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)</a:t>
            </a: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로봇 관련 기능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  <a:p>
            <a:pPr lvl="1" algn="just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표준 메시지 정의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(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센서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네비게이션 데이터들의 표준 메세지를 정의하여 모듈화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)</a:t>
            </a:r>
          </a:p>
          <a:p>
            <a:pPr lvl="1" algn="just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로봇 기하학 라이브러리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로봇 기술 언어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진단 시스템 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550374-DD26-1C34-1ACF-446F6EC3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759" y="1753261"/>
            <a:ext cx="3657600" cy="2254276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B855AC-08C2-98D2-2FEC-35A7DC25050B}"/>
              </a:ext>
            </a:extLst>
          </p:cNvPr>
          <p:cNvSpPr txBox="1">
            <a:spLocks/>
          </p:cNvSpPr>
          <p:nvPr/>
        </p:nvSpPr>
        <p:spPr>
          <a:xfrm>
            <a:off x="6772759" y="1287176"/>
            <a:ext cx="2359753" cy="4236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>
                <a:solidFill>
                  <a:schemeClr val="accent1"/>
                </a:solidFill>
              </a:rPr>
              <a:t>ROS </a:t>
            </a:r>
            <a:r>
              <a:rPr lang="ko-KR" altLang="en-US" dirty="0">
                <a:solidFill>
                  <a:schemeClr val="accent1"/>
                </a:solidFill>
              </a:rPr>
              <a:t>구조</a:t>
            </a:r>
            <a:endParaRPr lang="en-ID" dirty="0">
              <a:solidFill>
                <a:schemeClr val="accent1"/>
              </a:solidFill>
            </a:endParaRP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BA9D4DFD-1330-29AD-10BD-22DD0C12F6DA}"/>
              </a:ext>
            </a:extLst>
          </p:cNvPr>
          <p:cNvSpPr txBox="1"/>
          <p:nvPr/>
        </p:nvSpPr>
        <p:spPr>
          <a:xfrm>
            <a:off x="6772759" y="4164057"/>
            <a:ext cx="3657600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하나의 노드가 작동이 멈춰도 전체적인 프로그램은 작동하는 이점을 가진다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8DFD03A4-B17B-9E07-7272-792291D414CE}"/>
              </a:ext>
            </a:extLst>
          </p:cNvPr>
          <p:cNvSpPr txBox="1"/>
          <p:nvPr/>
        </p:nvSpPr>
        <p:spPr>
          <a:xfrm>
            <a:off x="1765214" y="4986338"/>
            <a:ext cx="3657600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모듈화를 통해서 각 기기에 대해 같은 코드를 </a:t>
            </a:r>
            <a:r>
              <a:rPr lang="ko-KR" altLang="en-US" sz="1200" dirty="0" err="1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제공함으로서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 시간과 비용을 절약할 수 있다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4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444" y="772732"/>
            <a:ext cx="11363111" cy="588220"/>
          </a:xfrm>
        </p:spPr>
        <p:txBody>
          <a:bodyPr/>
          <a:lstStyle/>
          <a:p>
            <a:r>
              <a:rPr lang="en-ID" dirty="0"/>
              <a:t>Robot Operating System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78622"/>
            <a:ext cx="11363111" cy="588220"/>
          </a:xfrm>
        </p:spPr>
        <p:txBody>
          <a:bodyPr/>
          <a:lstStyle/>
          <a:p>
            <a:r>
              <a:rPr lang="en-ID" dirty="0"/>
              <a:t>ROS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8DC50-5FEC-2ADD-8091-E51B33828BD3}"/>
              </a:ext>
            </a:extLst>
          </p:cNvPr>
          <p:cNvSpPr txBox="1"/>
          <p:nvPr/>
        </p:nvSpPr>
        <p:spPr>
          <a:xfrm>
            <a:off x="414444" y="1494892"/>
            <a:ext cx="12666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개발 도구</a:t>
            </a:r>
            <a:endParaRPr lang="id-ID" sz="1600" spc="300" dirty="0">
              <a:solidFill>
                <a:schemeClr val="accent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9A621C8F-F5E9-98C0-CA2B-4BA771B39283}"/>
              </a:ext>
            </a:extLst>
          </p:cNvPr>
          <p:cNvSpPr txBox="1"/>
          <p:nvPr/>
        </p:nvSpPr>
        <p:spPr>
          <a:xfrm>
            <a:off x="414444" y="1833446"/>
            <a:ext cx="6357489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Rviz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 : 3D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시각화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RQT :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그래픽 인터페이스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GAZEBO : 3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차원 시뮬레이터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</p:txBody>
      </p:sp>
      <p:pic>
        <p:nvPicPr>
          <p:cNvPr id="9218" name="Picture 2" descr="ros_rviz">
            <a:extLst>
              <a:ext uri="{FF2B5EF4-FFF2-40B4-BE49-F238E27FC236}">
                <a16:creationId xmlns:a16="http://schemas.microsoft.com/office/drawing/2014/main" id="{EED6E1A0-76F7-55C2-E470-25A4545D8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3" y="1407219"/>
            <a:ext cx="3812583" cy="20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61F4EA2-6F95-2B5F-3B85-8D474CBC5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3" y="3829357"/>
            <a:ext cx="7480515" cy="2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FE3575CE-38CE-CAD4-17D7-7BCC0EA964C3}"/>
              </a:ext>
            </a:extLst>
          </p:cNvPr>
          <p:cNvSpPr txBox="1">
            <a:spLocks/>
          </p:cNvSpPr>
          <p:nvPr/>
        </p:nvSpPr>
        <p:spPr>
          <a:xfrm>
            <a:off x="3812583" y="1004445"/>
            <a:ext cx="2359753" cy="43981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>
                <a:solidFill>
                  <a:schemeClr val="accent1"/>
                </a:solidFill>
              </a:rPr>
              <a:t>RVIZ</a:t>
            </a:r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B49F6834-FA08-AA93-2824-ED3F884067C6}"/>
              </a:ext>
            </a:extLst>
          </p:cNvPr>
          <p:cNvSpPr txBox="1">
            <a:spLocks/>
          </p:cNvSpPr>
          <p:nvPr/>
        </p:nvSpPr>
        <p:spPr>
          <a:xfrm>
            <a:off x="3812583" y="3472850"/>
            <a:ext cx="2359753" cy="43981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>
                <a:solidFill>
                  <a:schemeClr val="accent1"/>
                </a:solidFill>
              </a:rPr>
              <a:t>RQT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208BE67C-9B64-9FD6-17AC-C64E91D8B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37" y="1405012"/>
            <a:ext cx="2443634" cy="20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32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444" y="772732"/>
            <a:ext cx="11363111" cy="588220"/>
          </a:xfrm>
        </p:spPr>
        <p:txBody>
          <a:bodyPr/>
          <a:lstStyle/>
          <a:p>
            <a:r>
              <a:rPr lang="en-ID" dirty="0"/>
              <a:t>Robot Operating System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ROS</a:t>
            </a:r>
          </a:p>
        </p:txBody>
      </p:sp>
      <p:sp>
        <p:nvSpPr>
          <p:cNvPr id="29" name="TextBox 34">
            <a:extLst>
              <a:ext uri="{FF2B5EF4-FFF2-40B4-BE49-F238E27FC236}">
                <a16:creationId xmlns:a16="http://schemas.microsoft.com/office/drawing/2014/main" id="{E9227B7B-868C-4D1E-A99A-65B052AE60F4}"/>
              </a:ext>
            </a:extLst>
          </p:cNvPr>
          <p:cNvSpPr txBox="1"/>
          <p:nvPr/>
        </p:nvSpPr>
        <p:spPr>
          <a:xfrm>
            <a:off x="585752" y="1861962"/>
            <a:ext cx="5923535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프로그래밍 언어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: C, C++, PYTHON, JAVA</a:t>
            </a: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Open source Software</a:t>
            </a: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플랫폼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: ARM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아키텍처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MIPS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아키텍처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x86</a:t>
            </a: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커널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: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리눅스 커널</a:t>
            </a:r>
            <a:endParaRPr lang="en-ID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F22B2-46C6-9EB1-9CD9-2CED3C9D3137}"/>
              </a:ext>
            </a:extLst>
          </p:cNvPr>
          <p:cNvSpPr txBox="1"/>
          <p:nvPr/>
        </p:nvSpPr>
        <p:spPr>
          <a:xfrm>
            <a:off x="585752" y="1388991"/>
            <a:ext cx="13740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그 외 정보</a:t>
            </a:r>
            <a:endParaRPr lang="id-ID" sz="1600" spc="300" dirty="0">
              <a:solidFill>
                <a:schemeClr val="accent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7F2381-D537-EA45-F1F7-9BAD28E8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65" y="3993551"/>
            <a:ext cx="3511600" cy="19508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992B590-12FC-B861-48F3-E1E4D9B56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185" y="2386739"/>
            <a:ext cx="5973540" cy="360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8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Micro Air Vehicle Link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MAVLINK</a:t>
            </a:r>
            <a:endParaRPr lang="en-ID" dirty="0"/>
          </a:p>
        </p:txBody>
      </p:sp>
      <p:sp>
        <p:nvSpPr>
          <p:cNvPr id="29" name="TextBox 34">
            <a:extLst>
              <a:ext uri="{FF2B5EF4-FFF2-40B4-BE49-F238E27FC236}">
                <a16:creationId xmlns:a16="http://schemas.microsoft.com/office/drawing/2014/main" id="{E9227B7B-868C-4D1E-A99A-65B052AE60F4}"/>
              </a:ext>
            </a:extLst>
          </p:cNvPr>
          <p:cNvSpPr txBox="1"/>
          <p:nvPr/>
        </p:nvSpPr>
        <p:spPr>
          <a:xfrm>
            <a:off x="415271" y="1702058"/>
            <a:ext cx="5923535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소형 무인 장치들 및 자체내의 서로 다른 내부 컴포넌트와 통신하기 위한 프로토콜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로봇의 상태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위치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명령 및 데이터를 전송할 수 있는 경량 메시지 프로토콜</a:t>
            </a:r>
            <a:endParaRPr lang="en-ID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F22B2-46C6-9EB1-9CD9-2CED3C9D3137}"/>
              </a:ext>
            </a:extLst>
          </p:cNvPr>
          <p:cNvSpPr txBox="1"/>
          <p:nvPr/>
        </p:nvSpPr>
        <p:spPr>
          <a:xfrm>
            <a:off x="415271" y="1363504"/>
            <a:ext cx="6719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개념</a:t>
            </a:r>
            <a:endParaRPr lang="id-ID" sz="1600" spc="300" dirty="0">
              <a:solidFill>
                <a:schemeClr val="accent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5122" name="Picture 2" descr="MAVLink Basics — Dev documentation">
            <a:extLst>
              <a:ext uri="{FF2B5EF4-FFF2-40B4-BE49-F238E27FC236}">
                <a16:creationId xmlns:a16="http://schemas.microsoft.com/office/drawing/2014/main" id="{8A5DF305-F988-71D9-E986-3CCEEA90E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812" y="4394685"/>
            <a:ext cx="3502940" cy="193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89E3F2-834A-46F8-80A4-02D7179DA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812" y="1361080"/>
            <a:ext cx="4313527" cy="2877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F2BFDA-3B07-DE49-A333-7F34A2F2EDB5}"/>
              </a:ext>
            </a:extLst>
          </p:cNvPr>
          <p:cNvSpPr txBox="1"/>
          <p:nvPr/>
        </p:nvSpPr>
        <p:spPr>
          <a:xfrm>
            <a:off x="415271" y="2398277"/>
            <a:ext cx="6719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특징</a:t>
            </a:r>
            <a:endParaRPr lang="id-ID" sz="1600" spc="300" dirty="0">
              <a:solidFill>
                <a:schemeClr val="accent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BEA47864-03DE-B1F3-A751-05888C077563}"/>
              </a:ext>
            </a:extLst>
          </p:cNvPr>
          <p:cNvSpPr txBox="1"/>
          <p:nvPr/>
        </p:nvSpPr>
        <p:spPr>
          <a:xfrm>
            <a:off x="415270" y="2845305"/>
            <a:ext cx="6357489" cy="171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통신 대역폭이 매우 제한된 애플리케이션에 적합하다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오버헤드 크기가 작아 매우 효율적이고 안전하다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까다로운 통신 채널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패킷 삭제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손상 감지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패킷 인증으로 신뢰성 높음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다양한 프로그래밍 언어 사용 가능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최대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255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개의 동시시스템 허용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오프보드 및 </a:t>
            </a:r>
            <a:r>
              <a:rPr lang="ko-KR" altLang="en-US" sz="1200" dirty="0" err="1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온보드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 통신 모두 활성화</a:t>
            </a:r>
            <a:endParaRPr lang="en-ID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Micro Air Vehicle Link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78144"/>
            <a:ext cx="11363111" cy="588220"/>
          </a:xfrm>
        </p:spPr>
        <p:txBody>
          <a:bodyPr/>
          <a:lstStyle/>
          <a:p>
            <a:r>
              <a:rPr lang="en-US" dirty="0"/>
              <a:t>MAVLINK</a:t>
            </a:r>
            <a:endParaRPr lang="en-ID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28FC22-01F3-02CA-F0B8-750354363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57" y="1868911"/>
            <a:ext cx="3502942" cy="919026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B328CE2-A51D-6B32-56E5-6C4A3AE6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14530"/>
              </p:ext>
            </p:extLst>
          </p:nvPr>
        </p:nvGraphicFramePr>
        <p:xfrm>
          <a:off x="965357" y="2963516"/>
          <a:ext cx="3502942" cy="318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412">
                  <a:extLst>
                    <a:ext uri="{9D8B030D-6E8A-4147-A177-3AD203B41FA5}">
                      <a16:colId xmlns:a16="http://schemas.microsoft.com/office/drawing/2014/main" val="4281238890"/>
                    </a:ext>
                  </a:extLst>
                </a:gridCol>
                <a:gridCol w="659655">
                  <a:extLst>
                    <a:ext uri="{9D8B030D-6E8A-4147-A177-3AD203B41FA5}">
                      <a16:colId xmlns:a16="http://schemas.microsoft.com/office/drawing/2014/main" val="4033264174"/>
                    </a:ext>
                  </a:extLst>
                </a:gridCol>
                <a:gridCol w="1700875">
                  <a:extLst>
                    <a:ext uri="{9D8B030D-6E8A-4147-A177-3AD203B41FA5}">
                      <a16:colId xmlns:a16="http://schemas.microsoft.com/office/drawing/2014/main" val="22329043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의미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219096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STX(magic)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0xFE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시작점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6049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0-255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PAYLOAD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길이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691603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SEQ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0-255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패킷 순서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95148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SYSID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1-255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메시지 발신자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57312"/>
                  </a:ext>
                </a:extLst>
              </a:tr>
              <a:tr h="480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COMPID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1-255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메시지 발신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Component ID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69393"/>
                  </a:ext>
                </a:extLst>
              </a:tr>
              <a:tr h="480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MSGID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0-255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Payload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에 있는 메시지 유형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437308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PAYLOAD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메시지 데이터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280814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CHECKSUM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에러 검출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6104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83AF20F-6566-212E-BA2C-098513D4CF89}"/>
              </a:ext>
            </a:extLst>
          </p:cNvPr>
          <p:cNvSpPr txBox="1"/>
          <p:nvPr/>
        </p:nvSpPr>
        <p:spPr>
          <a:xfrm>
            <a:off x="965357" y="1359868"/>
            <a:ext cx="153599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spc="300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MAVLINK1</a:t>
            </a:r>
            <a:endParaRPr lang="id-ID" sz="1600" spc="300" dirty="0">
              <a:solidFill>
                <a:schemeClr val="accent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DCBA5-52FD-0187-8510-EF1A40658A51}"/>
              </a:ext>
            </a:extLst>
          </p:cNvPr>
          <p:cNvSpPr txBox="1"/>
          <p:nvPr/>
        </p:nvSpPr>
        <p:spPr>
          <a:xfrm>
            <a:off x="4948421" y="289557"/>
            <a:ext cx="153599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spc="300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MAVLINK2</a:t>
            </a:r>
            <a:endParaRPr lang="id-ID" sz="1600" spc="300" dirty="0">
              <a:solidFill>
                <a:schemeClr val="accent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5124" name="Picture 4" descr="MAVLink v2 패킷">
            <a:extLst>
              <a:ext uri="{FF2B5EF4-FFF2-40B4-BE49-F238E27FC236}">
                <a16:creationId xmlns:a16="http://schemas.microsoft.com/office/drawing/2014/main" id="{546CC72A-B7AC-06ED-877D-62475438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421" y="811658"/>
            <a:ext cx="6302644" cy="6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360B628C-CA77-4551-EF46-176DE7041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82759"/>
              </p:ext>
            </p:extLst>
          </p:nvPr>
        </p:nvGraphicFramePr>
        <p:xfrm>
          <a:off x="4948422" y="1655795"/>
          <a:ext cx="6302646" cy="450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66">
                  <a:extLst>
                    <a:ext uri="{9D8B030D-6E8A-4147-A177-3AD203B41FA5}">
                      <a16:colId xmlns:a16="http://schemas.microsoft.com/office/drawing/2014/main" val="3399648969"/>
                    </a:ext>
                  </a:extLst>
                </a:gridCol>
                <a:gridCol w="1363851">
                  <a:extLst>
                    <a:ext uri="{9D8B030D-6E8A-4147-A177-3AD203B41FA5}">
                      <a16:colId xmlns:a16="http://schemas.microsoft.com/office/drawing/2014/main" val="2355646543"/>
                    </a:ext>
                  </a:extLst>
                </a:gridCol>
                <a:gridCol w="3377929">
                  <a:extLst>
                    <a:ext uri="{9D8B030D-6E8A-4147-A177-3AD203B41FA5}">
                      <a16:colId xmlns:a16="http://schemas.microsoft.com/office/drawing/2014/main" val="3294552105"/>
                    </a:ext>
                  </a:extLst>
                </a:gridCol>
              </a:tblGrid>
              <a:tr h="389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의미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258810"/>
                  </a:ext>
                </a:extLst>
              </a:tr>
              <a:tr h="38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STX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0xFD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시작점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760792"/>
                  </a:ext>
                </a:extLst>
              </a:tr>
              <a:tr h="38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0-255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PAYLOAD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길이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156179"/>
                  </a:ext>
                </a:extLst>
              </a:tr>
              <a:tr h="38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INC FLAGE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MAVLink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호환성 플래그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756674"/>
                  </a:ext>
                </a:extLst>
              </a:tr>
              <a:tr h="38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CMP FLAGE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이해 못했을 경우 무시하는 플래그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52159"/>
                  </a:ext>
                </a:extLst>
              </a:tr>
              <a:tr h="38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SEQ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0-255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패킷 순서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51142"/>
                  </a:ext>
                </a:extLst>
              </a:tr>
              <a:tr h="38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SYS ID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1-255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메시지 발신자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991335"/>
                  </a:ext>
                </a:extLst>
              </a:tr>
              <a:tr h="38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COMP ID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1-255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메시지 발신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Component ID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81723"/>
                  </a:ext>
                </a:extLst>
              </a:tr>
              <a:tr h="38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MSG ID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0-16777215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Payload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에 있는 메시지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ID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989164"/>
                  </a:ext>
                </a:extLst>
              </a:tr>
              <a:tr h="38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PAYLOAD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메시지 데이터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243779"/>
                  </a:ext>
                </a:extLst>
              </a:tr>
              <a:tr h="194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CHECKSUM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에러 검출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45690"/>
                  </a:ext>
                </a:extLst>
              </a:tr>
              <a:tr h="194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SIGNATURE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링크 변조 방지를 위한 서명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96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67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MAVROS</a:t>
            </a:r>
          </a:p>
        </p:txBody>
      </p:sp>
      <p:sp>
        <p:nvSpPr>
          <p:cNvPr id="29" name="TextBox 34">
            <a:extLst>
              <a:ext uri="{FF2B5EF4-FFF2-40B4-BE49-F238E27FC236}">
                <a16:creationId xmlns:a16="http://schemas.microsoft.com/office/drawing/2014/main" id="{E9227B7B-868C-4D1E-A99A-65B052AE60F4}"/>
              </a:ext>
            </a:extLst>
          </p:cNvPr>
          <p:cNvSpPr txBox="1"/>
          <p:nvPr/>
        </p:nvSpPr>
        <p:spPr>
          <a:xfrm>
            <a:off x="415273" y="1844870"/>
            <a:ext cx="5680728" cy="171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MAVLINK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프로토콜을 이용하여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ROS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에서 동작하는 </a:t>
            </a:r>
            <a:r>
              <a:rPr lang="ko-KR" altLang="en-US" sz="1200" dirty="0" err="1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드론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 제어 패키지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드론의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 상태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위치 명령을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ROS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에서 사용할 수 있는 메시지로 변환 후 </a:t>
            </a:r>
            <a:r>
              <a:rPr lang="en-US" altLang="ko-KR" sz="1200" dirty="0" err="1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MAVLink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메시지로 변환하여 </a:t>
            </a:r>
            <a:r>
              <a:rPr lang="ko-KR" altLang="en-US" sz="1200" dirty="0" err="1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드론과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 데이터 전송 및 수신 가능하게 해준다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드론의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 움직임 제어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자율 비행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임무 수행 기능을 제공한다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ROS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의 라이브러리와 연계하여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SLAM,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영상처리 등 다양한 응용 프로그램 구현이 가능하다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F22B2-46C6-9EB1-9CD9-2CED3C9D3137}"/>
              </a:ext>
            </a:extLst>
          </p:cNvPr>
          <p:cNvSpPr txBox="1"/>
          <p:nvPr/>
        </p:nvSpPr>
        <p:spPr>
          <a:xfrm>
            <a:off x="415272" y="1433698"/>
            <a:ext cx="6719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개념</a:t>
            </a:r>
            <a:endParaRPr lang="id-ID" sz="1600" spc="300" dirty="0">
              <a:solidFill>
                <a:schemeClr val="accent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19891-C333-DEF2-A92B-379489A7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07" y="1143910"/>
            <a:ext cx="4828448" cy="2994709"/>
          </a:xfrm>
          <a:prstGeom prst="rect">
            <a:avLst/>
          </a:prstGeom>
        </p:spPr>
      </p:pic>
      <p:pic>
        <p:nvPicPr>
          <p:cNvPr id="4098" name="Picture 2" descr="PX4 SITL Simulation — Dronedoc 1.0.0 documentation">
            <a:extLst>
              <a:ext uri="{FF2B5EF4-FFF2-40B4-BE49-F238E27FC236}">
                <a16:creationId xmlns:a16="http://schemas.microsoft.com/office/drawing/2014/main" id="{691DBC31-4AAF-7524-0D00-0CD4758ED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07" y="4184542"/>
            <a:ext cx="4828448" cy="190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A27F0894-59EB-2664-2139-919FBDB023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444" y="772732"/>
            <a:ext cx="11363111" cy="588220"/>
          </a:xfrm>
        </p:spPr>
        <p:txBody>
          <a:bodyPr/>
          <a:lstStyle/>
          <a:p>
            <a:r>
              <a:rPr lang="en-ID" dirty="0" err="1"/>
              <a:t>MAVLink</a:t>
            </a:r>
            <a:r>
              <a:rPr lang="en-ID" dirty="0"/>
              <a:t>-ROS</a:t>
            </a:r>
          </a:p>
        </p:txBody>
      </p:sp>
    </p:spTree>
    <p:extLst>
      <p:ext uri="{BB962C8B-B14F-4D97-AF65-F5344CB8AC3E}">
        <p14:creationId xmlns:p14="http://schemas.microsoft.com/office/powerpoint/2010/main" val="42795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GAZEBO</a:t>
            </a:r>
          </a:p>
        </p:txBody>
      </p:sp>
      <p:sp>
        <p:nvSpPr>
          <p:cNvPr id="29" name="TextBox 34">
            <a:extLst>
              <a:ext uri="{FF2B5EF4-FFF2-40B4-BE49-F238E27FC236}">
                <a16:creationId xmlns:a16="http://schemas.microsoft.com/office/drawing/2014/main" id="{E9227B7B-868C-4D1E-A99A-65B052AE60F4}"/>
              </a:ext>
            </a:extLst>
          </p:cNvPr>
          <p:cNvSpPr txBox="1"/>
          <p:nvPr/>
        </p:nvSpPr>
        <p:spPr>
          <a:xfrm>
            <a:off x="415272" y="1844870"/>
            <a:ext cx="5923535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6"/>
              </a:buClr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Open source 3D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로봇 시뮬레이터로서 가상 시뮬레이션 환경에서 사용자가 원하는 로봇과 작성한 프로그램이 메시지를 주고 받으며 동작하는 모습을 확인 할 수 있다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.</a:t>
            </a:r>
            <a:endParaRPr lang="en-ID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F22B2-46C6-9EB1-9CD9-2CED3C9D3137}"/>
              </a:ext>
            </a:extLst>
          </p:cNvPr>
          <p:cNvSpPr txBox="1"/>
          <p:nvPr/>
        </p:nvSpPr>
        <p:spPr>
          <a:xfrm>
            <a:off x="415272" y="1433698"/>
            <a:ext cx="6719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개념</a:t>
            </a:r>
            <a:endParaRPr lang="id-ID" sz="1600" spc="300" dirty="0">
              <a:solidFill>
                <a:schemeClr val="accent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AC763-BC51-9B85-6061-407DA32B0DDD}"/>
              </a:ext>
            </a:extLst>
          </p:cNvPr>
          <p:cNvSpPr txBox="1"/>
          <p:nvPr/>
        </p:nvSpPr>
        <p:spPr>
          <a:xfrm>
            <a:off x="415271" y="2584276"/>
            <a:ext cx="6719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특징</a:t>
            </a:r>
            <a:endParaRPr lang="id-ID" sz="1600" spc="300" dirty="0">
              <a:solidFill>
                <a:schemeClr val="accent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BAF7E9EE-A721-48DF-CF68-55CCD3D482BB}"/>
              </a:ext>
            </a:extLst>
          </p:cNvPr>
          <p:cNvSpPr txBox="1"/>
          <p:nvPr/>
        </p:nvSpPr>
        <p:spPr>
          <a:xfrm>
            <a:off x="415271" y="3022061"/>
            <a:ext cx="5923535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D1D5DB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센서</a:t>
            </a:r>
            <a:r>
              <a:rPr lang="en-US" altLang="ko-KR" sz="1200" b="0" i="0" dirty="0">
                <a:solidFill>
                  <a:srgbClr val="D1D5DB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200" b="0" i="0" dirty="0" err="1">
                <a:solidFill>
                  <a:srgbClr val="D1D5DB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액추에이터</a:t>
            </a:r>
            <a:r>
              <a:rPr lang="en-US" altLang="ko-KR" sz="1200" b="0" i="0" dirty="0">
                <a:solidFill>
                  <a:srgbClr val="D1D5DB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200" b="0" i="0" dirty="0">
                <a:solidFill>
                  <a:srgbClr val="D1D5DB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카메라</a:t>
            </a:r>
            <a:r>
              <a:rPr lang="en-US" altLang="ko-KR" sz="1200" b="0" i="0" dirty="0">
                <a:solidFill>
                  <a:srgbClr val="D1D5DB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200" b="0" i="0" dirty="0">
                <a:solidFill>
                  <a:srgbClr val="D1D5DB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레이더</a:t>
            </a:r>
            <a:r>
              <a:rPr lang="en-US" altLang="ko-KR" sz="1200" b="0" i="0" dirty="0">
                <a:solidFill>
                  <a:srgbClr val="D1D5DB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, GPS, IMU </a:t>
            </a:r>
            <a:r>
              <a:rPr lang="ko-KR" altLang="en-US" sz="1200" b="0" i="0" dirty="0">
                <a:solidFill>
                  <a:srgbClr val="D1D5DB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등 다양한 하드웨어를 지원</a:t>
            </a:r>
            <a:endParaRPr lang="en-US" altLang="ko-KR" sz="1200" b="0" i="0" dirty="0">
              <a:solidFill>
                <a:srgbClr val="D1D5DB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D1D5DB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병렬 처리 기술을 활용하여 대규모 시뮬레이션 가능</a:t>
            </a:r>
            <a:r>
              <a:rPr lang="en-US" altLang="ko-KR" sz="1200" dirty="0">
                <a:solidFill>
                  <a:srgbClr val="D1D5DB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solidFill>
                  <a:srgbClr val="D1D5DB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Open Sans" panose="020B0606030504020204" pitchFamily="34" charset="0"/>
              </a:rPr>
              <a:t>다양한 확장성 제공</a:t>
            </a:r>
            <a:endParaRPr lang="en-ID" sz="1200" dirty="0">
              <a:latin typeface="HY중고딕" panose="02030600000101010101" pitchFamily="18" charset="-127"/>
              <a:ea typeface="HY중고딕" panose="02030600000101010101" pitchFamily="18" charset="-127"/>
              <a:cs typeface="Open Sans" panose="020B060603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1BFDAA-281C-B6E7-7398-08D7087CF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605" y="1177321"/>
            <a:ext cx="3848746" cy="2599837"/>
          </a:xfrm>
          <a:prstGeom prst="rect">
            <a:avLst/>
          </a:prstGeom>
        </p:spPr>
      </p:pic>
      <p:pic>
        <p:nvPicPr>
          <p:cNvPr id="7174" name="Picture 6" descr="Gazebo-Robotic Operating System (ROS) interface block diagram [28].">
            <a:extLst>
              <a:ext uri="{FF2B5EF4-FFF2-40B4-BE49-F238E27FC236}">
                <a16:creationId xmlns:a16="http://schemas.microsoft.com/office/drawing/2014/main" id="{BBF5025B-3278-23BA-13B2-74631E95B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95" y="4045619"/>
            <a:ext cx="5603122" cy="249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7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12052</TotalTime>
  <Words>602</Words>
  <Application>Microsoft Office PowerPoint</Application>
  <PresentationFormat>와이드스크린</PresentationFormat>
  <Paragraphs>151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HY중고딕</vt:lpstr>
      <vt:lpstr>Arial</vt:lpstr>
      <vt:lpstr>Open Sans</vt:lpstr>
      <vt:lpstr>Poppins</vt:lpstr>
      <vt:lpstr>Office Theme</vt:lpstr>
      <vt:lpstr>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user</cp:lastModifiedBy>
  <cp:revision>104</cp:revision>
  <dcterms:created xsi:type="dcterms:W3CDTF">2016-11-04T05:31:34Z</dcterms:created>
  <dcterms:modified xsi:type="dcterms:W3CDTF">2023-02-28T08:11:57Z</dcterms:modified>
</cp:coreProperties>
</file>