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Noto Sans Medium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otoSansMedium-regular.fntdata"/><Relationship Id="rId11" Type="http://schemas.openxmlformats.org/officeDocument/2006/relationships/slide" Target="slides/slide5.xml"/><Relationship Id="rId22" Type="http://schemas.openxmlformats.org/officeDocument/2006/relationships/font" Target="fonts/NotoSansMedium-italic.fntdata"/><Relationship Id="rId10" Type="http://schemas.openxmlformats.org/officeDocument/2006/relationships/slide" Target="slides/slide4.xml"/><Relationship Id="rId21" Type="http://schemas.openxmlformats.org/officeDocument/2006/relationships/font" Target="fonts/NotoSansMedium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NotoSansMedium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6c2c0e4cf_2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f6c2c0e4cf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안녕하십니까 팀 F12의 발표를 시작하겠습니다. 저희 주제는 </a:t>
            </a:r>
            <a:r>
              <a:rPr lang="ko" sz="1000">
                <a:solidFill>
                  <a:srgbClr val="FF0000"/>
                </a:solidFill>
                <a:highlight>
                  <a:srgbClr val="FFFFFF"/>
                </a:highlight>
              </a:rPr>
              <a:t>노션 연동 블로그 서비스 구축이고 팀원은 김태언, 정지용, 홍현표입니다.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f6c2c0e4cf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저희 프로젝트 추진 일정을 설명해드리겠습니다.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이번달까지 총 3개월 동안 개발에 앞서 필요한 기술들과 친숙해지는 시간을 가지고 있습니다. 추가적으로 계속 공부해가면서 개발할 계획입니다.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발표가 끝난 후엔 </a:t>
            </a:r>
            <a:r>
              <a:rPr lang="ko" sz="1150">
                <a:solidFill>
                  <a:srgbClr val="1D1C1D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요구사항 및 도메인 분석을 집중적으로 시작할 것이고 순차적으로 개발을 진행할 것입니다.</a:t>
            </a:r>
            <a:endParaRPr sz="1150">
              <a:solidFill>
                <a:srgbClr val="1D1C1D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50">
                <a:solidFill>
                  <a:srgbClr val="1D1C1D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이번 학기에 서비스 개발을 완료하는 것에 목표를 두고 있고 </a:t>
            </a:r>
            <a:endParaRPr sz="1150">
              <a:solidFill>
                <a:srgbClr val="1D1C1D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50">
                <a:solidFill>
                  <a:srgbClr val="1D1C1D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분석 - 설계 - 개발 - 테스트 - 운영 단계를 모두 경험하는 것에 집중하기로 했습니다.</a:t>
            </a:r>
            <a:endParaRPr sz="1150">
              <a:solidFill>
                <a:srgbClr val="1D1C1D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50">
                <a:solidFill>
                  <a:srgbClr val="1D1C1D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추가적으로 다음학기에는 리팩토링, 성능 최적화와 같은 부분에 집중 할 것입니다.</a:t>
            </a:r>
            <a:endParaRPr sz="1150">
              <a:solidFill>
                <a:srgbClr val="1D1C1D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g1f6c2c0e4cf_2_9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6c2c0e4cf_2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f6c2c0e4cf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역할 분담으로는 제가 프론트엔드를를 담당하고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지용님과 현표님이 백엔드를 담당하시면서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프로젝트를 진행함에 있어서 최적의 인원으로 진행하고 있습니다.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f6c2c0e4cf_2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f6c2c0e4cf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발표를 하면서 이용한 이미지의 참고자료는 다음과 같습니다다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6c2c0e4cf_2_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1f6c2c0e4cf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발표를 마치면서 질문 받도록 하겠습니다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예상 질문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lgun Gothic"/>
              <a:buAutoNum type="arabicPeriod"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6c2c0e4cf_2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1f6c2c0e4cf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발표 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진행은 배경 및 필요성부터 순차적으로 진행될 예정입니다.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5e27995b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5e27995b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(노션 이용자가 있는지 청중에게 질문)  노션의 사용 용도를 캐치하는 질문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6c2c0e4cf_2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1f6c2c0e4cf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저희 팀 또한 학습한 내용을 정리할 때 이용 중인데요. 이 글들은 저희 팀원들이 각자 노션으로 정리한 글입니다.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6c2c0e4cf_2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f6c2c0e4cf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ko">
                <a:solidFill>
                  <a:schemeClr val="dk1"/>
                </a:solidFill>
              </a:rPr>
              <a:t>노션은 노션 랩스라는 미국의 스타트업에서 개발한 협업 및 생산성을 위한 종합적인 작업 관리 도구입니다. 노션을 사용하면 노트, 프로젝트 관리, 작업 일정 등 다양한 작업을 하나의 통합된 플랫폼에서 처리할 수 있습니다.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노션은 간결한 디자인, 편리한 사용법, 다양한 작업의 올인원을 통해 폭발적인 인기를 누리고 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ko">
                <a:solidFill>
                  <a:schemeClr val="dk1"/>
                </a:solidFill>
              </a:rPr>
              <a:t>노션은 팀 단위로 사용해도 매우 좋은 툴이지만 개인적인 노트 및 문서 툴로도 많이 사용되고 있습니다. 특히 개발자들에게 인기가 많은데 개발자들에게 친숙한 마크다운 문법으로도 글을 작성할 수 있기 때문입니다.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ko">
                <a:solidFill>
                  <a:schemeClr val="dk1"/>
                </a:solidFill>
              </a:rPr>
              <a:t>그림으로 보이시는 것처럼 노션은 회사의 소개 페이지로도 사용됩니다. 특히 IT 사업을 주로 하는 회사에서 애용하고 있으며 토스페이먼츠, 우아한형제들, 인프런 등 많은 회사에서 이용 중입니다.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f6c2c0e4cf_2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f6c2c0e4cf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이 통계는 구글 트렌드를 기반으로 작성된 그래프입니다. 노션은 2020년 8월에 한국어 버전을 지원하며 본격적으로 한국 서비스를 시작하였고 점점 입소문을 타면서 22년부터 폭발적인 인기를 얻게 되었습니다.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타 플랫폼과의 검색 차이를 보시면 그 차이를 더 아실 수 있을 겁니다.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f6c2c0e4cf_2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f6c2c0e4cf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개발자들은 자신의 실력과 지식을 공유하기 위해 블로그를 운영하는 사람이 많습니다. 블로그에 글을 포스팅함으로써 자신이 관심있는 분야, 고민한 흔적, 개발 실력 등을 어필할 수 있기 때문입니다. 또한 꾸준히 글을 작성함으로써 개발자의 필수 덕목인 끈기 또한 볼 수 있습니다. 이를 위해 개발자들이 주로 사용하는 대표적인 블로그 서비스로는 티스토리, 미디엄, 벨로그, 깃허브 블로그가 있습니다.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노션을 사용하는 사람들은 자신이 작성한 글을 블로그에 올리고 싶다는 생각을 한 번 쯤 했을 것입니다. 당장 구글에 ‘노션 글 블로그에 옮기기’ 라고 검색해봐도 관련 글이 많이 나오는 것을 보실 수 있습니다.</a:t>
            </a:r>
            <a:b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그만큼 노션 이용자가 많고 이를 블로그에 포스팅하고자 하는 수요가 발생하는 것입니다. 하지만 노션에 작성한 글을 블로그에 옮기는 방법은 간단하지 않습니다.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첫 번째 방법은 </a:t>
            </a: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내보내기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입니다. 노션 페이지에서 내보내기를 통해 html이나 마크다운 형식으로 파일을 만들고 해당 파일을 블로그의 포스팅 화면에 가서 붙여넣기를 한 후 깨지거나 변경된 부분을 직접 수정해주어야 합니다. 이를 직접 일일이 하는 것은 매우 번거로운 일입니다.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두 번째 방법은 노션 페이지 자체를 </a:t>
            </a: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웹에서 공유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 방법입니다. 노션에서는 페이지를 외부에 공유할 수 있도록 해주는 기능이 있습니다. 하지만 이 방법은 대부분의 사람들이 사용하지 않습니다. 그 이유는 검색에 노출될 확률이 매우 적기 때문입니다. 웹으로 공유하는 기능을 사용해서 접속하기 위해서는 매우 복잡한 URL을 입력해야 할 뿐더러 SEO가 좋지않아 검색시 노션 페이지는 노출되지 않습니다.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 번째 방법은 </a:t>
            </a: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프로그램을 이용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 것입니다. jmjeon94라는 개발자가 N2T라는 노션 페이지를 티스토리에 업로드 하는 파이썬 프로그램을 개발하고 무료로 공유하였다. 이 또한 완전히 편한 방법은 아닙니다. 직접 코드를 수정하고 글을 올릴 때마다 코드를 직접 실행해주어야 하는 번거로움이 있습니다.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이러한 불편함을 해결하기 위해 저희 팀은 노션과 연동 기능을 가진 블로그 서비스를 만들고자 합니다.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f6c2c0e4cf_2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1f6c2c0e4cf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저희 팀의 목표</a:t>
            </a:r>
            <a:r>
              <a:rPr lang="ko">
                <a:solidFill>
                  <a:schemeClr val="dk1"/>
                </a:solidFill>
              </a:rPr>
              <a:t>는 </a:t>
            </a:r>
            <a:r>
              <a:rPr b="1" lang="ko">
                <a:solidFill>
                  <a:schemeClr val="dk1"/>
                </a:solidFill>
              </a:rPr>
              <a:t>노션을 이용하는 개발자들을 타겟으로 노션 연동 기능이 포함된 블로그 서비스를 개발하는 것</a:t>
            </a:r>
            <a:r>
              <a:rPr lang="ko">
                <a:solidFill>
                  <a:schemeClr val="dk1"/>
                </a:solidFill>
              </a:rPr>
              <a:t>입니다. 기존 노션과 블로그 사이의 불편함을 해소하여 노션을 이용하는 개발자의 편의성을 극대화할 것입니다. </a:t>
            </a:r>
            <a:r>
              <a:rPr lang="ko">
                <a:solidFill>
                  <a:schemeClr val="dk1"/>
                </a:solidFill>
                <a:highlight>
                  <a:schemeClr val="lt1"/>
                </a:highlight>
              </a:rPr>
              <a:t>이를 통해 개발자들은 더욱 쉽고 빠르게 지식 공유를 할 수 있습니다. 또한  빠르게 커져가는 IT시장처럼 개발자들을 위한 지식 공유의 장도 같이 활성화 시킬 것입니다.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6c2c0e4cf_2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1f6c2c0e4cf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간편하고 빠른 지식 공유가 가능하므로 앞으로 개발자들은 더욱 더 쉽고 빠르게 지식을 공유할 수 있는 사회적 기대효과를 얻을 수 있습니다(사회적)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노션을 통하여 더 편리하고 정확하게 글의 공유방법 제공하여 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사용자들의 편의성을 극대화하는 효과를 얻을 수 있습니다.(편의성)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플랫폼 선택에 고민인 사용자들에게 해결책 제공 (경제적)</a:t>
            </a:r>
            <a:b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아직 플랫폼을 정하지 못하였거나 노션만 사용하였던 사용자들에게 플랫폼 선택이나 복사 붙여넣기 같은 반복적인 작업을 하는데 수행하는 시간과 비용을 아낄 수 있다는 점에서 경제적 기대효과를 얻을 수 있습니다.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hyperlink" Target="https://tosspayments-dev.oopy.io/" TargetMode="External"/><Relationship Id="rId5" Type="http://schemas.openxmlformats.org/officeDocument/2006/relationships/hyperlink" Target="https://woowahan.oopy.io/" TargetMode="External"/><Relationship Id="rId6" Type="http://schemas.openxmlformats.org/officeDocument/2006/relationships/hyperlink" Target="https://inflab.notion.site/d96215b0d4d44f62ba65c88120c999c5" TargetMode="External"/><Relationship Id="rId7" Type="http://schemas.openxmlformats.org/officeDocument/2006/relationships/hyperlink" Target="https://velog.io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0" name="Google Shape;1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5"/>
          <p:cNvSpPr txBox="1"/>
          <p:nvPr/>
        </p:nvSpPr>
        <p:spPr>
          <a:xfrm>
            <a:off x="497400" y="671275"/>
            <a:ext cx="39363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D4D4D4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D4D4D4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    </a:t>
            </a:r>
            <a:r>
              <a:rPr b="0" i="0" lang="ko" sz="1400" u="none" cap="none" strike="noStrike">
                <a:solidFill>
                  <a:srgbClr val="9CDCFE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"FrontEnd"</a:t>
            </a:r>
            <a:r>
              <a:rPr b="0" i="0" lang="ko" sz="1400" u="none" cap="none" strike="noStrike">
                <a:solidFill>
                  <a:srgbClr val="D4D4D4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: [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D4D4D4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       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D4D4D4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            </a:t>
            </a:r>
            <a:r>
              <a:rPr b="0" i="0" lang="ko" sz="1400" u="none" cap="none" strike="noStrike">
                <a:solidFill>
                  <a:srgbClr val="9CDCFE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"people"</a:t>
            </a:r>
            <a:r>
              <a:rPr b="0" i="0" lang="ko" sz="1400" u="none" cap="none" strike="noStrike">
                <a:solidFill>
                  <a:srgbClr val="D4D4D4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: </a:t>
            </a:r>
            <a:r>
              <a:rPr b="0" i="0" lang="ko" sz="1400" u="none" cap="none" strike="noStrike">
                <a:solidFill>
                  <a:srgbClr val="CE9178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"김태언"</a:t>
            </a:r>
            <a:r>
              <a:rPr b="0" i="0" lang="ko" sz="1400" u="none" cap="none" strike="noStrike">
                <a:solidFill>
                  <a:srgbClr val="D4D4D4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D4D4D4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            </a:t>
            </a:r>
            <a:r>
              <a:rPr b="0" i="0" lang="ko" sz="1400" u="none" cap="none" strike="noStrike">
                <a:solidFill>
                  <a:srgbClr val="9CDCFE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"</a:t>
            </a:r>
            <a:r>
              <a:rPr lang="ko">
                <a:solidFill>
                  <a:srgbClr val="9CDCFE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r</a:t>
            </a:r>
            <a:r>
              <a:rPr b="0" i="0" lang="ko" sz="1400" u="none" cap="none" strike="noStrike">
                <a:solidFill>
                  <a:srgbClr val="9CDCFE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ole"</a:t>
            </a:r>
            <a:r>
              <a:rPr b="0" i="0" lang="ko" sz="1400" u="none" cap="none" strike="noStrike">
                <a:solidFill>
                  <a:srgbClr val="D4D4D4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: </a:t>
            </a:r>
            <a:r>
              <a:rPr b="0" i="0" lang="ko" sz="1400" u="none" cap="none" strike="noStrike">
                <a:solidFill>
                  <a:srgbClr val="CE9178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"Member"</a:t>
            </a:r>
            <a:r>
              <a:rPr b="0" i="0" lang="ko" sz="1400" u="none" cap="none" strike="noStrike">
                <a:solidFill>
                  <a:srgbClr val="D4D4D4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D4D4D4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            </a:t>
            </a:r>
            <a:r>
              <a:rPr b="0" i="0" lang="ko" sz="1400" u="none" cap="none" strike="noStrike">
                <a:solidFill>
                  <a:srgbClr val="9CDCFE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"part"</a:t>
            </a:r>
            <a:r>
              <a:rPr b="0" i="0" lang="ko" sz="1400" u="none" cap="none" strike="noStrike">
                <a:solidFill>
                  <a:srgbClr val="D4D4D4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:[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D4D4D4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                </a:t>
            </a:r>
            <a:r>
              <a:rPr b="0" i="0" lang="ko" sz="1400" u="none" cap="none" strike="noStrike">
                <a:solidFill>
                  <a:srgbClr val="CE9178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"프론트엔드 개발"</a:t>
            </a:r>
            <a:r>
              <a:rPr b="0" i="0" lang="ko" sz="1400" u="none" cap="none" strike="noStrike">
                <a:solidFill>
                  <a:srgbClr val="D4D4D4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D4D4D4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                </a:t>
            </a:r>
            <a:r>
              <a:rPr b="0" i="0" lang="ko" sz="1400" u="none" cap="none" strike="noStrike">
                <a:solidFill>
                  <a:srgbClr val="CE9178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"UX/UI 설계"</a:t>
            </a:r>
            <a:endParaRPr b="0" i="0" sz="1400" u="none" cap="none" strike="noStrike">
              <a:solidFill>
                <a:srgbClr val="D4D4D4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D4D4D4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           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D4D4D4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       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D4D4D4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   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D4D4D4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}</a:t>
            </a:r>
            <a:endParaRPr/>
          </a:p>
        </p:txBody>
      </p:sp>
      <p:sp>
        <p:nvSpPr>
          <p:cNvPr id="165" name="Google Shape;165;p35"/>
          <p:cNvSpPr txBox="1"/>
          <p:nvPr/>
        </p:nvSpPr>
        <p:spPr>
          <a:xfrm>
            <a:off x="4129025" y="404325"/>
            <a:ext cx="47103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{</a:t>
            </a:r>
            <a:endParaRPr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CDCFE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    </a:t>
            </a:r>
            <a:r>
              <a:rPr b="0" i="0" lang="ko" sz="1400" u="none" cap="none" strike="noStrike">
                <a:solidFill>
                  <a:srgbClr val="9CDCFE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"BackEnd"</a:t>
            </a:r>
            <a:r>
              <a:rPr b="0" i="0" lang="ko" sz="1400" u="none" cap="none" strike="noStrike">
                <a:solidFill>
                  <a:srgbClr val="D4D4D4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: [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D4D4D4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       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D4D4D4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            </a:t>
            </a:r>
            <a:r>
              <a:rPr b="0" i="0" lang="ko" sz="1400" u="none" cap="none" strike="noStrike">
                <a:solidFill>
                  <a:srgbClr val="9CDCFE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"people"</a:t>
            </a:r>
            <a:r>
              <a:rPr b="0" i="0" lang="ko" sz="1400" u="none" cap="none" strike="noStrike">
                <a:solidFill>
                  <a:srgbClr val="D4D4D4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: </a:t>
            </a:r>
            <a:r>
              <a:rPr b="0" i="0" lang="ko" sz="1400" u="none" cap="none" strike="noStrike">
                <a:solidFill>
                  <a:srgbClr val="CE9178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"정지용"</a:t>
            </a:r>
            <a:r>
              <a:rPr b="0" i="0" lang="ko" sz="1400" u="none" cap="none" strike="noStrike">
                <a:solidFill>
                  <a:srgbClr val="D4D4D4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D4D4D4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            </a:t>
            </a:r>
            <a:r>
              <a:rPr b="0" i="0" lang="ko" sz="1400" u="none" cap="none" strike="noStrike">
                <a:solidFill>
                  <a:srgbClr val="9CDCFE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"</a:t>
            </a:r>
            <a:r>
              <a:rPr lang="ko">
                <a:solidFill>
                  <a:srgbClr val="9CDCFE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r</a:t>
            </a:r>
            <a:r>
              <a:rPr b="0" i="0" lang="ko" sz="1400" u="none" cap="none" strike="noStrike">
                <a:solidFill>
                  <a:srgbClr val="9CDCFE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ole"</a:t>
            </a:r>
            <a:r>
              <a:rPr b="0" i="0" lang="ko" sz="1400" u="none" cap="none" strike="noStrike">
                <a:solidFill>
                  <a:srgbClr val="D4D4D4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: </a:t>
            </a:r>
            <a:r>
              <a:rPr b="0" i="0" lang="ko" sz="1400" u="none" cap="none" strike="noStrike">
                <a:solidFill>
                  <a:srgbClr val="CE9178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"Leader"</a:t>
            </a:r>
            <a:r>
              <a:rPr b="0" i="0" lang="ko" sz="1400" u="none" cap="none" strike="noStrike">
                <a:solidFill>
                  <a:srgbClr val="D4D4D4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D4D4D4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            </a:t>
            </a:r>
            <a:r>
              <a:rPr b="0" i="0" lang="ko" sz="1400" u="none" cap="none" strike="noStrike">
                <a:solidFill>
                  <a:srgbClr val="9CDCFE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"part"</a:t>
            </a:r>
            <a:r>
              <a:rPr b="0" i="0" lang="ko" sz="1400" u="none" cap="none" strike="noStrike">
                <a:solidFill>
                  <a:srgbClr val="D4D4D4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:[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CE9178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"노션 연동 기능 및 </a:t>
            </a:r>
            <a:r>
              <a:rPr lang="ko">
                <a:solidFill>
                  <a:srgbClr val="CE9178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유저</a:t>
            </a:r>
            <a:r>
              <a:rPr b="0" i="0" lang="ko" sz="1400" u="none" cap="none" strike="noStrike">
                <a:solidFill>
                  <a:srgbClr val="CE9178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 관련 비</a:t>
            </a:r>
            <a:r>
              <a:rPr lang="ko">
                <a:solidFill>
                  <a:srgbClr val="CE9178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즈</a:t>
            </a:r>
            <a:r>
              <a:rPr b="0" i="0" lang="ko" sz="1400" u="none" cap="none" strike="noStrike">
                <a:solidFill>
                  <a:srgbClr val="CE9178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니스 로직 및 API 개발"</a:t>
            </a:r>
            <a:r>
              <a:rPr b="0" i="0" lang="ko" sz="1400" u="none" cap="none" strike="noStrike">
                <a:solidFill>
                  <a:srgbClr val="D4D4D4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D4D4D4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                    </a:t>
            </a:r>
            <a:r>
              <a:rPr b="0" i="0" lang="ko" sz="1400" u="none" cap="none" strike="noStrike">
                <a:solidFill>
                  <a:srgbClr val="CE9178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"보안 관련 </a:t>
            </a:r>
            <a:r>
              <a:rPr lang="ko">
                <a:solidFill>
                  <a:srgbClr val="CE9178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로직 개발</a:t>
            </a:r>
            <a:r>
              <a:rPr b="0" i="0" lang="ko" sz="1400" u="none" cap="none" strike="noStrike">
                <a:solidFill>
                  <a:srgbClr val="CE9178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"</a:t>
            </a:r>
            <a:endParaRPr b="0" i="0" sz="1400" u="none" cap="none" strike="noStrike">
              <a:solidFill>
                <a:srgbClr val="D4D4D4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D4D4D4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           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D4D4D4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        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D4D4D4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       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D4D4D4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            </a:t>
            </a:r>
            <a:r>
              <a:rPr b="0" i="0" lang="ko" sz="1400" u="none" cap="none" strike="noStrike">
                <a:solidFill>
                  <a:srgbClr val="9CDCFE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"people"</a:t>
            </a:r>
            <a:r>
              <a:rPr b="0" i="0" lang="ko" sz="1400" u="none" cap="none" strike="noStrike">
                <a:solidFill>
                  <a:srgbClr val="D4D4D4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: </a:t>
            </a:r>
            <a:r>
              <a:rPr b="0" i="0" lang="ko" sz="1400" u="none" cap="none" strike="noStrike">
                <a:solidFill>
                  <a:srgbClr val="CE9178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"홍현표"</a:t>
            </a:r>
            <a:r>
              <a:rPr b="0" i="0" lang="ko" sz="1400" u="none" cap="none" strike="noStrike">
                <a:solidFill>
                  <a:srgbClr val="D4D4D4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D4D4D4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            </a:t>
            </a:r>
            <a:r>
              <a:rPr b="0" i="0" lang="ko" sz="1400" u="none" cap="none" strike="noStrike">
                <a:solidFill>
                  <a:srgbClr val="9CDCFE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"</a:t>
            </a:r>
            <a:r>
              <a:rPr lang="ko">
                <a:solidFill>
                  <a:srgbClr val="9CDCFE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r</a:t>
            </a:r>
            <a:r>
              <a:rPr b="0" i="0" lang="ko" sz="1400" u="none" cap="none" strike="noStrike">
                <a:solidFill>
                  <a:srgbClr val="9CDCFE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ole"</a:t>
            </a:r>
            <a:r>
              <a:rPr b="0" i="0" lang="ko" sz="1400" u="none" cap="none" strike="noStrike">
                <a:solidFill>
                  <a:srgbClr val="D4D4D4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: </a:t>
            </a:r>
            <a:r>
              <a:rPr b="0" i="0" lang="ko" sz="1400" u="none" cap="none" strike="noStrike">
                <a:solidFill>
                  <a:srgbClr val="CE9178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"Member"</a:t>
            </a:r>
            <a:r>
              <a:rPr b="0" i="0" lang="ko" sz="1400" u="none" cap="none" strike="noStrike">
                <a:solidFill>
                  <a:srgbClr val="D4D4D4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D4D4D4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            </a:t>
            </a:r>
            <a:r>
              <a:rPr b="0" i="0" lang="ko" sz="1400" u="none" cap="none" strike="noStrike">
                <a:solidFill>
                  <a:srgbClr val="9CDCFE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"part"</a:t>
            </a:r>
            <a:r>
              <a:rPr b="0" i="0" lang="ko" sz="1400" u="none" cap="none" strike="noStrike">
                <a:solidFill>
                  <a:srgbClr val="D4D4D4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:[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CE9178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"포스팅, 트렌딩, 구독 및 피드기능 등 관련 비즈니스 로직 및 API 개발"</a:t>
            </a:r>
            <a:endParaRPr b="0" i="0" sz="1400" u="none" cap="none" strike="noStrike">
              <a:solidFill>
                <a:srgbClr val="D4D4D4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D4D4D4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           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D4D4D4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       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D4D4D4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   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D4D4D4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6"/>
          <p:cNvSpPr txBox="1"/>
          <p:nvPr>
            <p:ph idx="1" type="body"/>
          </p:nvPr>
        </p:nvSpPr>
        <p:spPr>
          <a:xfrm>
            <a:off x="481934" y="1016288"/>
            <a:ext cx="8520600" cy="34049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161"/>
              <a:buNone/>
            </a:pPr>
            <a:r>
              <a:rPr lang="ko" sz="1600">
                <a:solidFill>
                  <a:srgbClr val="2B4B82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토스: </a:t>
            </a:r>
            <a:r>
              <a:rPr lang="ko" sz="1600">
                <a:solidFill>
                  <a:srgbClr val="2B4B82"/>
                </a:solidFill>
                <a:uFill>
                  <a:noFill/>
                </a:uFill>
                <a:latin typeface="Noto Sans Medium"/>
                <a:ea typeface="Noto Sans Medium"/>
                <a:cs typeface="Noto Sans Medium"/>
                <a:sym typeface="Noto Sans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https://tosspayments-dev.oopy.io</a:t>
            </a:r>
            <a:endParaRPr sz="1600">
              <a:solidFill>
                <a:srgbClr val="2B4B82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161"/>
              <a:buNone/>
            </a:pPr>
            <a:r>
              <a:t/>
            </a:r>
            <a:endParaRPr sz="1600">
              <a:solidFill>
                <a:srgbClr val="2B4B82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45161"/>
              <a:buNone/>
            </a:pPr>
            <a:r>
              <a:rPr lang="ko" sz="1600">
                <a:solidFill>
                  <a:srgbClr val="2B4B82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배달의민족: </a:t>
            </a:r>
            <a:r>
              <a:rPr lang="ko" sz="1600">
                <a:solidFill>
                  <a:srgbClr val="2B4B82"/>
                </a:solidFill>
                <a:uFill>
                  <a:noFill/>
                </a:uFill>
                <a:latin typeface="Noto Sans Medium"/>
                <a:ea typeface="Noto Sans Medium"/>
                <a:cs typeface="Noto Sans Medium"/>
                <a:sym typeface="Noto Sans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https://woowahan.oopy.io</a:t>
            </a:r>
            <a:endParaRPr sz="1600">
              <a:solidFill>
                <a:srgbClr val="2B4B82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45161"/>
              <a:buNone/>
            </a:pPr>
            <a:r>
              <a:t/>
            </a:r>
            <a:endParaRPr sz="1600">
              <a:solidFill>
                <a:srgbClr val="2B4B82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45161"/>
              <a:buNone/>
            </a:pPr>
            <a:r>
              <a:rPr lang="ko" sz="1600">
                <a:solidFill>
                  <a:srgbClr val="2B4B82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인프런: </a:t>
            </a:r>
            <a:r>
              <a:rPr lang="ko" sz="1600">
                <a:solidFill>
                  <a:srgbClr val="2B4B82"/>
                </a:solidFill>
                <a:uFill>
                  <a:noFill/>
                </a:uFill>
                <a:latin typeface="Noto Sans Medium"/>
                <a:ea typeface="Noto Sans Medium"/>
                <a:cs typeface="Noto Sans Medium"/>
                <a:sym typeface="Noto Sans Medium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https://inflab.notion.site/d96215b0d4d44f62ba65c88120c999c5</a:t>
            </a:r>
            <a:endParaRPr sz="1600">
              <a:solidFill>
                <a:srgbClr val="2B4B82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45161"/>
              <a:buNone/>
            </a:pPr>
            <a:r>
              <a:t/>
            </a:r>
            <a:endParaRPr sz="1600">
              <a:solidFill>
                <a:srgbClr val="2B4B82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45161"/>
              <a:buNone/>
            </a:pPr>
            <a:r>
              <a:rPr lang="ko" sz="1600">
                <a:solidFill>
                  <a:srgbClr val="2B4B82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Velog: </a:t>
            </a:r>
            <a:r>
              <a:rPr lang="ko" sz="1600">
                <a:solidFill>
                  <a:srgbClr val="2B4B82"/>
                </a:solidFill>
                <a:uFill>
                  <a:noFill/>
                </a:uFill>
                <a:latin typeface="Noto Sans Medium"/>
                <a:ea typeface="Noto Sans Medium"/>
                <a:cs typeface="Noto Sans Medium"/>
                <a:sym typeface="Noto Sans Medium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https://velog.io/</a:t>
            </a:r>
            <a:endParaRPr sz="1600">
              <a:solidFill>
                <a:srgbClr val="2B4B82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45161"/>
              <a:buNone/>
            </a:pPr>
            <a:r>
              <a:t/>
            </a:r>
            <a:endParaRPr sz="1600">
              <a:solidFill>
                <a:srgbClr val="2B4B82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ct val="145161"/>
              <a:buNone/>
            </a:pPr>
            <a:r>
              <a:rPr lang="ko" sz="1600">
                <a:solidFill>
                  <a:srgbClr val="2B4B82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Google Trends: https://trends.google.co.kr/trends/explore?date=today%205-y&amp;geo=KR&amp;q=%EB%85%B8%EC%85%98,%ED%8B%B0%EC%8A%A4%ED%86%A0%EB%A6%AC,%EB%84%A4%EC%9D%B4%EB%B2%84%EB%B8%94%EB%A1%9C%EA%B7%B8,%EB%B8%8C%EB%9F%B0%EC%B9%98</a:t>
            </a:r>
            <a:endParaRPr sz="1600">
              <a:solidFill>
                <a:srgbClr val="2B4B82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이(가) 표시된 사진&#10;&#10;자동 생성된 설명" id="105" name="Google Shape;10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200" y="1102975"/>
            <a:ext cx="2611775" cy="26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775" y="758000"/>
            <a:ext cx="2619075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5137" y="758000"/>
            <a:ext cx="3091709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8"/>
          <p:cNvPicPr preferRelativeResize="0"/>
          <p:nvPr/>
        </p:nvPicPr>
        <p:blipFill rotWithShape="1">
          <a:blip r:embed="rId5">
            <a:alphaModFix/>
          </a:blip>
          <a:srcRect b="0" l="0" r="7621" t="0"/>
          <a:stretch/>
        </p:blipFill>
        <p:spPr>
          <a:xfrm>
            <a:off x="5860863" y="716750"/>
            <a:ext cx="2720649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8"/>
          <p:cNvSpPr txBox="1"/>
          <p:nvPr/>
        </p:nvSpPr>
        <p:spPr>
          <a:xfrm>
            <a:off x="2211088" y="5827625"/>
            <a:ext cx="5089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노션을 사용하고 있는지 질문 후에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청강자와 우리는 같다는 동질감을 느끼고고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우리 팀원들은 이렇게 사용하고 있다 라는걸 보여줌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5288" y="1346262"/>
            <a:ext cx="2611775" cy="261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175" y="465600"/>
            <a:ext cx="5008330" cy="422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9"/>
          <p:cNvPicPr preferRelativeResize="0"/>
          <p:nvPr/>
        </p:nvPicPr>
        <p:blipFill rotWithShape="1">
          <a:blip r:embed="rId5">
            <a:alphaModFix/>
          </a:blip>
          <a:srcRect b="42209" l="8831" r="4159" t="0"/>
          <a:stretch/>
        </p:blipFill>
        <p:spPr>
          <a:xfrm>
            <a:off x="2263931" y="1014603"/>
            <a:ext cx="5021644" cy="3275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84306" y="694200"/>
            <a:ext cx="4880319" cy="390405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9"/>
          <p:cNvSpPr txBox="1"/>
          <p:nvPr/>
        </p:nvSpPr>
        <p:spPr>
          <a:xfrm>
            <a:off x="1476075" y="5674250"/>
            <a:ext cx="577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앞서 우리가 노션을 사용했던 이미지를 보여주고 우리 뿐만 아니라 다양하고 유명한 기업들이 노션을 사용하고 있다라는걸 각인시켜줌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(노션은 다양하게 쓰이고있구나 라고 생각이 들게끔)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1200" y="206349"/>
            <a:ext cx="4547799" cy="240667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0"/>
          <p:cNvSpPr txBox="1"/>
          <p:nvPr/>
        </p:nvSpPr>
        <p:spPr>
          <a:xfrm>
            <a:off x="2070300" y="5329225"/>
            <a:ext cx="4313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앞서 설명한 것을 바탕과 더불어 그래프로 확실하게 노션의 사용량이 점차 증가 하고 있다는걸 증명해줌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그러나 단점이 있음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노션의 단점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SEO(</a:t>
            </a:r>
            <a:r>
              <a:rPr lang="ko" sz="1050">
                <a:solidFill>
                  <a:srgbClr val="202122"/>
                </a:solidFill>
                <a:highlight>
                  <a:srgbClr val="FFFFFF"/>
                </a:highlight>
              </a:rPr>
              <a:t>search engine optimization</a:t>
            </a:r>
            <a:r>
              <a:rPr lang="ko">
                <a:solidFill>
                  <a:schemeClr val="dk1"/>
                </a:solidFill>
              </a:rPr>
              <a:t>) 개선의 어려움, 포트폴리오 표출 어려움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</p:txBody>
      </p:sp>
      <p:pic>
        <p:nvPicPr>
          <p:cNvPr id="134" name="Google Shape;134;p30"/>
          <p:cNvPicPr preferRelativeResize="0"/>
          <p:nvPr/>
        </p:nvPicPr>
        <p:blipFill rotWithShape="1">
          <a:blip r:embed="rId4">
            <a:alphaModFix/>
          </a:blip>
          <a:srcRect b="0" l="0" r="2969" t="0"/>
          <a:stretch/>
        </p:blipFill>
        <p:spPr>
          <a:xfrm>
            <a:off x="2228525" y="2448000"/>
            <a:ext cx="4547801" cy="25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1"/>
          <p:cNvSpPr txBox="1"/>
          <p:nvPr/>
        </p:nvSpPr>
        <p:spPr>
          <a:xfrm>
            <a:off x="1801975" y="5386725"/>
            <a:ext cx="5329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그래서 다양한 블로그들을 선택해서 같이 사용하기도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하지만 이렇게 될 경우 복사 붙여넣기와 같은 반복적인 작업을 반복해야되고 심지어 이미지나 간단한 MD언어조차 깨져서 일일히 수정해야 하는 경우가 빈번하다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우리의 프로젝트가 필요하다고 느낌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3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46" name="Google Shape;146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36875" y="2163925"/>
              <a:ext cx="1356050" cy="13560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8" name="Google Shape;148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2765" y="727462"/>
            <a:ext cx="7719776" cy="381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