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87" r:id="rId2"/>
    <p:sldId id="256" r:id="rId3"/>
    <p:sldId id="297" r:id="rId4"/>
    <p:sldId id="279" r:id="rId5"/>
    <p:sldId id="301" r:id="rId6"/>
    <p:sldId id="289" r:id="rId7"/>
    <p:sldId id="299" r:id="rId8"/>
    <p:sldId id="298" r:id="rId9"/>
    <p:sldId id="280" r:id="rId10"/>
    <p:sldId id="285" r:id="rId11"/>
    <p:sldId id="286" r:id="rId12"/>
    <p:sldId id="300" r:id="rId13"/>
    <p:sldId id="295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EA"/>
    <a:srgbClr val="F3F1ED"/>
    <a:srgbClr val="F6F8FA"/>
    <a:srgbClr val="F0EEE8"/>
    <a:srgbClr val="E8EDF0"/>
    <a:srgbClr val="2B4D89"/>
    <a:srgbClr val="2A4B86"/>
    <a:srgbClr val="F3EED1"/>
    <a:srgbClr val="E6E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5" autoAdjust="0"/>
    <p:restoredTop sz="96274" autoAdjust="0"/>
  </p:normalViewPr>
  <p:slideViewPr>
    <p:cSldViewPr snapToGrid="0">
      <p:cViewPr varScale="1">
        <p:scale>
          <a:sx n="46" d="100"/>
          <a:sy n="46" d="100"/>
        </p:scale>
        <p:origin x="5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802C1-FF34-4639-B66F-D1A2EFA879EC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53D61-1C25-4192-ABF0-AE08F4207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1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53D61-1C25-4192-ABF0-AE08F4207C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4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얼굴 영상과 음성을 이용한 </a:t>
            </a:r>
            <a:r>
              <a:rPr lang="ko-KR" altLang="en-US" dirty="0" err="1"/>
              <a:t>멀티모달</a:t>
            </a:r>
            <a:r>
              <a:rPr lang="ko-KR" altLang="en-US" dirty="0"/>
              <a:t> 감정인식 시스템의 블록도</a:t>
            </a:r>
          </a:p>
          <a:p>
            <a:r>
              <a:rPr lang="en-US" altLang="ko-KR" dirty="0"/>
              <a:t>Emotion recognition result </a:t>
            </a:r>
            <a:r>
              <a:rPr lang="en-US" altLang="ko-KR" dirty="0">
                <a:sym typeface="Wingdings" panose="05000000000000000000" pitchFamily="2" charset="2"/>
              </a:rPr>
              <a:t> person identification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논문에서 제안하는 </a:t>
            </a:r>
            <a:r>
              <a:rPr lang="ko-KR" altLang="en-US" dirty="0" err="1"/>
              <a:t>멀티모달</a:t>
            </a:r>
            <a:r>
              <a:rPr lang="ko-KR" altLang="en-US" dirty="0"/>
              <a:t> 감정인식 시스템의 효용성을 확인 </a:t>
            </a:r>
            <a:r>
              <a:rPr lang="en-US" altLang="ko-KR" dirty="0"/>
              <a:t>(</a:t>
            </a:r>
            <a:r>
              <a:rPr lang="ko-KR" altLang="en-US" dirty="0" err="1"/>
              <a:t>인식율</a:t>
            </a:r>
            <a:r>
              <a:rPr lang="ko-KR" altLang="en-US" dirty="0"/>
              <a:t> 수치 제시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MCS-LBP : MCS-LBP </a:t>
            </a:r>
            <a:r>
              <a:rPr lang="ko-KR" altLang="en-US" dirty="0"/>
              <a:t>이진패턴 변환 </a:t>
            </a:r>
            <a:r>
              <a:rPr lang="en-US" altLang="ko-KR" dirty="0"/>
              <a:t>/ MCS-LBP</a:t>
            </a:r>
            <a:r>
              <a:rPr lang="ko-KR" altLang="en-US" dirty="0"/>
              <a:t>는 다양한 크기와 방향의 이미지 패턴을 모두 고려하여 이미지의 지역적인 정보를 추출합니다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 이미지의 특징을 더욱 정확하게 파악할 수 있으며</a:t>
            </a:r>
            <a:r>
              <a:rPr lang="en-US" altLang="ko-KR" dirty="0"/>
              <a:t>, </a:t>
            </a:r>
            <a:r>
              <a:rPr lang="ko-KR" altLang="en-US" dirty="0"/>
              <a:t>이를 기반으로 이미지 인식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검색 등 다양한 응용 분야에 사용될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2D-PCA : 2D-PCA </a:t>
            </a:r>
            <a:r>
              <a:rPr lang="ko-KR" altLang="en-US" dirty="0"/>
              <a:t>특징 파라미터가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학습모델템플릿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이전에 수집된 영상 및 음성 데이터를 기반으로 학습된 모델</a:t>
            </a:r>
            <a:endParaRPr lang="en-US" altLang="ko-KR" dirty="0"/>
          </a:p>
          <a:p>
            <a:r>
              <a:rPr lang="ko-KR" altLang="en-US" dirty="0"/>
              <a:t>새로 학습할 모델에 넣을 </a:t>
            </a:r>
            <a:r>
              <a:rPr lang="ko-KR" altLang="en-US" dirty="0" err="1"/>
              <a:t>입력값을</a:t>
            </a:r>
            <a:r>
              <a:rPr lang="ko-KR" altLang="en-US" dirty="0"/>
              <a:t> 이미 학습한 모델에도 넣은 다음 두 결과의 유사도를 계산해서 학습한다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GMM</a:t>
            </a:r>
          </a:p>
          <a:p>
            <a:r>
              <a:rPr lang="en-US" altLang="ko-KR" dirty="0"/>
              <a:t>GMM</a:t>
            </a:r>
            <a:r>
              <a:rPr lang="ko-KR" altLang="en-US" dirty="0"/>
              <a:t>은 주어진 데이터를 몇 개의 군집으로 나누고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군집에 대한 </a:t>
            </a:r>
            <a:r>
              <a:rPr lang="ko-KR" altLang="en-US" dirty="0" err="1"/>
              <a:t>가우시안</a:t>
            </a:r>
            <a:r>
              <a:rPr lang="ko-KR" altLang="en-US" dirty="0"/>
              <a:t> 분포인 </a:t>
            </a:r>
            <a:r>
              <a:rPr lang="en-US" altLang="ko-KR" dirty="0"/>
              <a:t>mixture component</a:t>
            </a:r>
            <a:r>
              <a:rPr lang="ko-KR" altLang="en-US" dirty="0"/>
              <a:t>를 구한 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이들을 선형적으로 결합하여 하나의 </a:t>
            </a:r>
            <a:r>
              <a:rPr lang="ko-KR" altLang="en-US" dirty="0" err="1"/>
              <a:t>가우시안</a:t>
            </a:r>
            <a:r>
              <a:rPr lang="ko-KR" altLang="en-US" dirty="0"/>
              <a:t> 분포로 표현하는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&lt;score normalize&gt;</a:t>
            </a:r>
          </a:p>
          <a:p>
            <a:r>
              <a:rPr lang="ko-KR" altLang="en-US" dirty="0"/>
              <a:t>서로 다른 분야에 대한 </a:t>
            </a:r>
            <a:r>
              <a:rPr lang="en-US" altLang="ko-KR" dirty="0"/>
              <a:t>score</a:t>
            </a:r>
            <a:r>
              <a:rPr lang="ko-KR" altLang="en-US" dirty="0"/>
              <a:t>이므로 </a:t>
            </a:r>
            <a:r>
              <a:rPr lang="en-US" altLang="ko-KR" dirty="0"/>
              <a:t>normalize </a:t>
            </a:r>
            <a:r>
              <a:rPr lang="ko-KR" altLang="en-US" dirty="0"/>
              <a:t>과정을 거친 후 하나의 점수로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53D61-1C25-4192-ABF0-AE08F4207C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9352-EDE0-4356-A59C-F02F6651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92569-53E5-434D-8F56-138F7038A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ACC8E-B2FA-463C-A178-612B6641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2DB3A-C138-44BF-8E12-AB1CF589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21106-82D5-4FA0-B429-DF76C6E6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7D2BD-5BEA-4F5B-BC34-C761CAB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F8A4E-4044-4DDB-B328-588B523E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E9956-D51E-489F-BF7C-D7A8E86D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6D56E-7D54-4E0C-8D71-35B546F1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09BF9-3BD4-4A3D-903D-924D5BC5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4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74B1F3-E47D-41F5-8DA3-EE46F476F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7A3A5-C11E-47E6-8AF5-662E755E8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272BA-CB70-4106-AB58-3B954457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3D664-2BCD-489C-B001-5D5C097A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F7C88-D04B-4440-8AE8-FBA11BC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3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087E6-CCAF-4ED3-BAFC-44B268EB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18522-98E7-426A-A0FE-6D48B216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9A6A3-FAA5-4885-89C3-F37873EA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09D10-F72A-4009-82FC-40CAFCFE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DBB4E-2842-4DFD-9DC4-760BF6AB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AB74-27C7-4C70-AB32-98090173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53000-EFE1-4B75-80D1-728C2B47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0F40E-C2CA-46DF-B38C-2945FA6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88352-B210-4988-9913-FE0F7B07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FC836-99D6-46CE-A68E-A3EE3D34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0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E5DBA-70C4-411C-91A3-0C6E9BB6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3CE5A-8CBC-47F6-A708-74525DC50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44385-66BF-4E03-84A7-17B3C9C75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8BCCD-4B1E-4B2C-BF17-B94C9329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4B428-744D-47F8-803C-27B222A9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AE501-E0D8-45F9-B4F2-B8DD0A83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7CF66-ECAD-4A55-BD8B-EBCFA0DF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E1971-3EEF-4EAC-BCC8-4C8AFC921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D2F2EC-4B75-4C0E-83BE-FF1FD364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0BFCDA-96DC-4F2A-A00C-79E167041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E379AB-F1F1-4DD5-B4CE-FFA72025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A219B9-27C9-4C1A-BE36-AA388BFF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877414-ECE5-42DD-B826-BF36275B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06F2FE-59D6-475E-8E0D-5B68154A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7FB50-4990-41EC-9089-6F322624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46ED1-5F2E-46AF-A679-96E2AFD8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26DAC-DFC9-4F3E-B8F0-99355AE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D0C46-CEF2-4440-BF32-8EB080EB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6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87EC5-4E77-4CC8-AA77-AE8A9621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201999-5A85-4B39-97A8-2271A85B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6988C-FDE6-4CD4-8CBA-A0DEB317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2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F1CE-73F4-492D-A148-CE60C223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A5222-B6B1-48CC-9201-31518708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7A8320-C15D-4509-A421-DA637B5F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EDBF3-9FE3-4E69-8A18-7C4CC706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51207-2EDB-44D4-912D-FED0AD9D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22226-32F1-4EFE-A229-678DFDAB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DA6F4-6198-49F4-A6F8-54C6F941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E11A6A-7187-431F-9301-176C1211E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EFAFA-F0ED-4830-8690-B99DF78E0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C279B-FFDC-47A6-99CC-53C8C3C5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07C74-E503-4FEC-B201-5EA11242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5B143-E69F-4FDB-AAFF-7E2EC2D4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8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1323D3-6677-44D6-B248-6DE5592D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A0355-4F16-49CC-A1DD-6F9A230F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F637-53BB-4A48-952A-DC14F0A53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3957-3B50-45DA-875C-2951694731F6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7DA7E-5A23-4A81-8A5C-49D8B31C0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33BD3-17CE-43D9-9134-FE1EF39EC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2AFC-E9A8-48BD-AAF7-08F3216D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kaobrain/kogpt" TargetMode="External"/><Relationship Id="rId2" Type="http://schemas.openxmlformats.org/officeDocument/2006/relationships/hyperlink" Target="https://github.com/ssut/py-hanspe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yca/bcrypt" TargetMode="External"/><Relationship Id="rId5" Type="http://schemas.openxmlformats.org/officeDocument/2006/relationships/hyperlink" Target="https://github.com/p-h-c/phc-winner-argon2" TargetMode="External"/><Relationship Id="rId4" Type="http://schemas.openxmlformats.org/officeDocument/2006/relationships/hyperlink" Target="https://github.com/SKT-AI/KoGPT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600" y="184064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생체 정보를 활용한</a:t>
            </a:r>
            <a:endParaRPr lang="en-US" altLang="ko-KR" sz="36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l"/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스마트 </a:t>
            </a:r>
            <a:r>
              <a:rPr lang="ko-KR" altLang="en-US" sz="36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도어락</a:t>
            </a:r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786917" y="1395409"/>
            <a:ext cx="3080233" cy="338554"/>
            <a:chOff x="3187217" y="240505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0505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캡스톤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Ⅱ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계획 발표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2923540" y="3060428"/>
            <a:ext cx="2508458" cy="1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3526790" y="3091239"/>
            <a:ext cx="203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구나영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고수연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송가은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/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지도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이재흥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교수님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12F1DD04-8E35-458D-9DEB-5827C9CE6292}"/>
              </a:ext>
            </a:extLst>
          </p:cNvPr>
          <p:cNvSpPr txBox="1">
            <a:spLocks/>
          </p:cNvSpPr>
          <p:nvPr/>
        </p:nvSpPr>
        <p:spPr>
          <a:xfrm>
            <a:off x="4847044" y="4848376"/>
            <a:ext cx="7548156" cy="115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0" spc="-150" dirty="0" err="1">
                <a:solidFill>
                  <a:srgbClr val="E6E6E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FrameRUN</a:t>
            </a:r>
            <a:endParaRPr lang="ko-KR" altLang="en-US" sz="10000" spc="-150" dirty="0">
              <a:solidFill>
                <a:srgbClr val="E6E6E6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856849-88DC-40FF-9304-85C69BF8F8A5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F3672B-3827-4694-AF97-69298F316F22}"/>
              </a:ext>
            </a:extLst>
          </p:cNvPr>
          <p:cNvGrpSpPr/>
          <p:nvPr/>
        </p:nvGrpSpPr>
        <p:grpSpPr>
          <a:xfrm>
            <a:off x="4227186" y="636595"/>
            <a:ext cx="3737626" cy="900638"/>
            <a:chOff x="4396743" y="857682"/>
            <a:chExt cx="3737626" cy="9006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7C2FA-AFDA-46AE-9F45-2AADD29BF2AD}"/>
                </a:ext>
              </a:extLst>
            </p:cNvPr>
            <p:cNvSpPr txBox="1"/>
            <p:nvPr/>
          </p:nvSpPr>
          <p:spPr>
            <a:xfrm>
              <a:off x="5472997" y="857682"/>
              <a:ext cx="1585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핵심 기술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29691E-B0A7-4551-A892-6C2767E7CD7B}"/>
                </a:ext>
              </a:extLst>
            </p:cNvPr>
            <p:cNvSpPr txBox="1"/>
            <p:nvPr/>
          </p:nvSpPr>
          <p:spPr>
            <a:xfrm>
              <a:off x="4396743" y="1388988"/>
              <a:ext cx="373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보안 알고리즘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(1)  </a:t>
              </a:r>
              <a:r>
                <a:rPr lang="en-US" altLang="ko-KR" spc="-150" dirty="0" err="1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BCrypt</a:t>
              </a:r>
              <a:endParaRPr lang="ko-KR" altLang="en-US" spc="-15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DAB225-43FB-4ED5-8B25-C93087E25799}"/>
              </a:ext>
            </a:extLst>
          </p:cNvPr>
          <p:cNvSpPr txBox="1"/>
          <p:nvPr/>
        </p:nvSpPr>
        <p:spPr>
          <a:xfrm>
            <a:off x="2513238" y="2238898"/>
            <a:ext cx="484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Blowfish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알고리즘에 기반을 둔 해시 함수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Salt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통합하여 레인보우 테이블 공격 방지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반복 횟수를 늘려 연산 속도를 늦춤으로써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brute force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공격에 대응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B47D2-C524-45A1-B571-88E5BC2015E2}"/>
              </a:ext>
            </a:extLst>
          </p:cNvPr>
          <p:cNvSpPr txBox="1"/>
          <p:nvPr/>
        </p:nvSpPr>
        <p:spPr>
          <a:xfrm>
            <a:off x="2513238" y="2921168"/>
            <a:ext cx="817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선정 이유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Python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</a:t>
            </a:r>
            <a:r>
              <a:rPr lang="en-US" altLang="ko-KR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bcrypt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라이브러리 지원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해시 값 내부에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salt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값이 포함되기 때문에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salt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값을 따로 저장하지 않아도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해싱된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값과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평문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비교 가능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라즈베리파이와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같은 제한된 환경에서의 경제적이고 효율적인 알고리즘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C53CFF-ED8E-4422-9095-70C908B8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14" y="3821577"/>
            <a:ext cx="3685012" cy="25808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EF8668-5A4B-4141-87D5-4E840AFF4EB1}"/>
              </a:ext>
            </a:extLst>
          </p:cNvPr>
          <p:cNvSpPr/>
          <p:nvPr/>
        </p:nvSpPr>
        <p:spPr>
          <a:xfrm>
            <a:off x="2300360" y="1858528"/>
            <a:ext cx="7653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BCrypt</a:t>
            </a:r>
            <a:endParaRPr lang="en-US" altLang="ko-KR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C74F0-F87B-40CA-BDEB-A6BAE9E4C57E}"/>
              </a:ext>
            </a:extLst>
          </p:cNvPr>
          <p:cNvSpPr txBox="1"/>
          <p:nvPr/>
        </p:nvSpPr>
        <p:spPr>
          <a:xfrm>
            <a:off x="-71252" y="447462"/>
            <a:ext cx="1013361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편의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5B1873-FF76-4F21-A6B6-4AB957C3A15A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03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856849-88DC-40FF-9304-85C69BF8F8A5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F3672B-3827-4694-AF97-69298F316F22}"/>
              </a:ext>
            </a:extLst>
          </p:cNvPr>
          <p:cNvGrpSpPr/>
          <p:nvPr/>
        </p:nvGrpSpPr>
        <p:grpSpPr>
          <a:xfrm>
            <a:off x="4227186" y="636595"/>
            <a:ext cx="3737626" cy="900638"/>
            <a:chOff x="4396743" y="857682"/>
            <a:chExt cx="3737626" cy="9006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7C2FA-AFDA-46AE-9F45-2AADD29BF2AD}"/>
                </a:ext>
              </a:extLst>
            </p:cNvPr>
            <p:cNvSpPr txBox="1"/>
            <p:nvPr/>
          </p:nvSpPr>
          <p:spPr>
            <a:xfrm>
              <a:off x="5472997" y="857682"/>
              <a:ext cx="1585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핵심 기술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29691E-B0A7-4551-A892-6C2767E7CD7B}"/>
                </a:ext>
              </a:extLst>
            </p:cNvPr>
            <p:cNvSpPr txBox="1"/>
            <p:nvPr/>
          </p:nvSpPr>
          <p:spPr>
            <a:xfrm>
              <a:off x="4396743" y="1388988"/>
              <a:ext cx="373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보안 알고리즘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(2)  Argon2</a:t>
              </a:r>
              <a:endParaRPr lang="ko-KR" altLang="en-US" spc="-15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42A073-BC5A-4C13-BF63-FD6609B20619}"/>
              </a:ext>
            </a:extLst>
          </p:cNvPr>
          <p:cNvSpPr txBox="1"/>
          <p:nvPr/>
        </p:nvSpPr>
        <p:spPr>
          <a:xfrm>
            <a:off x="2513238" y="2946299"/>
            <a:ext cx="66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선정 이유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python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argon2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모듈 지원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비밀번호 저장에 특화되어 있는 알고리즘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매개변수 조절을 통해 시스템의 성능에 따라 보안 수준 조절 가능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레인보우 테이블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무차별 대입 공격 등에 대해 강력한 방어 기능을 제공하여 뛰어난 보안성 제공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12" name="Picture 2" descr="Argon2 — Вікіпедія">
            <a:extLst>
              <a:ext uri="{FF2B5EF4-FFF2-40B4-BE49-F238E27FC236}">
                <a16:creationId xmlns:a16="http://schemas.microsoft.com/office/drawing/2014/main" id="{6CB595AB-2085-4B5E-9FE9-E460FC877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1" t="10380"/>
          <a:stretch/>
        </p:blipFill>
        <p:spPr bwMode="auto">
          <a:xfrm>
            <a:off x="3958294" y="3961962"/>
            <a:ext cx="4383879" cy="23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BBF588-9344-4D4A-BA00-095B1133E545}"/>
              </a:ext>
            </a:extLst>
          </p:cNvPr>
          <p:cNvSpPr/>
          <p:nvPr/>
        </p:nvSpPr>
        <p:spPr>
          <a:xfrm>
            <a:off x="2300360" y="1858528"/>
            <a:ext cx="7653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Argon2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B95F6-193A-423B-9A0C-17CF40BBEA02}"/>
              </a:ext>
            </a:extLst>
          </p:cNvPr>
          <p:cNvSpPr txBox="1"/>
          <p:nvPr/>
        </p:nvSpPr>
        <p:spPr>
          <a:xfrm>
            <a:off x="2513238" y="2238898"/>
            <a:ext cx="596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 유도 함수의 일종으로 사용자의 암호를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해싱하는데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유용한 알고리즘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고도로 보안성이 뛰어난 함수로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다양한 공격 방법에 대한 강력한 저항력 탑재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비밀번호 해시 생성 시 메모리 사용량과 연산 비용을 조절하는 매개변수 존재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C7931-10C8-4811-99A5-2029E7F9C1B7}"/>
              </a:ext>
            </a:extLst>
          </p:cNvPr>
          <p:cNvSpPr txBox="1"/>
          <p:nvPr/>
        </p:nvSpPr>
        <p:spPr>
          <a:xfrm>
            <a:off x="-71252" y="447462"/>
            <a:ext cx="1013361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편의 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3ABAD-DBB1-4C9F-8DDA-E392DED61126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03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52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F6CD46D-7809-4A6F-A86F-F00731C88131}"/>
              </a:ext>
            </a:extLst>
          </p:cNvPr>
          <p:cNvCxnSpPr/>
          <p:nvPr/>
        </p:nvCxnSpPr>
        <p:spPr>
          <a:xfrm>
            <a:off x="2174875" y="1191630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22F32E-1BEB-4852-88C6-19E9C6C86F37}"/>
              </a:ext>
            </a:extLst>
          </p:cNvPr>
          <p:cNvSpPr txBox="1"/>
          <p:nvPr/>
        </p:nvSpPr>
        <p:spPr>
          <a:xfrm>
            <a:off x="5094515" y="632378"/>
            <a:ext cx="200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0D28E-5F15-423B-BBD9-35B94DB802B2}"/>
              </a:ext>
            </a:extLst>
          </p:cNvPr>
          <p:cNvSpPr/>
          <p:nvPr/>
        </p:nvSpPr>
        <p:spPr>
          <a:xfrm>
            <a:off x="2804622" y="1492162"/>
            <a:ext cx="64475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 Performance Comparison of Commercial Speech Recognition APIs in Noisy Environments</a:t>
            </a:r>
          </a:p>
          <a:p>
            <a:pPr algn="ctr"/>
            <a:r>
              <a:rPr lang="ko-KR" altLang="en-US" sz="11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소음 환경에서 상용 음성인식 </a:t>
            </a:r>
            <a:r>
              <a:rPr lang="en-US" altLang="ko-KR" sz="11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API</a:t>
            </a:r>
            <a:r>
              <a:rPr lang="ko-KR" altLang="en-US" sz="11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성능 비교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6DC2F54-1AE3-4F31-984F-B5D3C89F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144" y="2007988"/>
            <a:ext cx="4329710" cy="3898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b="1" dirty="0" err="1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Multimodal</a:t>
            </a:r>
            <a:r>
              <a:rPr lang="ko-KR" altLang="ko-KR" sz="1100" b="1" dirty="0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ko-KR" sz="1100" b="1" dirty="0" err="1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Emotion</a:t>
            </a:r>
            <a:r>
              <a:rPr lang="ko-KR" altLang="ko-KR" sz="1100" b="1" dirty="0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ko-KR" sz="1100" b="1" dirty="0" err="1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Recognition</a:t>
            </a:r>
            <a:r>
              <a:rPr lang="ko-KR" altLang="ko-KR" sz="1100" b="1" dirty="0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ko-KR" sz="1100" b="1" dirty="0" err="1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using</a:t>
            </a:r>
            <a:r>
              <a:rPr lang="ko-KR" altLang="ko-KR" sz="1100" b="1" dirty="0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ko-KR" sz="1100" b="1" dirty="0" err="1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Face</a:t>
            </a:r>
            <a:r>
              <a:rPr lang="ko-KR" altLang="ko-KR" sz="1100" b="1" dirty="0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ko-KR" sz="1100" b="1" dirty="0" err="1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Image</a:t>
            </a:r>
            <a:r>
              <a:rPr lang="ko-KR" altLang="ko-KR" sz="1100" b="1" dirty="0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and </a:t>
            </a:r>
            <a:r>
              <a:rPr lang="ko-KR" altLang="ko-KR" sz="1100" b="1" dirty="0" err="1">
                <a:solidFill>
                  <a:srgbClr val="333333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Speech</a:t>
            </a:r>
            <a:endParaRPr lang="en-US" altLang="ko-KR" sz="1100" b="1" dirty="0">
              <a:solidFill>
                <a:srgbClr val="333333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얼굴영상과 음성을 이용한 </a:t>
            </a:r>
            <a:r>
              <a:rPr kumimoji="0" lang="ko-KR" altLang="ko-KR" sz="11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멀티모달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감정인식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C856D-B08D-4F81-B4C9-F0C03F3B2713}"/>
              </a:ext>
            </a:extLst>
          </p:cNvPr>
          <p:cNvSpPr/>
          <p:nvPr/>
        </p:nvSpPr>
        <p:spPr>
          <a:xfrm>
            <a:off x="4434860" y="2576395"/>
            <a:ext cx="34307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11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Generating Korean Sentences Using Word2Vec</a:t>
            </a:r>
          </a:p>
          <a:p>
            <a:pPr algn="ctr" latinLnBrk="0"/>
            <a:r>
              <a:rPr lang="en-US" altLang="ko-KR" sz="1100" dirty="0">
                <a:solidFill>
                  <a:srgbClr val="11111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Word2Vec </a:t>
            </a:r>
            <a:r>
              <a:rPr lang="ko-KR" altLang="en-US" sz="1100" dirty="0">
                <a:solidFill>
                  <a:srgbClr val="11111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모델을 활용한 한국어 문장 생성</a:t>
            </a:r>
            <a:endParaRPr lang="ko-KR" altLang="en-US" sz="1100" i="0" dirty="0">
              <a:solidFill>
                <a:srgbClr val="111111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3E1C1-1AC1-46A1-9D3C-A5CAD125F2F7}"/>
              </a:ext>
            </a:extLst>
          </p:cNvPr>
          <p:cNvSpPr/>
          <p:nvPr/>
        </p:nvSpPr>
        <p:spPr>
          <a:xfrm>
            <a:off x="1911349" y="3143457"/>
            <a:ext cx="83692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343434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Spelling Correction System for Korean Internet Language Using Transformer Model</a:t>
            </a:r>
          </a:p>
          <a:p>
            <a:pPr algn="ctr"/>
            <a:r>
              <a:rPr lang="en-US" altLang="ko-KR" sz="1100" dirty="0">
                <a:solidFill>
                  <a:srgbClr val="343434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Transformer </a:t>
            </a:r>
            <a:r>
              <a:rPr lang="ko-KR" altLang="en-US" sz="1100" dirty="0">
                <a:solidFill>
                  <a:srgbClr val="343434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기반 한국어 </a:t>
            </a:r>
            <a:r>
              <a:rPr lang="ko-KR" altLang="en-US" sz="1100" dirty="0" err="1">
                <a:solidFill>
                  <a:srgbClr val="343434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채팅체</a:t>
            </a:r>
            <a:r>
              <a:rPr lang="ko-KR" altLang="en-US" sz="1100" dirty="0">
                <a:solidFill>
                  <a:srgbClr val="343434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문장 교정 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9E1BE-42B9-45DC-B38D-515A4E43B558}"/>
              </a:ext>
            </a:extLst>
          </p:cNvPr>
          <p:cNvSpPr txBox="1"/>
          <p:nvPr/>
        </p:nvSpPr>
        <p:spPr>
          <a:xfrm>
            <a:off x="-71252" y="447462"/>
            <a:ext cx="1013361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참고 문헌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FBAC7-299E-4394-BEC0-92F44C402A07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DD3752-D2CF-499C-83D2-9DEB7D8577BC}"/>
              </a:ext>
            </a:extLst>
          </p:cNvPr>
          <p:cNvSpPr/>
          <p:nvPr/>
        </p:nvSpPr>
        <p:spPr>
          <a:xfrm>
            <a:off x="4800559" y="3681295"/>
            <a:ext cx="25908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https://github.com/ssut/py-hanspell</a:t>
            </a:r>
            <a:endParaRPr lang="en-US" altLang="ko-KR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endParaRPr lang="en-US" altLang="ko-KR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B36210-A39B-417D-8B4E-177B96559FE8}"/>
              </a:ext>
            </a:extLst>
          </p:cNvPr>
          <p:cNvSpPr/>
          <p:nvPr/>
        </p:nvSpPr>
        <p:spPr>
          <a:xfrm>
            <a:off x="4784633" y="4112182"/>
            <a:ext cx="26068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3"/>
              </a:rPr>
              <a:t>https://github.com/kakaobrain/kogpt</a:t>
            </a:r>
            <a:endParaRPr lang="en-US" altLang="ko-KR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endPara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F75E0D-3602-4C35-93F1-8FADDC30A60E}"/>
              </a:ext>
            </a:extLst>
          </p:cNvPr>
          <p:cNvSpPr/>
          <p:nvPr/>
        </p:nvSpPr>
        <p:spPr>
          <a:xfrm>
            <a:off x="4867567" y="4579308"/>
            <a:ext cx="24929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4"/>
              </a:rPr>
              <a:t>https://github.com/SKT-AI/KoGPT2</a:t>
            </a:r>
            <a:endParaRPr lang="en-US" altLang="ko-KR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endPara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49962E-DD77-4181-B8B8-5254F91C9DCC}"/>
              </a:ext>
            </a:extLst>
          </p:cNvPr>
          <p:cNvSpPr/>
          <p:nvPr/>
        </p:nvSpPr>
        <p:spPr>
          <a:xfrm>
            <a:off x="4558290" y="5491286"/>
            <a:ext cx="31838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5"/>
              </a:rPr>
              <a:t>https://github.com/p-h-c/phc-winner-argon2</a:t>
            </a:r>
            <a:endParaRPr lang="en-US" altLang="ko-KR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endPara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DFF4E9-D077-4212-BAAA-22BDB7E650EF}"/>
              </a:ext>
            </a:extLst>
          </p:cNvPr>
          <p:cNvSpPr/>
          <p:nvPr/>
        </p:nvSpPr>
        <p:spPr>
          <a:xfrm>
            <a:off x="5011138" y="5035297"/>
            <a:ext cx="2278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6"/>
              </a:rPr>
              <a:t>https://github.com/pyca/bcrypt</a:t>
            </a:r>
            <a:endParaRPr lang="en-US" altLang="ko-KR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endPara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3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F36DD-712E-4A38-A8E4-28BE84F69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45" y="359595"/>
            <a:ext cx="11231366" cy="554805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API </a:t>
            </a:r>
            <a:r>
              <a:rPr lang="ko-KR" altLang="en-US" sz="1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요금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E7CD5-002D-4637-92CB-F5D4D360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5" y="1204733"/>
            <a:ext cx="8496602" cy="19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2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CONTEXT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2329B6-9952-4A1F-889F-4E80EFF785F9}"/>
              </a:ext>
            </a:extLst>
          </p:cNvPr>
          <p:cNvGrpSpPr/>
          <p:nvPr/>
        </p:nvGrpSpPr>
        <p:grpSpPr>
          <a:xfrm>
            <a:off x="446833" y="1792622"/>
            <a:ext cx="3080526" cy="2928867"/>
            <a:chOff x="56600" y="1363038"/>
            <a:chExt cx="3080526" cy="29288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6B4D4-EC90-4266-AA36-8D5433E09AA5}"/>
                </a:ext>
              </a:extLst>
            </p:cNvPr>
            <p:cNvSpPr txBox="1"/>
            <p:nvPr/>
          </p:nvSpPr>
          <p:spPr>
            <a:xfrm>
              <a:off x="56600" y="3327602"/>
              <a:ext cx="3080526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CapstoneⅠ</a:t>
              </a:r>
              <a:endParaRPr lang="ko-KR" altLang="en-US" sz="20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C3AB7A1-9056-44BB-9A19-AF23F464A277}"/>
                </a:ext>
              </a:extLst>
            </p:cNvPr>
            <p:cNvGrpSpPr/>
            <p:nvPr/>
          </p:nvGrpSpPr>
          <p:grpSpPr>
            <a:xfrm>
              <a:off x="1105050" y="1363038"/>
              <a:ext cx="1349392" cy="1928803"/>
              <a:chOff x="1153175" y="1363038"/>
              <a:chExt cx="1349392" cy="19288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34C1F-7A90-473A-BA0C-B851EF52A01A}"/>
                  </a:ext>
                </a:extLst>
              </p:cNvPr>
              <p:cNvSpPr txBox="1"/>
              <p:nvPr/>
            </p:nvSpPr>
            <p:spPr>
              <a:xfrm rot="5400000">
                <a:off x="1273873" y="1242340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875A814-022D-433D-92F3-B1664B79B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400702"/>
                <a:ext cx="0" cy="89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0521B2-7AC1-4949-A10F-86BAE495A0AF}"/>
              </a:ext>
            </a:extLst>
          </p:cNvPr>
          <p:cNvGrpSpPr/>
          <p:nvPr/>
        </p:nvGrpSpPr>
        <p:grpSpPr>
          <a:xfrm>
            <a:off x="3420538" y="2751540"/>
            <a:ext cx="2233283" cy="2821992"/>
            <a:chOff x="3239054" y="1759981"/>
            <a:chExt cx="2233283" cy="28219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EE38FE-C363-40C8-A9C8-44E0B374A797}"/>
                </a:ext>
              </a:extLst>
            </p:cNvPr>
            <p:cNvSpPr txBox="1"/>
            <p:nvPr/>
          </p:nvSpPr>
          <p:spPr>
            <a:xfrm>
              <a:off x="3239054" y="4079335"/>
              <a:ext cx="2233283" cy="502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보안 기능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EB1347-2B74-47AC-B967-777434ED6AA4}"/>
                </a:ext>
              </a:extLst>
            </p:cNvPr>
            <p:cNvGrpSpPr/>
            <p:nvPr/>
          </p:nvGrpSpPr>
          <p:grpSpPr>
            <a:xfrm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09C9C3-ABB7-4321-A014-A558CC6B7A93}"/>
                  </a:ext>
                </a:extLst>
              </p:cNvPr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59C8CB-20AD-46E5-A3AD-0F2832F5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E42B0DF-E326-4931-9A98-5702080AB8D7}"/>
              </a:ext>
            </a:extLst>
          </p:cNvPr>
          <p:cNvGrpSpPr/>
          <p:nvPr/>
        </p:nvGrpSpPr>
        <p:grpSpPr>
          <a:xfrm>
            <a:off x="8418215" y="2197972"/>
            <a:ext cx="3072663" cy="2816732"/>
            <a:chOff x="9175938" y="1324536"/>
            <a:chExt cx="3072663" cy="281673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A476E72-C203-4809-B024-6FB253EFCBF2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FD0963D-9DA7-4655-AC08-A37CD9F278A9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04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39FB71B-FE87-4899-A182-05F6AE662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F8074E-5835-421E-9688-BE04DE9B45D9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참고 문헌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6C59D3D-86FF-4C84-BE1A-55406EA4F5DE}"/>
              </a:ext>
            </a:extLst>
          </p:cNvPr>
          <p:cNvGrpSpPr/>
          <p:nvPr/>
        </p:nvGrpSpPr>
        <p:grpSpPr>
          <a:xfrm>
            <a:off x="5841804" y="3054540"/>
            <a:ext cx="3072663" cy="2816732"/>
            <a:chOff x="9175938" y="1324536"/>
            <a:chExt cx="3072663" cy="281673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0E81877-62EB-4B98-824E-1F5B37FF9D43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E0EC98-0E2B-41D8-93CA-ED7A8E44505A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03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F79B25A-99C5-4114-8E94-53AFBE42A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9339E0-8D9B-486E-89FC-42A939DC37FD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편의 기능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6C928E-A724-4183-A0C9-A5446965F113}"/>
              </a:ext>
            </a:extLst>
          </p:cNvPr>
          <p:cNvSpPr txBox="1"/>
          <p:nvPr/>
        </p:nvSpPr>
        <p:spPr>
          <a:xfrm>
            <a:off x="-71252" y="447462"/>
            <a:ext cx="1195202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CapstoneⅠ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3AFAB-7A64-4693-999B-F4F2FEE847C1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01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54F59F-57A9-4912-9BA1-96C4419A7A71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EC4FD4-1030-4D5F-AF1C-ACAE2C06D181}"/>
              </a:ext>
            </a:extLst>
          </p:cNvPr>
          <p:cNvGrpSpPr/>
          <p:nvPr/>
        </p:nvGrpSpPr>
        <p:grpSpPr>
          <a:xfrm>
            <a:off x="4395783" y="636046"/>
            <a:ext cx="3400424" cy="898057"/>
            <a:chOff x="4565340" y="857133"/>
            <a:chExt cx="3400424" cy="898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5F311-1FF7-48B8-A06E-EDB0EB71AF9B}"/>
                </a:ext>
              </a:extLst>
            </p:cNvPr>
            <p:cNvSpPr txBox="1"/>
            <p:nvPr/>
          </p:nvSpPr>
          <p:spPr>
            <a:xfrm>
              <a:off x="5165415" y="857133"/>
              <a:ext cx="2200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CapstoneⅠ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8B8BD6-C1B5-436B-936C-2FA1889C869E}"/>
                </a:ext>
              </a:extLst>
            </p:cNvPr>
            <p:cNvSpPr txBox="1"/>
            <p:nvPr/>
          </p:nvSpPr>
          <p:spPr>
            <a:xfrm>
              <a:off x="4565340" y="1385858"/>
              <a:ext cx="34004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‘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얼굴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vs 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사진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구분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’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보완 방법 조사</a:t>
              </a:r>
              <a:endParaRPr lang="ko-KR" altLang="en-US" spc="-150" dirty="0"/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E5EAA9F-8894-46D6-8772-07035A003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37722"/>
              </p:ext>
            </p:extLst>
          </p:nvPr>
        </p:nvGraphicFramePr>
        <p:xfrm>
          <a:off x="2611476" y="3407399"/>
          <a:ext cx="2978497" cy="889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78497">
                  <a:extLst>
                    <a:ext uri="{9D8B030D-6E8A-4147-A177-3AD203B41FA5}">
                      <a16:colId xmlns:a16="http://schemas.microsoft.com/office/drawing/2014/main" val="82249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얼굴 </a:t>
                      </a:r>
                      <a:r>
                        <a:rPr lang="en-US" altLang="ko-KR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RGB+</a:t>
                      </a:r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적외선 데이터셋 </a:t>
                      </a:r>
                      <a:r>
                        <a:rPr lang="en-US" altLang="ko-KR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multi modal </a:t>
                      </a:r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학습 </a:t>
                      </a:r>
                      <a:r>
                        <a:rPr lang="en-US" altLang="ko-KR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&amp; </a:t>
                      </a:r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적외선 카메라 사용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적합한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multimodal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데이터셋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x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056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F7C5288-6181-4A4B-8BA6-C5CC196D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31574"/>
              </p:ext>
            </p:extLst>
          </p:nvPr>
        </p:nvGraphicFramePr>
        <p:xfrm>
          <a:off x="2611476" y="1690052"/>
          <a:ext cx="2978497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78497">
                  <a:extLst>
                    <a:ext uri="{9D8B030D-6E8A-4147-A177-3AD203B41FA5}">
                      <a16:colId xmlns:a16="http://schemas.microsoft.com/office/drawing/2014/main" val="82249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적외선 카메라 사용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여전히 도용의 우려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056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01BCBA7-0549-4BD7-9B16-8BCEAC51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13217"/>
              </p:ext>
            </p:extLst>
          </p:nvPr>
        </p:nvGraphicFramePr>
        <p:xfrm>
          <a:off x="2611476" y="4418731"/>
          <a:ext cx="2978497" cy="889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78497">
                  <a:extLst>
                    <a:ext uri="{9D8B030D-6E8A-4147-A177-3AD203B41FA5}">
                      <a16:colId xmlns:a16="http://schemas.microsoft.com/office/drawing/2014/main" val="82249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3D</a:t>
                      </a:r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얼굴 데이터셋으로 </a:t>
                      </a:r>
                      <a:r>
                        <a:rPr lang="ko-KR" altLang="en-US" sz="1400" dirty="0" err="1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재학습</a:t>
                      </a:r>
                      <a:endParaRPr lang="ko-KR" altLang="en-US" sz="14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 구조와 크기가 적합한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한국인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3d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얼굴 데이터셋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x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056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FE28C5-FB94-41F4-A6B9-F52B2090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93458"/>
              </p:ext>
            </p:extLst>
          </p:nvPr>
        </p:nvGraphicFramePr>
        <p:xfrm>
          <a:off x="2611476" y="5427371"/>
          <a:ext cx="2978497" cy="889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78497">
                  <a:extLst>
                    <a:ext uri="{9D8B030D-6E8A-4147-A177-3AD203B41FA5}">
                      <a16:colId xmlns:a16="http://schemas.microsoft.com/office/drawing/2014/main" val="82249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kern="1200" dirty="0">
                          <a:solidFill>
                            <a:schemeClr val="bg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LIDAR</a:t>
                      </a:r>
                      <a:endParaRPr lang="ko-KR" altLang="en-US" sz="1400" b="1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 정확하지만 비용적 측면에서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선택하지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05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29F5146-DA80-42F6-875A-482DE4094E43}"/>
              </a:ext>
            </a:extLst>
          </p:cNvPr>
          <p:cNvSpPr/>
          <p:nvPr/>
        </p:nvSpPr>
        <p:spPr>
          <a:xfrm>
            <a:off x="7296149" y="3418510"/>
            <a:ext cx="1950605" cy="88899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C01A3B-77C3-4ABA-8A6A-DC54C6A041CB}"/>
              </a:ext>
            </a:extLst>
          </p:cNvPr>
          <p:cNvCxnSpPr>
            <a:cxnSpLocks/>
          </p:cNvCxnSpPr>
          <p:nvPr/>
        </p:nvCxnSpPr>
        <p:spPr>
          <a:xfrm>
            <a:off x="5991225" y="3863010"/>
            <a:ext cx="7988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639A01-1FDB-4977-9224-50EF8E2D04E7}"/>
              </a:ext>
            </a:extLst>
          </p:cNvPr>
          <p:cNvSpPr/>
          <p:nvPr/>
        </p:nvSpPr>
        <p:spPr>
          <a:xfrm>
            <a:off x="7316044" y="3539845"/>
            <a:ext cx="191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dirty="0">
                <a:solidFill>
                  <a:srgbClr val="3A3838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문제점을 보완할</a:t>
            </a:r>
            <a:endParaRPr lang="en-US" altLang="ko-KR" dirty="0">
              <a:solidFill>
                <a:srgbClr val="3A3838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 fontAlgn="base"/>
            <a:r>
              <a:rPr lang="ko-KR" altLang="en-US" dirty="0">
                <a:solidFill>
                  <a:srgbClr val="3A3838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새로운 기능 구현</a:t>
            </a:r>
            <a:endParaRPr lang="en-US" altLang="ko-KR" dirty="0">
              <a:solidFill>
                <a:srgbClr val="3A3838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E10ABEA-BABA-4FBD-B821-92749C3A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91645"/>
              </p:ext>
            </p:extLst>
          </p:nvPr>
        </p:nvGraphicFramePr>
        <p:xfrm>
          <a:off x="2611476" y="2543387"/>
          <a:ext cx="2978497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78497">
                  <a:extLst>
                    <a:ext uri="{9D8B030D-6E8A-4147-A177-3AD203B41FA5}">
                      <a16:colId xmlns:a16="http://schemas.microsoft.com/office/drawing/2014/main" val="82249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얼굴의 라이브 특성 활용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영상 등 여전히 도용의 우려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6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6C928E-A724-4183-A0C9-A5446965F113}"/>
              </a:ext>
            </a:extLst>
          </p:cNvPr>
          <p:cNvSpPr txBox="1"/>
          <p:nvPr/>
        </p:nvSpPr>
        <p:spPr>
          <a:xfrm>
            <a:off x="-71252" y="447462"/>
            <a:ext cx="1013361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보안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3AFAB-7A64-4693-999B-F4F2FEE847C1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02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54F59F-57A9-4912-9BA1-96C4419A7A71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EC4FD4-1030-4D5F-AF1C-ACAE2C06D181}"/>
              </a:ext>
            </a:extLst>
          </p:cNvPr>
          <p:cNvGrpSpPr/>
          <p:nvPr/>
        </p:nvGrpSpPr>
        <p:grpSpPr>
          <a:xfrm>
            <a:off x="4623332" y="636046"/>
            <a:ext cx="2945329" cy="896715"/>
            <a:chOff x="4792889" y="857133"/>
            <a:chExt cx="2945329" cy="89671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5F311-1FF7-48B8-A06E-EDB0EB71AF9B}"/>
                </a:ext>
              </a:extLst>
            </p:cNvPr>
            <p:cNvSpPr txBox="1"/>
            <p:nvPr/>
          </p:nvSpPr>
          <p:spPr>
            <a:xfrm>
              <a:off x="5472995" y="857133"/>
              <a:ext cx="1585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보안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8B8BD6-C1B5-436B-936C-2FA1889C869E}"/>
                </a:ext>
              </a:extLst>
            </p:cNvPr>
            <p:cNvSpPr txBox="1"/>
            <p:nvPr/>
          </p:nvSpPr>
          <p:spPr>
            <a:xfrm>
              <a:off x="4792889" y="1384516"/>
              <a:ext cx="29453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도어록에서 사용할 보안 기능</a:t>
              </a:r>
              <a:endParaRPr lang="ko-KR" altLang="en-US" spc="-15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46A3928-08B9-46E5-AD56-7CADAFA4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19" y="4937979"/>
            <a:ext cx="790685" cy="685896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AC33914-089B-44F5-AF90-EAE139DD4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95180"/>
              </p:ext>
            </p:extLst>
          </p:nvPr>
        </p:nvGraphicFramePr>
        <p:xfrm>
          <a:off x="4184303" y="4836427"/>
          <a:ext cx="1575336" cy="889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75336">
                  <a:extLst>
                    <a:ext uri="{9D8B030D-6E8A-4147-A177-3AD203B41FA5}">
                      <a16:colId xmlns:a16="http://schemas.microsoft.com/office/drawing/2014/main" val="391701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음성인식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7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Speech-To-Text (STT)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582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E5EAA9F-8894-46D6-8772-07035A003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72840"/>
              </p:ext>
            </p:extLst>
          </p:nvPr>
        </p:nvGraphicFramePr>
        <p:xfrm>
          <a:off x="4184303" y="3152275"/>
          <a:ext cx="1575336" cy="889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75336">
                  <a:extLst>
                    <a:ext uri="{9D8B030D-6E8A-4147-A177-3AD203B41FA5}">
                      <a16:colId xmlns:a16="http://schemas.microsoft.com/office/drawing/2014/main" val="82249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화자인식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Speaker</a:t>
                      </a: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Recognition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056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55B9FF-7791-4857-B1F4-1A087BB8DAA4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460804" y="5280927"/>
            <a:ext cx="7234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A2A7DDF-5E76-459A-8B58-C08B4A0B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15" y="3247496"/>
            <a:ext cx="790685" cy="68589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BEABEC-F345-4ADD-82EF-DF7375F72872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3454200" y="3590444"/>
            <a:ext cx="730103" cy="6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76835F5-C610-4631-AEF8-1B920B4132F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759639" y="5280927"/>
            <a:ext cx="7988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062EC02-C46B-4858-852A-A39693DC081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759639" y="3596775"/>
            <a:ext cx="7988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FE354D5-7638-459B-80B7-0570B438DCB3}"/>
              </a:ext>
            </a:extLst>
          </p:cNvPr>
          <p:cNvSpPr/>
          <p:nvPr/>
        </p:nvSpPr>
        <p:spPr>
          <a:xfrm>
            <a:off x="3006801" y="5571931"/>
            <a:ext cx="77457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chemeClr val="dk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“Hello”</a:t>
            </a:r>
            <a:endParaRPr lang="ko-KR" altLang="en-US" sz="1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F6BB1D-FA0A-4156-9C97-183F4937479F}"/>
              </a:ext>
            </a:extLst>
          </p:cNvPr>
          <p:cNvSpPr/>
          <p:nvPr/>
        </p:nvSpPr>
        <p:spPr>
          <a:xfrm>
            <a:off x="6593817" y="5119344"/>
            <a:ext cx="77457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chemeClr val="dk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“Hello”</a:t>
            </a:r>
            <a:endParaRPr lang="ko-KR" altLang="en-US" sz="15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DD061E-36E0-47FA-ADB7-E2B8A2AB4938}"/>
              </a:ext>
            </a:extLst>
          </p:cNvPr>
          <p:cNvSpPr/>
          <p:nvPr/>
        </p:nvSpPr>
        <p:spPr>
          <a:xfrm>
            <a:off x="3006801" y="3881447"/>
            <a:ext cx="77457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chemeClr val="dk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“Hello”</a:t>
            </a:r>
            <a:endParaRPr lang="ko-KR" altLang="en-US" sz="15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F51DCC-C472-4591-B46C-D827EDCFAF42}"/>
              </a:ext>
            </a:extLst>
          </p:cNvPr>
          <p:cNvSpPr/>
          <p:nvPr/>
        </p:nvSpPr>
        <p:spPr>
          <a:xfrm>
            <a:off x="6593817" y="3435311"/>
            <a:ext cx="9012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chemeClr val="dk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“</a:t>
            </a:r>
            <a:r>
              <a:rPr lang="ko-KR" altLang="en-US" sz="1500" dirty="0">
                <a:solidFill>
                  <a:schemeClr val="dk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홍길동</a:t>
            </a:r>
            <a:r>
              <a:rPr lang="en-US" altLang="ko-KR" sz="1500" dirty="0">
                <a:solidFill>
                  <a:schemeClr val="dk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”</a:t>
            </a:r>
            <a:endParaRPr lang="ko-KR" altLang="en-US" sz="15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94AADF-C8DB-48C4-B935-087F2CB4C67C}"/>
              </a:ext>
            </a:extLst>
          </p:cNvPr>
          <p:cNvSpPr/>
          <p:nvPr/>
        </p:nvSpPr>
        <p:spPr>
          <a:xfrm>
            <a:off x="2300360" y="1858528"/>
            <a:ext cx="7653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오늘의 단어</a:t>
            </a:r>
            <a:endParaRPr lang="en-US" altLang="ko-KR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6" name="양쪽 대괄호 55">
            <a:extLst>
              <a:ext uri="{FF2B5EF4-FFF2-40B4-BE49-F238E27FC236}">
                <a16:creationId xmlns:a16="http://schemas.microsoft.com/office/drawing/2014/main" id="{2F7B6C49-A292-47A2-AE44-E9F9E7788269}"/>
              </a:ext>
            </a:extLst>
          </p:cNvPr>
          <p:cNvSpPr/>
          <p:nvPr/>
        </p:nvSpPr>
        <p:spPr>
          <a:xfrm>
            <a:off x="2300360" y="2974850"/>
            <a:ext cx="5477977" cy="2982703"/>
          </a:xfrm>
          <a:prstGeom prst="bracketPair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더하기 기호 56">
            <a:extLst>
              <a:ext uri="{FF2B5EF4-FFF2-40B4-BE49-F238E27FC236}">
                <a16:creationId xmlns:a16="http://schemas.microsoft.com/office/drawing/2014/main" id="{698FB9F8-C613-48E0-BD12-EAF6FB2C9B58}"/>
              </a:ext>
            </a:extLst>
          </p:cNvPr>
          <p:cNvSpPr/>
          <p:nvPr/>
        </p:nvSpPr>
        <p:spPr>
          <a:xfrm>
            <a:off x="4632186" y="4122387"/>
            <a:ext cx="660519" cy="651584"/>
          </a:xfrm>
          <a:prstGeom prst="mathPlus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같음 기호 57">
            <a:extLst>
              <a:ext uri="{FF2B5EF4-FFF2-40B4-BE49-F238E27FC236}">
                <a16:creationId xmlns:a16="http://schemas.microsoft.com/office/drawing/2014/main" id="{5B7D8D0C-B4EC-4641-A391-D3A5E104618B}"/>
              </a:ext>
            </a:extLst>
          </p:cNvPr>
          <p:cNvSpPr/>
          <p:nvPr/>
        </p:nvSpPr>
        <p:spPr>
          <a:xfrm>
            <a:off x="7907956" y="4096677"/>
            <a:ext cx="949938" cy="703003"/>
          </a:xfrm>
          <a:prstGeom prst="mathEqual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C8138C5-7D09-4A09-A98E-E65C2120CD41}"/>
              </a:ext>
            </a:extLst>
          </p:cNvPr>
          <p:cNvSpPr/>
          <p:nvPr/>
        </p:nvSpPr>
        <p:spPr>
          <a:xfrm>
            <a:off x="8987513" y="3958369"/>
            <a:ext cx="12907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3000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오늘의</a:t>
            </a:r>
            <a:endParaRPr lang="en-US" altLang="ko-KR" sz="3000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 fontAlgn="base"/>
            <a:r>
              <a:rPr lang="ko-KR" altLang="en-US" sz="3000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단어</a:t>
            </a:r>
            <a:endParaRPr lang="en-US" altLang="ko-KR" sz="3000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038936C-5DAA-4987-9FAB-7F47BCA408DB}"/>
              </a:ext>
            </a:extLst>
          </p:cNvPr>
          <p:cNvSpPr/>
          <p:nvPr/>
        </p:nvSpPr>
        <p:spPr>
          <a:xfrm>
            <a:off x="2487486" y="2242909"/>
            <a:ext cx="76532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매일 다른 단어 또는 문장이 주어지며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등록된 화자가 해당 단어를 발언하는 경우에 잠금을 해제하는 기능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등록되지 않은 화자 또는 틀린 단어를 발언하면 잠금 유지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749CC9-53B3-411C-8909-E53D3789BE36}"/>
              </a:ext>
            </a:extLst>
          </p:cNvPr>
          <p:cNvCxnSpPr>
            <a:cxnSpLocks/>
          </p:cNvCxnSpPr>
          <p:nvPr/>
        </p:nvCxnSpPr>
        <p:spPr>
          <a:xfrm>
            <a:off x="7514313" y="3743681"/>
            <a:ext cx="580585" cy="0"/>
          </a:xfrm>
          <a:prstGeom prst="straightConnector1">
            <a:avLst/>
          </a:prstGeom>
          <a:ln w="19050">
            <a:solidFill>
              <a:srgbClr val="2B4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CEE8FA-2490-4908-9BEA-28D4E748B8F5}"/>
              </a:ext>
            </a:extLst>
          </p:cNvPr>
          <p:cNvGrpSpPr/>
          <p:nvPr/>
        </p:nvGrpSpPr>
        <p:grpSpPr>
          <a:xfrm>
            <a:off x="-71252" y="-19050"/>
            <a:ext cx="1496527" cy="969150"/>
            <a:chOff x="-71252" y="-19050"/>
            <a:chExt cx="1496527" cy="9691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C928E-A724-4183-A0C9-A5446965F113}"/>
                </a:ext>
              </a:extLst>
            </p:cNvPr>
            <p:cNvSpPr txBox="1"/>
            <p:nvPr/>
          </p:nvSpPr>
          <p:spPr>
            <a:xfrm>
              <a:off x="-71252" y="447462"/>
              <a:ext cx="1013361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보안 기능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D3AFAB-7A64-4693-999B-F4F2FEE847C1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54F59F-57A9-4912-9BA1-96C4419A7A71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25F311-1FF7-48B8-A06E-EDB0EB71AF9B}"/>
              </a:ext>
            </a:extLst>
          </p:cNvPr>
          <p:cNvSpPr txBox="1"/>
          <p:nvPr/>
        </p:nvSpPr>
        <p:spPr>
          <a:xfrm>
            <a:off x="5303440" y="636595"/>
            <a:ext cx="158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핵심 기술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A2A7DDF-5E76-459A-8B58-C08B4A0B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92" y="4158638"/>
            <a:ext cx="920945" cy="79889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DD061E-36E0-47FA-ADB7-E2B8A2AB4938}"/>
              </a:ext>
            </a:extLst>
          </p:cNvPr>
          <p:cNvSpPr/>
          <p:nvPr/>
        </p:nvSpPr>
        <p:spPr>
          <a:xfrm>
            <a:off x="2287063" y="4162168"/>
            <a:ext cx="8057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dk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“Hello”</a:t>
            </a:r>
            <a:endParaRPr lang="ko-KR" altLang="en-US" sz="15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F51DCC-C472-4591-B46C-D827EDCFAF42}"/>
              </a:ext>
            </a:extLst>
          </p:cNvPr>
          <p:cNvSpPr/>
          <p:nvPr/>
        </p:nvSpPr>
        <p:spPr>
          <a:xfrm>
            <a:off x="9345622" y="2918628"/>
            <a:ext cx="9238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dk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500" dirty="0">
                <a:solidFill>
                  <a:schemeClr val="dk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홍길동</a:t>
            </a:r>
            <a:r>
              <a:rPr lang="en-US" altLang="ko-KR" sz="1500" dirty="0">
                <a:solidFill>
                  <a:schemeClr val="dk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endParaRPr lang="ko-KR" altLang="en-US" sz="1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5F1EA9-2C3F-4726-A7D5-412402461157}"/>
              </a:ext>
            </a:extLst>
          </p:cNvPr>
          <p:cNvSpPr/>
          <p:nvPr/>
        </p:nvSpPr>
        <p:spPr>
          <a:xfrm>
            <a:off x="3451919" y="1159815"/>
            <a:ext cx="528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Face &amp; Speaker recognition Multimodal model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A21C37-E6C4-4E5E-A4A1-36AD96EA2B88}"/>
              </a:ext>
            </a:extLst>
          </p:cNvPr>
          <p:cNvSpPr/>
          <p:nvPr/>
        </p:nvSpPr>
        <p:spPr>
          <a:xfrm>
            <a:off x="1791017" y="1849976"/>
            <a:ext cx="86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INPUT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래픽 3" descr="채우기 없는 웃는 얼굴">
            <a:extLst>
              <a:ext uri="{FF2B5EF4-FFF2-40B4-BE49-F238E27FC236}">
                <a16:creationId xmlns:a16="http://schemas.microsoft.com/office/drawing/2014/main" id="{FD15403F-2015-4163-B0EA-4633017DC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7713" y="2397304"/>
            <a:ext cx="674943" cy="67494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EF5F38-D7A4-4DC9-923F-77BB15DE4834}"/>
              </a:ext>
            </a:extLst>
          </p:cNvPr>
          <p:cNvSpPr/>
          <p:nvPr/>
        </p:nvSpPr>
        <p:spPr>
          <a:xfrm>
            <a:off x="1937084" y="3023554"/>
            <a:ext cx="5969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face</a:t>
            </a:r>
            <a:endParaRPr lang="ko-KR" altLang="en-US" sz="1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24A5CB-18DB-4946-8F11-E835FD80880B}"/>
              </a:ext>
            </a:extLst>
          </p:cNvPr>
          <p:cNvSpPr/>
          <p:nvPr/>
        </p:nvSpPr>
        <p:spPr>
          <a:xfrm>
            <a:off x="1785407" y="4857792"/>
            <a:ext cx="8787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Speech</a:t>
            </a:r>
            <a:endParaRPr lang="ko-KR" altLang="en-US" sz="1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668904-B1EC-430E-A4F4-EE586DB92C11}"/>
              </a:ext>
            </a:extLst>
          </p:cNvPr>
          <p:cNvSpPr/>
          <p:nvPr/>
        </p:nvSpPr>
        <p:spPr>
          <a:xfrm>
            <a:off x="1409006" y="2223241"/>
            <a:ext cx="1607478" cy="31909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CCB9FE-6E89-4904-96B6-D4951CA7773A}"/>
              </a:ext>
            </a:extLst>
          </p:cNvPr>
          <p:cNvSpPr/>
          <p:nvPr/>
        </p:nvSpPr>
        <p:spPr>
          <a:xfrm>
            <a:off x="4725076" y="1863432"/>
            <a:ext cx="2741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A4B8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Multimodal Model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48C3337-6722-4E06-BF70-561F75CDA877}"/>
              </a:ext>
            </a:extLst>
          </p:cNvPr>
          <p:cNvSpPr/>
          <p:nvPr/>
        </p:nvSpPr>
        <p:spPr>
          <a:xfrm>
            <a:off x="9110707" y="2227154"/>
            <a:ext cx="1393708" cy="10399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6483EC-EAC4-43C7-8A37-1B6328EE0C06}"/>
              </a:ext>
            </a:extLst>
          </p:cNvPr>
          <p:cNvSpPr/>
          <p:nvPr/>
        </p:nvSpPr>
        <p:spPr>
          <a:xfrm>
            <a:off x="9237164" y="1856033"/>
            <a:ext cx="1140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OUTPUT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FCA51-4D7B-4A87-9384-9C6BFAE67B81}"/>
              </a:ext>
            </a:extLst>
          </p:cNvPr>
          <p:cNvSpPr/>
          <p:nvPr/>
        </p:nvSpPr>
        <p:spPr>
          <a:xfrm>
            <a:off x="1146569" y="5913473"/>
            <a:ext cx="19303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AI HUB</a:t>
            </a:r>
            <a:r>
              <a:rPr lang="ko-KR" altLang="en-US" sz="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화자 인식용 한국어 음성 데이터</a:t>
            </a:r>
            <a:endParaRPr lang="ko-KR" altLang="en-US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D7A126-16DB-47CC-9610-37F94C31DED9}"/>
              </a:ext>
            </a:extLst>
          </p:cNvPr>
          <p:cNvSpPr/>
          <p:nvPr/>
        </p:nvSpPr>
        <p:spPr>
          <a:xfrm>
            <a:off x="1419882" y="5717231"/>
            <a:ext cx="13837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AI HUB</a:t>
            </a:r>
            <a:r>
              <a:rPr lang="ko-KR" altLang="en-US" sz="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한국인 안면 이미지</a:t>
            </a:r>
            <a:endParaRPr lang="ko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D89ED2-2F06-4F67-AFC5-2534946B5090}"/>
              </a:ext>
            </a:extLst>
          </p:cNvPr>
          <p:cNvSpPr/>
          <p:nvPr/>
        </p:nvSpPr>
        <p:spPr>
          <a:xfrm>
            <a:off x="1720456" y="5442454"/>
            <a:ext cx="7825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dk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DATASET</a:t>
            </a:r>
            <a:endParaRPr lang="ko-KR" altLang="en-US" sz="1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2DE20EB-1750-4815-8265-775FB7203436}"/>
              </a:ext>
            </a:extLst>
          </p:cNvPr>
          <p:cNvSpPr/>
          <p:nvPr/>
        </p:nvSpPr>
        <p:spPr>
          <a:xfrm>
            <a:off x="1206993" y="5688675"/>
            <a:ext cx="1809491" cy="4402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06521A-B8DD-4DCA-889D-AEBFC573D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083" y="3187040"/>
            <a:ext cx="606135" cy="61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DE0A87-62D2-4C81-8AB4-01F6C1D9F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722" y="3193484"/>
            <a:ext cx="616191" cy="61169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DC672A-C42F-4BB4-8B79-598BB014A12B}"/>
              </a:ext>
            </a:extLst>
          </p:cNvPr>
          <p:cNvSpPr/>
          <p:nvPr/>
        </p:nvSpPr>
        <p:spPr>
          <a:xfrm>
            <a:off x="3229878" y="2219308"/>
            <a:ext cx="5665783" cy="3909303"/>
          </a:xfrm>
          <a:prstGeom prst="roundRect">
            <a:avLst>
              <a:gd name="adj" fmla="val 7827"/>
            </a:avLst>
          </a:prstGeom>
          <a:noFill/>
          <a:ln w="38100">
            <a:solidFill>
              <a:srgbClr val="2B4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E451F2-A2D5-4EB5-8300-331E1A26E8D8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027813" y="2811904"/>
            <a:ext cx="679912" cy="0"/>
          </a:xfrm>
          <a:prstGeom prst="straightConnector1">
            <a:avLst/>
          </a:prstGeom>
          <a:ln w="19050">
            <a:solidFill>
              <a:srgbClr val="2B4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7C220C-5085-48F8-9D25-CBB8CE3B29D7}"/>
              </a:ext>
            </a:extLst>
          </p:cNvPr>
          <p:cNvSpPr/>
          <p:nvPr/>
        </p:nvSpPr>
        <p:spPr>
          <a:xfrm>
            <a:off x="3707736" y="2466252"/>
            <a:ext cx="1002891" cy="6749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20F1CE-50AE-459F-A46C-16A5899B187A}"/>
              </a:ext>
            </a:extLst>
          </p:cNvPr>
          <p:cNvSpPr/>
          <p:nvPr/>
        </p:nvSpPr>
        <p:spPr>
          <a:xfrm>
            <a:off x="5036133" y="2466252"/>
            <a:ext cx="1002891" cy="6749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D23E551-56F9-4B05-9921-A84F7CE5118C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>
            <a:off x="4710627" y="2803714"/>
            <a:ext cx="325506" cy="0"/>
          </a:xfrm>
          <a:prstGeom prst="straightConnector1">
            <a:avLst/>
          </a:prstGeom>
          <a:ln w="19050">
            <a:solidFill>
              <a:srgbClr val="2B4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1DF522B-E8DC-474C-8AD0-2D4C902DD8E9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039024" y="2803714"/>
            <a:ext cx="325506" cy="2822"/>
          </a:xfrm>
          <a:prstGeom prst="straightConnector1">
            <a:avLst/>
          </a:prstGeom>
          <a:ln w="19050">
            <a:solidFill>
              <a:srgbClr val="2B4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BC794A-867C-4E49-9B05-BDEB8D5A3932}"/>
              </a:ext>
            </a:extLst>
          </p:cNvPr>
          <p:cNvSpPr/>
          <p:nvPr/>
        </p:nvSpPr>
        <p:spPr>
          <a:xfrm>
            <a:off x="6364530" y="2459550"/>
            <a:ext cx="1002891" cy="6749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BC64A8F-63D9-4638-9256-5A1AAB9990BD}"/>
              </a:ext>
            </a:extLst>
          </p:cNvPr>
          <p:cNvCxnSpPr>
            <a:cxnSpLocks/>
          </p:cNvCxnSpPr>
          <p:nvPr/>
        </p:nvCxnSpPr>
        <p:spPr>
          <a:xfrm>
            <a:off x="7366050" y="2755650"/>
            <a:ext cx="12700" cy="1946344"/>
          </a:xfrm>
          <a:prstGeom prst="bentConnector3">
            <a:avLst>
              <a:gd name="adj1" fmla="val 1275000"/>
            </a:avLst>
          </a:prstGeom>
          <a:ln w="19050">
            <a:solidFill>
              <a:srgbClr val="2B4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4AEEB8E-29CA-4683-852F-A7CD2D4898E4}"/>
              </a:ext>
            </a:extLst>
          </p:cNvPr>
          <p:cNvSpPr/>
          <p:nvPr/>
        </p:nvSpPr>
        <p:spPr>
          <a:xfrm>
            <a:off x="3707725" y="2488738"/>
            <a:ext cx="997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MCS-LBP &amp;</a:t>
            </a:r>
            <a:b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2D-PCA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0E9252-1F99-424D-82F6-5C84B761395E}"/>
              </a:ext>
            </a:extLst>
          </p:cNvPr>
          <p:cNvSpPr/>
          <p:nvPr/>
        </p:nvSpPr>
        <p:spPr>
          <a:xfrm>
            <a:off x="5038591" y="2586370"/>
            <a:ext cx="997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Nearest</a:t>
            </a:r>
          </a:p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Neighbor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00CCEC9-3E83-4B3D-AFC7-5100444CFE6C}"/>
              </a:ext>
            </a:extLst>
          </p:cNvPr>
          <p:cNvSpPr/>
          <p:nvPr/>
        </p:nvSpPr>
        <p:spPr>
          <a:xfrm>
            <a:off x="6375112" y="2570266"/>
            <a:ext cx="997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Score</a:t>
            </a:r>
          </a:p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Normalize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6" name="원통형 65">
            <a:extLst>
              <a:ext uri="{FF2B5EF4-FFF2-40B4-BE49-F238E27FC236}">
                <a16:creationId xmlns:a16="http://schemas.microsoft.com/office/drawing/2014/main" id="{30514FEB-E62A-43A6-ACEA-73401166566E}"/>
              </a:ext>
            </a:extLst>
          </p:cNvPr>
          <p:cNvSpPr/>
          <p:nvPr/>
        </p:nvSpPr>
        <p:spPr>
          <a:xfrm>
            <a:off x="4977248" y="3467633"/>
            <a:ext cx="1130127" cy="50272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702CBBB-9A2B-4EBD-8B2B-6F6CF2584210}"/>
              </a:ext>
            </a:extLst>
          </p:cNvPr>
          <p:cNvCxnSpPr>
            <a:cxnSpLocks/>
            <a:stCxn id="48" idx="2"/>
            <a:endCxn id="66" idx="1"/>
          </p:cNvCxnSpPr>
          <p:nvPr/>
        </p:nvCxnSpPr>
        <p:spPr>
          <a:xfrm>
            <a:off x="5537579" y="3141175"/>
            <a:ext cx="4733" cy="326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341214C-E77C-457D-AB30-94ACC9E04661}"/>
              </a:ext>
            </a:extLst>
          </p:cNvPr>
          <p:cNvSpPr/>
          <p:nvPr/>
        </p:nvSpPr>
        <p:spPr>
          <a:xfrm>
            <a:off x="3701324" y="4380185"/>
            <a:ext cx="1002891" cy="6749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6F171A-991D-45AF-84D3-474554D34645}"/>
              </a:ext>
            </a:extLst>
          </p:cNvPr>
          <p:cNvSpPr/>
          <p:nvPr/>
        </p:nvSpPr>
        <p:spPr>
          <a:xfrm>
            <a:off x="5029721" y="4380185"/>
            <a:ext cx="1002891" cy="6749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EE13B85-5F0A-4FB6-BABA-10297B23F2D4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704215" y="4717647"/>
            <a:ext cx="325506" cy="0"/>
          </a:xfrm>
          <a:prstGeom prst="straightConnector1">
            <a:avLst/>
          </a:prstGeom>
          <a:ln w="19050">
            <a:solidFill>
              <a:srgbClr val="2B4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049D7F6-74D2-49E2-ACB3-AC1D87E3F2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032612" y="4717647"/>
            <a:ext cx="325506" cy="2822"/>
          </a:xfrm>
          <a:prstGeom prst="straightConnector1">
            <a:avLst/>
          </a:prstGeom>
          <a:ln w="19050">
            <a:solidFill>
              <a:srgbClr val="2B4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1DEF429-A55E-4ABD-9FA6-78736AD1DCC2}"/>
              </a:ext>
            </a:extLst>
          </p:cNvPr>
          <p:cNvSpPr/>
          <p:nvPr/>
        </p:nvSpPr>
        <p:spPr>
          <a:xfrm>
            <a:off x="6358118" y="4362614"/>
            <a:ext cx="1002891" cy="6749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08D732D-EA0B-4394-8B69-29DD86CAE548}"/>
              </a:ext>
            </a:extLst>
          </p:cNvPr>
          <p:cNvSpPr/>
          <p:nvPr/>
        </p:nvSpPr>
        <p:spPr>
          <a:xfrm>
            <a:off x="3699829" y="4580558"/>
            <a:ext cx="9979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MFCC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4E4BF6-2C07-4842-9314-C5877F8A7AC4}"/>
              </a:ext>
            </a:extLst>
          </p:cNvPr>
          <p:cNvSpPr/>
          <p:nvPr/>
        </p:nvSpPr>
        <p:spPr>
          <a:xfrm>
            <a:off x="5032853" y="4587417"/>
            <a:ext cx="9979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GMM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8C624AB-70FE-4CDF-B40C-BB90A25D37C6}"/>
              </a:ext>
            </a:extLst>
          </p:cNvPr>
          <p:cNvSpPr/>
          <p:nvPr/>
        </p:nvSpPr>
        <p:spPr>
          <a:xfrm>
            <a:off x="6369447" y="4473079"/>
            <a:ext cx="997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Score</a:t>
            </a:r>
          </a:p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Normalize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C63C9E-F2FF-4D90-AE20-91CAEEB7B5A3}"/>
              </a:ext>
            </a:extLst>
          </p:cNvPr>
          <p:cNvSpPr/>
          <p:nvPr/>
        </p:nvSpPr>
        <p:spPr>
          <a:xfrm>
            <a:off x="5046468" y="3601569"/>
            <a:ext cx="1002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Face Model</a:t>
            </a:r>
          </a:p>
          <a:p>
            <a:pPr algn="ctr"/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Templates</a:t>
            </a:r>
            <a:endParaRPr lang="ko-KR" altLang="en-US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661E41F-1762-491D-98D8-2D526DDF646E}"/>
              </a:ext>
            </a:extLst>
          </p:cNvPr>
          <p:cNvCxnSpPr>
            <a:cxnSpLocks/>
          </p:cNvCxnSpPr>
          <p:nvPr/>
        </p:nvCxnSpPr>
        <p:spPr>
          <a:xfrm flipH="1">
            <a:off x="5537577" y="5117859"/>
            <a:ext cx="2" cy="355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D54E367-9911-46A9-A210-0AF01042A295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022896" y="4717647"/>
            <a:ext cx="676933" cy="1411"/>
          </a:xfrm>
          <a:prstGeom prst="straightConnector1">
            <a:avLst/>
          </a:prstGeom>
          <a:ln w="19050">
            <a:solidFill>
              <a:srgbClr val="2B4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3EFBCFA-CF75-42BD-8459-563013060016}"/>
              </a:ext>
            </a:extLst>
          </p:cNvPr>
          <p:cNvGrpSpPr/>
          <p:nvPr/>
        </p:nvGrpSpPr>
        <p:grpSpPr>
          <a:xfrm>
            <a:off x="7677922" y="3321996"/>
            <a:ext cx="1048380" cy="730890"/>
            <a:chOff x="8775573" y="3364741"/>
            <a:chExt cx="1048380" cy="730890"/>
          </a:xfrm>
        </p:grpSpPr>
        <p:sp>
          <p:nvSpPr>
            <p:cNvPr id="109" name="정육면체 108">
              <a:extLst>
                <a:ext uri="{FF2B5EF4-FFF2-40B4-BE49-F238E27FC236}">
                  <a16:creationId xmlns:a16="http://schemas.microsoft.com/office/drawing/2014/main" id="{E5C71EC3-BAA2-42FA-97E4-E7E9266B5752}"/>
                </a:ext>
              </a:extLst>
            </p:cNvPr>
            <p:cNvSpPr/>
            <p:nvPr/>
          </p:nvSpPr>
          <p:spPr>
            <a:xfrm>
              <a:off x="8775573" y="3364741"/>
              <a:ext cx="1048380" cy="73089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FE49A08-C908-4A0B-9C64-007D678B1CE1}"/>
                </a:ext>
              </a:extLst>
            </p:cNvPr>
            <p:cNvSpPr/>
            <p:nvPr/>
          </p:nvSpPr>
          <p:spPr>
            <a:xfrm>
              <a:off x="8786902" y="3585107"/>
              <a:ext cx="84969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chemeClr val="accent1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Score</a:t>
              </a:r>
            </a:p>
            <a:p>
              <a:pPr algn="ctr"/>
              <a:r>
                <a:rPr lang="en-US" altLang="ko-KR" sz="1300" dirty="0">
                  <a:solidFill>
                    <a:schemeClr val="accent1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Fusion</a:t>
              </a:r>
              <a:endParaRPr lang="ko-KR" altLang="en-US" sz="13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221FBCB-331E-46C1-AC29-E10188D2F283}"/>
              </a:ext>
            </a:extLst>
          </p:cNvPr>
          <p:cNvSpPr/>
          <p:nvPr/>
        </p:nvSpPr>
        <p:spPr>
          <a:xfrm>
            <a:off x="9105993" y="2318232"/>
            <a:ext cx="14031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dk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Person</a:t>
            </a:r>
          </a:p>
          <a:p>
            <a:pPr algn="ctr"/>
            <a:r>
              <a:rPr lang="en-US" altLang="ko-KR" sz="1500" dirty="0">
                <a:solidFill>
                  <a:schemeClr val="dk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identification</a:t>
            </a:r>
            <a:endParaRPr lang="ko-KR" altLang="en-US" sz="15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1" name="원통형 120">
            <a:extLst>
              <a:ext uri="{FF2B5EF4-FFF2-40B4-BE49-F238E27FC236}">
                <a16:creationId xmlns:a16="http://schemas.microsoft.com/office/drawing/2014/main" id="{E2180447-257B-49F2-B3C7-C4ABCA7EC51F}"/>
              </a:ext>
            </a:extLst>
          </p:cNvPr>
          <p:cNvSpPr/>
          <p:nvPr/>
        </p:nvSpPr>
        <p:spPr>
          <a:xfrm>
            <a:off x="4965870" y="5472892"/>
            <a:ext cx="1130127" cy="50272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B13C33B-1DFB-4995-BCDC-BAFD6139E692}"/>
              </a:ext>
            </a:extLst>
          </p:cNvPr>
          <p:cNvSpPr/>
          <p:nvPr/>
        </p:nvSpPr>
        <p:spPr>
          <a:xfrm>
            <a:off x="5059260" y="5616442"/>
            <a:ext cx="957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Speech Model</a:t>
            </a:r>
          </a:p>
          <a:p>
            <a:pPr algn="ctr"/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Templates</a:t>
            </a:r>
            <a:endParaRPr lang="ko-KR" altLang="en-US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C9D6E072-C2E2-48CC-90CD-2D8889340E7A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202112" y="2747115"/>
            <a:ext cx="908595" cy="665168"/>
          </a:xfrm>
          <a:prstGeom prst="bentConnector3">
            <a:avLst>
              <a:gd name="adj1" fmla="val -319"/>
            </a:avLst>
          </a:prstGeom>
          <a:ln w="19050">
            <a:solidFill>
              <a:srgbClr val="2B4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CABFFE-E6AE-47CC-BA73-3B0363AD617B}"/>
              </a:ext>
            </a:extLst>
          </p:cNvPr>
          <p:cNvGrpSpPr/>
          <p:nvPr/>
        </p:nvGrpSpPr>
        <p:grpSpPr>
          <a:xfrm>
            <a:off x="9210299" y="3753847"/>
            <a:ext cx="2272448" cy="2267936"/>
            <a:chOff x="9210299" y="3753847"/>
            <a:chExt cx="2272448" cy="2267936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DF7C419-F061-41BF-9CD1-49D1955A406A}"/>
                </a:ext>
              </a:extLst>
            </p:cNvPr>
            <p:cNvSpPr/>
            <p:nvPr/>
          </p:nvSpPr>
          <p:spPr>
            <a:xfrm>
              <a:off x="9247705" y="4049896"/>
              <a:ext cx="11047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74.25%</a:t>
              </a:r>
              <a:endPara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0F73CC2-FE63-457F-A554-4A83B42964BA}"/>
                </a:ext>
              </a:extLst>
            </p:cNvPr>
            <p:cNvSpPr/>
            <p:nvPr/>
          </p:nvSpPr>
          <p:spPr>
            <a:xfrm>
              <a:off x="9411051" y="3761342"/>
              <a:ext cx="7780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dk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Face</a:t>
              </a:r>
              <a:endPara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5CB8DEE-AEC3-477C-B289-DC34DCDB9D96}"/>
                </a:ext>
              </a:extLst>
            </p:cNvPr>
            <p:cNvSpPr/>
            <p:nvPr/>
          </p:nvSpPr>
          <p:spPr>
            <a:xfrm>
              <a:off x="10377957" y="4057411"/>
              <a:ext cx="11047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65.75%</a:t>
              </a:r>
              <a:endPara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8C9A680-1E80-466D-825D-675E5AD2B3D1}"/>
                </a:ext>
              </a:extLst>
            </p:cNvPr>
            <p:cNvSpPr/>
            <p:nvPr/>
          </p:nvSpPr>
          <p:spPr>
            <a:xfrm>
              <a:off x="10349225" y="3753847"/>
              <a:ext cx="11079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dk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Speech</a:t>
              </a:r>
              <a:endPara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06867CE-F772-4A4F-9B11-990CD71C0F15}"/>
                </a:ext>
              </a:extLst>
            </p:cNvPr>
            <p:cNvSpPr/>
            <p:nvPr/>
          </p:nvSpPr>
          <p:spPr>
            <a:xfrm>
              <a:off x="9789233" y="5288565"/>
              <a:ext cx="11774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85.50%</a:t>
              </a:r>
              <a:endPara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5A3EF3F-355A-4488-BA62-53AB488C98D7}"/>
                </a:ext>
              </a:extLst>
            </p:cNvPr>
            <p:cNvSpPr/>
            <p:nvPr/>
          </p:nvSpPr>
          <p:spPr>
            <a:xfrm>
              <a:off x="9280301" y="4738560"/>
              <a:ext cx="78098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11.25%</a:t>
              </a:r>
              <a:endParaRPr lang="ko-KR" altLang="en-US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0B8DA96-AA96-439B-BBB7-9C2092D78194}"/>
                </a:ext>
              </a:extLst>
            </p:cNvPr>
            <p:cNvSpPr/>
            <p:nvPr/>
          </p:nvSpPr>
          <p:spPr>
            <a:xfrm>
              <a:off x="10654154" y="4745149"/>
              <a:ext cx="78098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19.75%</a:t>
              </a:r>
              <a:endParaRPr lang="ko-KR" altLang="en-US" sz="13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B49CA2C-25DE-4107-B5EE-7AE2B4D9E4CF}"/>
                </a:ext>
              </a:extLst>
            </p:cNvPr>
            <p:cNvSpPr/>
            <p:nvPr/>
          </p:nvSpPr>
          <p:spPr>
            <a:xfrm>
              <a:off x="9210299" y="5621673"/>
              <a:ext cx="22136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dk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Face</a:t>
              </a:r>
              <a:r>
                <a:rPr lang="ko-KR" altLang="en-US" sz="20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</a:t>
              </a:r>
              <a:r>
                <a:rPr lang="en-US" altLang="ko-KR" sz="2000" dirty="0">
                  <a:solidFill>
                    <a:schemeClr val="dk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&amp; Speech</a:t>
              </a:r>
              <a:endPara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4E08EE5E-0BAF-48D2-80E5-57A25C17C5E4}"/>
                </a:ext>
              </a:extLst>
            </p:cNvPr>
            <p:cNvCxnSpPr>
              <a:cxnSpLocks/>
              <a:stCxn id="176" idx="2"/>
              <a:endCxn id="178" idx="0"/>
            </p:cNvCxnSpPr>
            <p:nvPr/>
          </p:nvCxnSpPr>
          <p:spPr>
            <a:xfrm flipH="1">
              <a:off x="10377957" y="4457521"/>
              <a:ext cx="552395" cy="831044"/>
            </a:xfrm>
            <a:prstGeom prst="straightConnector1">
              <a:avLst/>
            </a:prstGeom>
            <a:ln w="19050">
              <a:solidFill>
                <a:srgbClr val="2B4D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8F4CF7D6-C3F4-4FEF-B420-F2D8CAE999D8}"/>
                </a:ext>
              </a:extLst>
            </p:cNvPr>
            <p:cNvCxnSpPr>
              <a:cxnSpLocks/>
              <a:stCxn id="174" idx="2"/>
              <a:endCxn id="178" idx="0"/>
            </p:cNvCxnSpPr>
            <p:nvPr/>
          </p:nvCxnSpPr>
          <p:spPr>
            <a:xfrm>
              <a:off x="9800100" y="4450006"/>
              <a:ext cx="577857" cy="838559"/>
            </a:xfrm>
            <a:prstGeom prst="straightConnector1">
              <a:avLst/>
            </a:prstGeom>
            <a:ln w="19050">
              <a:solidFill>
                <a:srgbClr val="2B4D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778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300CD07-DD1B-4797-A76D-3EE042498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" t="5286" r="1943" b="1740"/>
          <a:stretch/>
        </p:blipFill>
        <p:spPr>
          <a:xfrm>
            <a:off x="4594460" y="2822862"/>
            <a:ext cx="3003080" cy="13785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0601F1-2DA4-43E8-B0F4-E24E6B858EFA}"/>
              </a:ext>
            </a:extLst>
          </p:cNvPr>
          <p:cNvSpPr/>
          <p:nvPr/>
        </p:nvSpPr>
        <p:spPr>
          <a:xfrm>
            <a:off x="4588975" y="4167372"/>
            <a:ext cx="27722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Performance comparison of three APIs (Error rate)</a:t>
            </a:r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48CD2E-659A-4AB1-B09D-9DCA4373FC9A}"/>
              </a:ext>
            </a:extLst>
          </p:cNvPr>
          <p:cNvSpPr/>
          <p:nvPr/>
        </p:nvSpPr>
        <p:spPr>
          <a:xfrm>
            <a:off x="4554387" y="6111501"/>
            <a:ext cx="30832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Performance comparison using the standard language</a:t>
            </a:r>
            <a:endParaRPr lang="ko-KR" altLang="en-US" sz="9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A953F54-EB6E-49A6-A62F-3961A0363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8" r="2318"/>
          <a:stretch/>
        </p:blipFill>
        <p:spPr>
          <a:xfrm>
            <a:off x="4489449" y="4479011"/>
            <a:ext cx="3213100" cy="166709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C5587-890C-4033-B4D1-8714616E1431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7D1882-B0E2-4C29-8BA1-38E62B55272F}"/>
              </a:ext>
            </a:extLst>
          </p:cNvPr>
          <p:cNvGrpSpPr/>
          <p:nvPr/>
        </p:nvGrpSpPr>
        <p:grpSpPr>
          <a:xfrm>
            <a:off x="4227186" y="636595"/>
            <a:ext cx="3737626" cy="900638"/>
            <a:chOff x="4396743" y="857682"/>
            <a:chExt cx="3737626" cy="9006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ABB55-A73E-42AE-8D9F-39881100D745}"/>
                </a:ext>
              </a:extLst>
            </p:cNvPr>
            <p:cNvSpPr txBox="1"/>
            <p:nvPr/>
          </p:nvSpPr>
          <p:spPr>
            <a:xfrm>
              <a:off x="5472997" y="857682"/>
              <a:ext cx="1585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핵심 기술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D9B9B1-8FA6-487C-A9ED-8AD592E4A1AD}"/>
                </a:ext>
              </a:extLst>
            </p:cNvPr>
            <p:cNvSpPr txBox="1"/>
            <p:nvPr/>
          </p:nvSpPr>
          <p:spPr>
            <a:xfrm>
              <a:off x="4396743" y="1388988"/>
              <a:ext cx="373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Speech-To-Text (STT)</a:t>
              </a:r>
              <a:endParaRPr lang="ko-KR" altLang="en-US" spc="-150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4F442-CA1F-47D0-8382-7D8646E23948}"/>
              </a:ext>
            </a:extLst>
          </p:cNvPr>
          <p:cNvSpPr/>
          <p:nvPr/>
        </p:nvSpPr>
        <p:spPr>
          <a:xfrm>
            <a:off x="2300360" y="1858528"/>
            <a:ext cx="7653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음성 인식 </a:t>
            </a:r>
            <a:r>
              <a:rPr lang="en-US" altLang="ko-KR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API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0B7545-B270-4CFC-86B0-5798F0A4549F}"/>
              </a:ext>
            </a:extLst>
          </p:cNvPr>
          <p:cNvSpPr/>
          <p:nvPr/>
        </p:nvSpPr>
        <p:spPr>
          <a:xfrm>
            <a:off x="2487486" y="2242909"/>
            <a:ext cx="76532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기업에서 제공하는 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API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사용하여 음성 인식을 수행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특히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전체적으로 낮은 오류율을 보이는 </a:t>
            </a:r>
            <a:r>
              <a:rPr lang="en-US" altLang="ko-KR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CLOVA Speech Recognition(CSR) API</a:t>
            </a:r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선택</a:t>
            </a:r>
            <a:endParaRPr lang="en-US" altLang="ko-KR" sz="13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F93F17-B60D-4757-933E-2D4F64BA51DE}"/>
              </a:ext>
            </a:extLst>
          </p:cNvPr>
          <p:cNvGrpSpPr/>
          <p:nvPr/>
        </p:nvGrpSpPr>
        <p:grpSpPr>
          <a:xfrm>
            <a:off x="-71252" y="-19050"/>
            <a:ext cx="1496527" cy="969150"/>
            <a:chOff x="-71252" y="-19050"/>
            <a:chExt cx="1496527" cy="9691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A5163D-5427-42AB-B7D5-2D046681DF88}"/>
                </a:ext>
              </a:extLst>
            </p:cNvPr>
            <p:cNvSpPr txBox="1"/>
            <p:nvPr/>
          </p:nvSpPr>
          <p:spPr>
            <a:xfrm>
              <a:off x="-71252" y="447462"/>
              <a:ext cx="1013361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보안 기능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E9494C-BE80-429F-9BF7-F0BC64912756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1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C5587-890C-4033-B4D1-8714616E1431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7D1882-B0E2-4C29-8BA1-38E62B55272F}"/>
              </a:ext>
            </a:extLst>
          </p:cNvPr>
          <p:cNvGrpSpPr/>
          <p:nvPr/>
        </p:nvGrpSpPr>
        <p:grpSpPr>
          <a:xfrm>
            <a:off x="4227186" y="636595"/>
            <a:ext cx="3737626" cy="900638"/>
            <a:chOff x="4396743" y="857682"/>
            <a:chExt cx="3737626" cy="9006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ABB55-A73E-42AE-8D9F-39881100D745}"/>
                </a:ext>
              </a:extLst>
            </p:cNvPr>
            <p:cNvSpPr txBox="1"/>
            <p:nvPr/>
          </p:nvSpPr>
          <p:spPr>
            <a:xfrm>
              <a:off x="5472997" y="857682"/>
              <a:ext cx="1585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핵심 기술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D9B9B1-8FA6-487C-A9ED-8AD592E4A1AD}"/>
                </a:ext>
              </a:extLst>
            </p:cNvPr>
            <p:cNvSpPr txBox="1"/>
            <p:nvPr/>
          </p:nvSpPr>
          <p:spPr>
            <a:xfrm>
              <a:off x="4396743" y="1388988"/>
              <a:ext cx="373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문장 생성 및 교정 라이브러리</a:t>
              </a:r>
              <a:endParaRPr lang="ko-KR" altLang="en-US" spc="-15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934A62E-DD4A-4EDB-88C5-D5E9847E6803}"/>
              </a:ext>
            </a:extLst>
          </p:cNvPr>
          <p:cNvGrpSpPr/>
          <p:nvPr/>
        </p:nvGrpSpPr>
        <p:grpSpPr>
          <a:xfrm>
            <a:off x="-71252" y="-19050"/>
            <a:ext cx="1496527" cy="969150"/>
            <a:chOff x="-71252" y="-19050"/>
            <a:chExt cx="1496527" cy="9691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1FB1F-6A92-4199-B42A-D7B180F0F3C0}"/>
                </a:ext>
              </a:extLst>
            </p:cNvPr>
            <p:cNvSpPr txBox="1"/>
            <p:nvPr/>
          </p:nvSpPr>
          <p:spPr>
            <a:xfrm>
              <a:off x="-71252" y="447462"/>
              <a:ext cx="1013361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보안 기능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8E337B-7B56-4A49-A0E1-CFF5CCAC157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A62371-B256-4523-88F0-E6CBA52506B3}"/>
              </a:ext>
            </a:extLst>
          </p:cNvPr>
          <p:cNvSpPr/>
          <p:nvPr/>
        </p:nvSpPr>
        <p:spPr>
          <a:xfrm>
            <a:off x="1974463" y="1956460"/>
            <a:ext cx="3795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KoGPT2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한글 문장 생성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D8BE0A-3EEA-43BD-870B-09BFCE1A20F3}"/>
              </a:ext>
            </a:extLst>
          </p:cNvPr>
          <p:cNvSpPr/>
          <p:nvPr/>
        </p:nvSpPr>
        <p:spPr>
          <a:xfrm>
            <a:off x="6014182" y="1956460"/>
            <a:ext cx="3554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Py-hanspell</a:t>
            </a:r>
            <a:r>
              <a:rPr lang="en-US" altLang="ko-KR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한글 문법 교정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028EAE-E3E4-4819-B335-649E7D011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1" t="8447" r="11518" b="-900"/>
          <a:stretch/>
        </p:blipFill>
        <p:spPr>
          <a:xfrm>
            <a:off x="1974463" y="2388457"/>
            <a:ext cx="3455720" cy="2013871"/>
          </a:xfrm>
          <a:prstGeom prst="rect">
            <a:avLst/>
          </a:prstGeom>
          <a:solidFill>
            <a:srgbClr val="F6F8FA"/>
          </a:solidFill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6978C1-FD7D-4340-8EC7-736F865FA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7" r="2030"/>
          <a:stretch/>
        </p:blipFill>
        <p:spPr>
          <a:xfrm>
            <a:off x="1974463" y="4605524"/>
            <a:ext cx="3878165" cy="825645"/>
          </a:xfrm>
          <a:prstGeom prst="rect">
            <a:avLst/>
          </a:prstGeom>
          <a:solidFill>
            <a:srgbClr val="F6F8FA"/>
          </a:solidFill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CD673E-1E66-4E58-9E47-33A27D77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182" y="2385885"/>
            <a:ext cx="4520094" cy="1845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CF15648-1012-42F5-BCD8-CF4180A86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551" y="4284915"/>
            <a:ext cx="4155355" cy="2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5C5587-890C-4033-B4D1-8714616E1431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7D1882-B0E2-4C29-8BA1-38E62B55272F}"/>
              </a:ext>
            </a:extLst>
          </p:cNvPr>
          <p:cNvGrpSpPr/>
          <p:nvPr/>
        </p:nvGrpSpPr>
        <p:grpSpPr>
          <a:xfrm>
            <a:off x="4227186" y="636595"/>
            <a:ext cx="3737626" cy="900638"/>
            <a:chOff x="4396743" y="857682"/>
            <a:chExt cx="3737626" cy="9006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ABB55-A73E-42AE-8D9F-39881100D745}"/>
                </a:ext>
              </a:extLst>
            </p:cNvPr>
            <p:cNvSpPr txBox="1"/>
            <p:nvPr/>
          </p:nvSpPr>
          <p:spPr>
            <a:xfrm>
              <a:off x="5472997" y="857682"/>
              <a:ext cx="1585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핵심 기술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D9B9B1-8FA6-487C-A9ED-8AD592E4A1AD}"/>
                </a:ext>
              </a:extLst>
            </p:cNvPr>
            <p:cNvSpPr txBox="1"/>
            <p:nvPr/>
          </p:nvSpPr>
          <p:spPr>
            <a:xfrm>
              <a:off x="4396743" y="1388988"/>
              <a:ext cx="373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양방향 보안 알고리즘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AES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endParaRPr lang="ko-KR" altLang="en-US" spc="-15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42E162-1300-4ABB-8AF9-DA0F330B1D86}"/>
              </a:ext>
            </a:extLst>
          </p:cNvPr>
          <p:cNvGrpSpPr/>
          <p:nvPr/>
        </p:nvGrpSpPr>
        <p:grpSpPr>
          <a:xfrm>
            <a:off x="-71252" y="-19050"/>
            <a:ext cx="1496527" cy="969150"/>
            <a:chOff x="-71252" y="-19050"/>
            <a:chExt cx="1496527" cy="969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FD4A29-ED56-477F-8961-E7B516C6FF77}"/>
                </a:ext>
              </a:extLst>
            </p:cNvPr>
            <p:cNvSpPr txBox="1"/>
            <p:nvPr/>
          </p:nvSpPr>
          <p:spPr>
            <a:xfrm>
              <a:off x="-71252" y="447462"/>
              <a:ext cx="1013361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보안 기능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350EF-CFA1-4852-B3E4-E615495D50A0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C3FDF08-7118-4DB9-B404-768744CAB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14"/>
          <a:stretch/>
        </p:blipFill>
        <p:spPr>
          <a:xfrm>
            <a:off x="2477470" y="2832034"/>
            <a:ext cx="2346612" cy="353129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6775C7-6CC1-4033-960D-473204437D76}"/>
              </a:ext>
            </a:extLst>
          </p:cNvPr>
          <p:cNvSpPr/>
          <p:nvPr/>
        </p:nvSpPr>
        <p:spPr>
          <a:xfrm>
            <a:off x="2300360" y="1858528"/>
            <a:ext cx="7653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AES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0CD517-59FA-4B5C-BC13-C7EE186B6204}"/>
              </a:ext>
            </a:extLst>
          </p:cNvPr>
          <p:cNvSpPr/>
          <p:nvPr/>
        </p:nvSpPr>
        <p:spPr>
          <a:xfrm>
            <a:off x="2487486" y="2242909"/>
            <a:ext cx="76532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안정성과 보안성이 검증된 대칭 키 암호화 알고리즘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하드웨어와 소프트웨어 구현 모두에서 높은 처리 속도를 제공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A8FCC37-9935-4F07-96C9-D5C3F7A3A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14"/>
          <a:stretch/>
        </p:blipFill>
        <p:spPr>
          <a:xfrm>
            <a:off x="4824456" y="2832034"/>
            <a:ext cx="2346612" cy="3531294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9E6B879-81AC-42DA-BF96-892ED00AA721}"/>
              </a:ext>
            </a:extLst>
          </p:cNvPr>
          <p:cNvGrpSpPr/>
          <p:nvPr/>
        </p:nvGrpSpPr>
        <p:grpSpPr>
          <a:xfrm>
            <a:off x="7873662" y="2410047"/>
            <a:ext cx="1618889" cy="3737918"/>
            <a:chOff x="7917403" y="1891887"/>
            <a:chExt cx="1618889" cy="373791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56490F-1129-4ED6-A594-F860A0654F45}"/>
                </a:ext>
              </a:extLst>
            </p:cNvPr>
            <p:cNvSpPr/>
            <p:nvPr/>
          </p:nvSpPr>
          <p:spPr>
            <a:xfrm>
              <a:off x="8130250" y="2218762"/>
              <a:ext cx="1002891" cy="67492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407A10A-6E4C-4CD5-A7CA-40D59BD52C80}"/>
                </a:ext>
              </a:extLst>
            </p:cNvPr>
            <p:cNvSpPr/>
            <p:nvPr/>
          </p:nvSpPr>
          <p:spPr>
            <a:xfrm>
              <a:off x="8091682" y="4269056"/>
              <a:ext cx="1109605" cy="67492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550BA57-FD2C-4D4A-B7BE-1E63690544D5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8631696" y="2893685"/>
              <a:ext cx="7715" cy="33503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179523D-B4F8-4893-8537-0745AD1CEA0E}"/>
                </a:ext>
              </a:extLst>
            </p:cNvPr>
            <p:cNvSpPr/>
            <p:nvPr/>
          </p:nvSpPr>
          <p:spPr>
            <a:xfrm>
              <a:off x="8136396" y="2338879"/>
              <a:ext cx="997974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단어 생성 및 암호화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D5C6FE7-F3C8-4F74-A355-D59296E9EB8A}"/>
                </a:ext>
              </a:extLst>
            </p:cNvPr>
            <p:cNvSpPr/>
            <p:nvPr/>
          </p:nvSpPr>
          <p:spPr>
            <a:xfrm>
              <a:off x="8255663" y="4293324"/>
              <a:ext cx="781642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전달받은 암호문을 복호화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4544EA-92AC-4ABC-B2C3-2A581F4F20EC}"/>
                </a:ext>
              </a:extLst>
            </p:cNvPr>
            <p:cNvSpPr/>
            <p:nvPr/>
          </p:nvSpPr>
          <p:spPr>
            <a:xfrm>
              <a:off x="8249379" y="1891887"/>
              <a:ext cx="7646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Server</a:t>
              </a:r>
              <a:endParaRPr lang="ko-KR" altLang="en-US" sz="15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2719F31-0993-402A-BF5D-B41527D751FF}"/>
                </a:ext>
              </a:extLst>
            </p:cNvPr>
            <p:cNvSpPr/>
            <p:nvPr/>
          </p:nvSpPr>
          <p:spPr>
            <a:xfrm>
              <a:off x="8060491" y="3942180"/>
              <a:ext cx="1171989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Application</a:t>
              </a:r>
              <a:endParaRPr lang="ko-KR" altLang="en-US" sz="15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8E32A3E-51D3-4553-B054-B2D3776D27DC}"/>
                </a:ext>
              </a:extLst>
            </p:cNvPr>
            <p:cNvSpPr/>
            <p:nvPr/>
          </p:nvSpPr>
          <p:spPr>
            <a:xfrm>
              <a:off x="8538318" y="3633486"/>
              <a:ext cx="997974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암호문</a:t>
              </a:r>
              <a:r>
                <a:rPr lang="en-US" altLang="ko-KR" sz="10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r>
                <a:rPr lang="ko-KR" altLang="en-US" sz="10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전송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BFB909-DA76-4246-B2B2-CB3ECBF2100F}"/>
                </a:ext>
              </a:extLst>
            </p:cNvPr>
            <p:cNvSpPr/>
            <p:nvPr/>
          </p:nvSpPr>
          <p:spPr>
            <a:xfrm>
              <a:off x="7917403" y="5281119"/>
              <a:ext cx="1455576" cy="348686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7480535-1C4D-4684-B7C5-F59EC714FFB9}"/>
                </a:ext>
              </a:extLst>
            </p:cNvPr>
            <p:cNvSpPr/>
            <p:nvPr/>
          </p:nvSpPr>
          <p:spPr>
            <a:xfrm>
              <a:off x="7934917" y="5332606"/>
              <a:ext cx="1455576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사용자가 단어 확인</a:t>
              </a:r>
              <a:endPara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5B41A8-0CDB-4CA7-986E-39E728E49C80}"/>
                </a:ext>
              </a:extLst>
            </p:cNvPr>
            <p:cNvSpPr/>
            <p:nvPr/>
          </p:nvSpPr>
          <p:spPr>
            <a:xfrm>
              <a:off x="8139783" y="3242283"/>
              <a:ext cx="997973" cy="356949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E97604-6A4C-4CBD-A587-9D7F1746A758}"/>
                </a:ext>
              </a:extLst>
            </p:cNvPr>
            <p:cNvSpPr/>
            <p:nvPr/>
          </p:nvSpPr>
          <p:spPr>
            <a:xfrm>
              <a:off x="8148089" y="3270462"/>
              <a:ext cx="997974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Database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82B6BB-AB07-42C4-A7FB-6A0982140709}"/>
                </a:ext>
              </a:extLst>
            </p:cNvPr>
            <p:cNvSpPr/>
            <p:nvPr/>
          </p:nvSpPr>
          <p:spPr>
            <a:xfrm>
              <a:off x="8538318" y="2938090"/>
              <a:ext cx="997974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암호문</a:t>
              </a:r>
              <a:r>
                <a:rPr lang="en-US" altLang="ko-KR" sz="10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r>
                <a:rPr lang="ko-KR" altLang="en-US" sz="1000" dirty="0">
                  <a:solidFill>
                    <a:srgbClr val="3A383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저장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8DACC6FF-375A-4CDF-A219-B928CD2250EF}"/>
                </a:ext>
              </a:extLst>
            </p:cNvPr>
            <p:cNvCxnSpPr>
              <a:cxnSpLocks/>
            </p:cNvCxnSpPr>
            <p:nvPr/>
          </p:nvCxnSpPr>
          <p:spPr>
            <a:xfrm>
              <a:off x="8639316" y="3594725"/>
              <a:ext cx="7715" cy="33503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7D5F214-C04B-4F97-91B6-7F1C009636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1" y="4946619"/>
              <a:ext cx="7715" cy="33503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50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1E57E-05E6-4E39-B9C3-616EF1BDD5E7}"/>
              </a:ext>
            </a:extLst>
          </p:cNvPr>
          <p:cNvCxnSpPr/>
          <p:nvPr/>
        </p:nvCxnSpPr>
        <p:spPr>
          <a:xfrm>
            <a:off x="2229109" y="6460011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330A4F-DCF8-4619-A794-B603C80F3B05}"/>
              </a:ext>
            </a:extLst>
          </p:cNvPr>
          <p:cNvSpPr/>
          <p:nvPr/>
        </p:nvSpPr>
        <p:spPr>
          <a:xfrm>
            <a:off x="2418074" y="1941563"/>
            <a:ext cx="666671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임시 비밀번호</a:t>
            </a:r>
            <a:endParaRPr lang="en-US" altLang="ko-KR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애플리케이션에서 외부인이 사용할 수 있는 일정 시간동안 유효한 일회성 비밀번호 발급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4A0A3C-2937-4E46-9211-E05F32C8D4BA}"/>
              </a:ext>
            </a:extLst>
          </p:cNvPr>
          <p:cNvSpPr/>
          <p:nvPr/>
        </p:nvSpPr>
        <p:spPr>
          <a:xfrm>
            <a:off x="2418074" y="2731779"/>
            <a:ext cx="765680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방문자 알림 및 사진 확인</a:t>
            </a:r>
            <a:endParaRPr lang="en-US" altLang="ko-KR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fontAlgn="base"/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등록되지 않은 사용자가 잠금 해제를 시도하는 경우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애플리케이션에 푸시 알림 및 방문자 사진 확인 가능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25538B-70CD-43B3-8BC9-54EF293BCFF2}"/>
              </a:ext>
            </a:extLst>
          </p:cNvPr>
          <p:cNvSpPr/>
          <p:nvPr/>
        </p:nvSpPr>
        <p:spPr>
          <a:xfrm>
            <a:off x="2418074" y="3522433"/>
            <a:ext cx="43941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3A3838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잠금 모드 설정</a:t>
            </a:r>
            <a:endParaRPr lang="en-US" altLang="ko-KR" dirty="0">
              <a:solidFill>
                <a:srgbClr val="3A3838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fontAlgn="base"/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(OFF)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</a:t>
            </a:r>
            <a:endParaRPr lang="en-US" altLang="ko-KR" sz="1300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fontAlgn="base"/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(ON)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얼굴 인식 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화자 인식 </a:t>
            </a:r>
            <a:r>
              <a:rPr lang="en-US" altLang="ko-KR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1300" dirty="0">
                <a:solidFill>
                  <a:srgbClr val="3A383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음성 인식</a:t>
            </a:r>
            <a:endParaRPr lang="en-US" altLang="ko-KR" dirty="0">
              <a:solidFill>
                <a:srgbClr val="3A383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CF7390-25DD-420D-9387-174829B7DE6C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681556-CFAB-4733-8FE1-741F3476FC70}"/>
              </a:ext>
            </a:extLst>
          </p:cNvPr>
          <p:cNvGrpSpPr/>
          <p:nvPr/>
        </p:nvGrpSpPr>
        <p:grpSpPr>
          <a:xfrm>
            <a:off x="4227186" y="636595"/>
            <a:ext cx="3737626" cy="900638"/>
            <a:chOff x="4396743" y="857682"/>
            <a:chExt cx="3737626" cy="9006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897BD-435F-4316-856B-BACE31F9678F}"/>
                </a:ext>
              </a:extLst>
            </p:cNvPr>
            <p:cNvSpPr txBox="1"/>
            <p:nvPr/>
          </p:nvSpPr>
          <p:spPr>
            <a:xfrm>
              <a:off x="5472997" y="857682"/>
              <a:ext cx="1585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편의 기능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2CF29E-F589-4BB4-8080-A464671DA7D8}"/>
                </a:ext>
              </a:extLst>
            </p:cNvPr>
            <p:cNvSpPr txBox="1"/>
            <p:nvPr/>
          </p:nvSpPr>
          <p:spPr>
            <a:xfrm>
              <a:off x="4396743" y="1388988"/>
              <a:ext cx="373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애플리케이션에서 제공되는 편의 기능</a:t>
              </a:r>
              <a:endParaRPr lang="ko-KR" altLang="en-US" spc="-150" dirty="0"/>
            </a:p>
          </p:txBody>
        </p:sp>
      </p:grpSp>
      <p:pic>
        <p:nvPicPr>
          <p:cNvPr id="18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6A356B8D-1543-46ED-A53D-1A1DFC39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94" y="4542150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352ED043-9B6D-4D7A-8058-864F3B38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252" y="4544293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6FB23D62-ED08-4504-BAAE-BF7F439A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20" y="5486261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EC01B2-A9FA-4F52-BEF3-1AE3DAD8F147}"/>
              </a:ext>
            </a:extLst>
          </p:cNvPr>
          <p:cNvSpPr/>
          <p:nvPr/>
        </p:nvSpPr>
        <p:spPr>
          <a:xfrm>
            <a:off x="4768105" y="4635436"/>
            <a:ext cx="20172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얼굴 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음성 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화자 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일치</a:t>
            </a:r>
            <a:endParaRPr lang="en-US" altLang="ko-KR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947978C-D91B-4E30-9E67-725DB7E618E9}"/>
              </a:ext>
            </a:extLst>
          </p:cNvPr>
          <p:cNvSpPr/>
          <p:nvPr/>
        </p:nvSpPr>
        <p:spPr>
          <a:xfrm>
            <a:off x="4880004" y="4836737"/>
            <a:ext cx="1837396" cy="11940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FD132F0-68CD-4CFC-B259-D9E957637DFC}"/>
              </a:ext>
            </a:extLst>
          </p:cNvPr>
          <p:cNvSpPr/>
          <p:nvPr/>
        </p:nvSpPr>
        <p:spPr>
          <a:xfrm>
            <a:off x="4346965" y="5809687"/>
            <a:ext cx="1639124" cy="13493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C195FE-A76D-426D-BAF2-A42FD24B78BC}"/>
              </a:ext>
            </a:extLst>
          </p:cNvPr>
          <p:cNvSpPr/>
          <p:nvPr/>
        </p:nvSpPr>
        <p:spPr>
          <a:xfrm>
            <a:off x="4504622" y="5631683"/>
            <a:ext cx="12682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일치 </a:t>
            </a:r>
            <a:endParaRPr lang="en-US" altLang="ko-KR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8A6EAC-CED2-43F7-909D-BC9325110B0A}"/>
              </a:ext>
            </a:extLst>
          </p:cNvPr>
          <p:cNvSpPr/>
          <p:nvPr/>
        </p:nvSpPr>
        <p:spPr>
          <a:xfrm>
            <a:off x="2501010" y="4727769"/>
            <a:ext cx="990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OFF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14D6FE-34D9-4BD5-99F2-1D8D02C2EE4D}"/>
              </a:ext>
            </a:extLst>
          </p:cNvPr>
          <p:cNvSpPr/>
          <p:nvPr/>
        </p:nvSpPr>
        <p:spPr>
          <a:xfrm>
            <a:off x="2430057" y="5671278"/>
            <a:ext cx="1063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ON</a:t>
            </a:r>
          </a:p>
        </p:txBody>
      </p:sp>
      <p:pic>
        <p:nvPicPr>
          <p:cNvPr id="30" name="Picture 6" descr="https://lh6.googleusercontent.com/Q14V__usB5QY-BZk5jjSc-wgb40KXz70EzGF83KIhqFinRwv61ac1EnOxPSP1KzA4yyDBOEt7OJ6-oI4PSXkLKbMsI5lOSb23TjE3Rxc724X-uVFJCttFo1rXH7QJbvUnLmIqc7qEiuAZtZMGZuYiw=s2048">
            <a:extLst>
              <a:ext uri="{FF2B5EF4-FFF2-40B4-BE49-F238E27FC236}">
                <a16:creationId xmlns:a16="http://schemas.microsoft.com/office/drawing/2014/main" id="{2A3F5806-5D3A-4F35-90FD-71D7AEF9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10" y="4546340"/>
            <a:ext cx="589172" cy="5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102064-A3F4-44D4-98AD-3841299EEA8E}"/>
              </a:ext>
            </a:extLst>
          </p:cNvPr>
          <p:cNvSpPr/>
          <p:nvPr/>
        </p:nvSpPr>
        <p:spPr>
          <a:xfrm>
            <a:off x="6795769" y="4766217"/>
            <a:ext cx="990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OPEN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6ABAC8-8080-461B-90A3-0BE9B4F63E69}"/>
              </a:ext>
            </a:extLst>
          </p:cNvPr>
          <p:cNvSpPr/>
          <p:nvPr/>
        </p:nvSpPr>
        <p:spPr>
          <a:xfrm>
            <a:off x="6011843" y="5747117"/>
            <a:ext cx="990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OPEN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3017E7-3029-44C8-944F-F4E80296AB4A}"/>
              </a:ext>
            </a:extLst>
          </p:cNvPr>
          <p:cNvGrpSpPr/>
          <p:nvPr/>
        </p:nvGrpSpPr>
        <p:grpSpPr>
          <a:xfrm>
            <a:off x="-71252" y="-19050"/>
            <a:ext cx="1496527" cy="969150"/>
            <a:chOff x="-71252" y="-19050"/>
            <a:chExt cx="1496527" cy="96915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E7D119-EAF7-4583-8C64-C2B49CF0C3B9}"/>
                </a:ext>
              </a:extLst>
            </p:cNvPr>
            <p:cNvSpPr txBox="1"/>
            <p:nvPr/>
          </p:nvSpPr>
          <p:spPr>
            <a:xfrm>
              <a:off x="-71252" y="447462"/>
              <a:ext cx="1013361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편의 기능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E84723-C886-44C9-8826-DD3E9AA4D35F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0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841</Words>
  <Application>Microsoft Office PowerPoint</Application>
  <PresentationFormat>와이드스크린</PresentationFormat>
  <Paragraphs>202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Arial</vt:lpstr>
      <vt:lpstr>맑은 고딕</vt:lpstr>
      <vt:lpstr>에스코어 드림 2 ExtraLight</vt:lpstr>
      <vt:lpstr>에스코어 드림 3 Light</vt:lpstr>
      <vt:lpstr>에스코어 드림 5 Medium</vt:lpstr>
      <vt:lpstr>에스코어 드림 6 Bold</vt:lpstr>
      <vt:lpstr>에스코어 드림 8 Heavy</vt:lpstr>
      <vt:lpstr>에스코어 드림 1 Thin</vt:lpstr>
      <vt:lpstr>에스코어 드림 9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API 요금 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캡스톤1 보완 계획</dc:title>
  <dc:creator>nayoung</dc:creator>
  <cp:lastModifiedBy>nayoung</cp:lastModifiedBy>
  <cp:revision>432</cp:revision>
  <dcterms:created xsi:type="dcterms:W3CDTF">2023-08-02T06:57:24Z</dcterms:created>
  <dcterms:modified xsi:type="dcterms:W3CDTF">2023-10-21T09:35:46Z</dcterms:modified>
</cp:coreProperties>
</file>