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8" r:id="rId2"/>
    <p:sldId id="256" r:id="rId3"/>
    <p:sldId id="257" r:id="rId4"/>
    <p:sldId id="262" r:id="rId5"/>
    <p:sldId id="271" r:id="rId6"/>
    <p:sldId id="275" r:id="rId7"/>
    <p:sldId id="270" r:id="rId8"/>
    <p:sldId id="272" r:id="rId9"/>
    <p:sldId id="292" r:id="rId10"/>
    <p:sldId id="293" r:id="rId11"/>
    <p:sldId id="269" r:id="rId12"/>
    <p:sldId id="267" r:id="rId13"/>
    <p:sldId id="298" r:id="rId14"/>
    <p:sldId id="278" r:id="rId15"/>
    <p:sldId id="299" r:id="rId16"/>
    <p:sldId id="284" r:id="rId17"/>
    <p:sldId id="283" r:id="rId18"/>
    <p:sldId id="285" r:id="rId19"/>
    <p:sldId id="286" r:id="rId20"/>
    <p:sldId id="265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에스코어 드림 1 Thin" panose="020B0403030302020204" pitchFamily="34" charset="-127"/>
      <p:regular r:id="rId25"/>
    </p:embeddedFont>
    <p:embeddedFont>
      <p:font typeface="에스코어 드림 2 ExtraLight" panose="020B0203030302020204" pitchFamily="34" charset="-127"/>
      <p:regular r:id="rId26"/>
    </p:embeddedFont>
    <p:embeddedFont>
      <p:font typeface="에스코어 드림 3 Light" panose="020B0303030302020204" pitchFamily="34" charset="-127"/>
      <p:regular r:id="rId27"/>
    </p:embeddedFont>
    <p:embeddedFont>
      <p:font typeface="에스코어 드림 4 Regular" panose="020B0503030302020204" pitchFamily="34" charset="-127"/>
      <p:regular r:id="rId28"/>
    </p:embeddedFont>
    <p:embeddedFont>
      <p:font typeface="에스코어 드림 5 Medium" panose="020B0503030302020204" pitchFamily="34" charset="-127"/>
      <p:regular r:id="rId29"/>
    </p:embeddedFont>
    <p:embeddedFont>
      <p:font typeface="에스코어 드림 7 ExtraBold" panose="020B0803030302020204" pitchFamily="34" charset="-127"/>
      <p:bold r:id="rId30"/>
    </p:embeddedFont>
    <p:embeddedFont>
      <p:font typeface="에스코어 드림 8 Heavy" panose="020B0903030302020204" pitchFamily="34" charset="-127"/>
      <p:bold r:id="rId31"/>
    </p:embeddedFont>
    <p:embeddedFont>
      <p:font typeface="에스코어 드림 9 Black" panose="020B0A03030302020204" pitchFamily="34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9" autoAdjust="0"/>
    <p:restoredTop sz="88875" autoAdjust="0"/>
  </p:normalViewPr>
  <p:slideViewPr>
    <p:cSldViewPr snapToGrid="0">
      <p:cViewPr varScale="1">
        <p:scale>
          <a:sx n="90" d="100"/>
          <a:sy n="90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2F9-BA9E-4FC7-A7D0-A715EE974A7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25D7B-E5CB-48C1-BA93-A9F078BC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5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증가 추이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소제목 내용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통계청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통계로 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인가구’자료에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의하면 전체 가구 중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가구가 차지하는 비중은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35.6%, 2050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39.6%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이른다고 전망했다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여성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증가 추이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 내용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여성 가족부가 발표한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2021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통계로 보는 여성의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삶’에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따르면 지난해 여성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가구는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만에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배로 증가했고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전보다는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증가했다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여성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가구를 위한 스마트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도어락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필요성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(1)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주거침입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불안감 설문조사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이중 잠금이 실행되고 있는 환경에서 </a:t>
            </a:r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완전 해제 조건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모두 일치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이중 잠금 상태를 기본 잠금 상태로 변환 하고 싶을 경우 조건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어플리케이션에서 음성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일치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 서버의 필요성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CCTV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동영상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모델과 같은 대용량의 데이터를 저장해야 하고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구현하는 것도 가능은 하지만 보안 및 성능면에서 단점을 보이기 때문에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보통 클라우드 서버에 구현함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우선은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 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일차적으로 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메인 서버 구현 후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추후 클라우드 서버에서 구현할 예정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라즈베리파이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자체를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도어락으로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클라우드 서버 간의 통신은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선정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저비용 저전력 장거리 통신이 가능하기 때문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프로토콜은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LoRaWAN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Gateway(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별도의 하드웨어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필요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pc="-1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 서버의 필요성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CCTV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동영상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모델과 같은 대용량의 데이터를 저장해야 하고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구현하는 것도 가능은 하지만 보안 및 성능면에서 단점을 보이기 때문에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보통 클라우드 서버에 구현함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우선은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 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일차적으로 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메인 서버 구현 후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추후 클라우드 서버에서 구현할 예정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라즈베리파이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자체를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도어락으로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클라우드 서버 간의 통신은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선정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저비용 저전력 장거리 통신이 가능하기 때문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프로토콜은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LoRaWAN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Gateway(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별도의 하드웨어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필요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pc="-1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0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 서버의 필요성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CCTV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동영상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모델과 같은 대용량의 데이터를 저장해야 하고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구현하는 것도 가능은 하지만 보안 및 성능면에서 단점을 보이기 때문에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메인서버를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보통 클라우드 서버에 구현함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우선은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 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일차적으로 개인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메인 서버 구현 후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추후 클라우드 서버에서 구현할 예정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라즈베리파이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자체를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도어락으로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도어락과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클라우드 서버 간의 통신은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선정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저비용 저전력 장거리 통신이 가능하기 때문 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프로토콜은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LoRaWAN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</a:t>
            </a:r>
            <a:r>
              <a:rPr lang="en-US" altLang="ko-KR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LoRa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Gateway(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별도의 하드웨어</a:t>
            </a:r>
            <a:r>
              <a:rPr lang="en-US" altLang="ko-KR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필요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pc="-1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184064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생체 정보를 활용한</a:t>
            </a:r>
            <a:endParaRPr lang="en-US" altLang="ko-KR" sz="36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스마트 </a:t>
            </a:r>
            <a:r>
              <a:rPr lang="ko-KR" altLang="en-US" sz="36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도어락</a:t>
            </a:r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786917" y="1395409"/>
            <a:ext cx="3080233" cy="338554"/>
            <a:chOff x="3187217" y="240505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0505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캡스톤</a:t>
              </a:r>
              <a:r>
                <a:rPr lang="ko-KR" altLang="en-US" sz="1600" spc="-15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계획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발표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2923540" y="3060428"/>
            <a:ext cx="2508458" cy="1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3526790" y="3091239"/>
            <a:ext cx="203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구나영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고수연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송가은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지도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이재흥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교수님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12F1DD04-8E35-458D-9DEB-5827C9CE6292}"/>
              </a:ext>
            </a:extLst>
          </p:cNvPr>
          <p:cNvSpPr txBox="1">
            <a:spLocks/>
          </p:cNvSpPr>
          <p:nvPr/>
        </p:nvSpPr>
        <p:spPr>
          <a:xfrm>
            <a:off x="4847044" y="4848376"/>
            <a:ext cx="7548156" cy="115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spc="-150" dirty="0" err="1">
                <a:solidFill>
                  <a:srgbClr val="E6E6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FrameRUN</a:t>
            </a:r>
            <a:endParaRPr lang="ko-KR" altLang="en-US" sz="10000" spc="-150" dirty="0">
              <a:solidFill>
                <a:srgbClr val="E6E6E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933525"/>
            <a:chOff x="10359306" y="124840"/>
            <a:chExt cx="3072663" cy="9335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구성도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87B290-7D87-408F-A5F4-1D4BAB215EDE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6EB7D4-B48B-46D1-A2E3-0B4BEA2EE1E9}"/>
              </a:ext>
            </a:extLst>
          </p:cNvPr>
          <p:cNvSpPr txBox="1"/>
          <p:nvPr/>
        </p:nvSpPr>
        <p:spPr>
          <a:xfrm>
            <a:off x="4775730" y="581114"/>
            <a:ext cx="264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이중 잠금 흐름도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1A7996D-DB23-4723-B56F-53E76D84027A}"/>
              </a:ext>
            </a:extLst>
          </p:cNvPr>
          <p:cNvCxnSpPr/>
          <p:nvPr/>
        </p:nvCxnSpPr>
        <p:spPr>
          <a:xfrm>
            <a:off x="2254250" y="6367079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2EC20FB-FEE3-4AE4-8FDE-17EADA315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8" t="3386" r="2738" b="1588"/>
          <a:stretch/>
        </p:blipFill>
        <p:spPr>
          <a:xfrm>
            <a:off x="2503676" y="1359768"/>
            <a:ext cx="7343397" cy="4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5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4208122" y="2389503"/>
            <a:ext cx="5728880" cy="2078994"/>
            <a:chOff x="2108387" y="1915691"/>
            <a:chExt cx="572888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108387" y="1915691"/>
              <a:ext cx="3581213" cy="2078994"/>
              <a:chOff x="2108387" y="1915691"/>
              <a:chExt cx="3581213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2698645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142064" y="2612226"/>
              <a:ext cx="5695203" cy="830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  <a:endParaRPr lang="en-US" altLang="ko-KR" sz="36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11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4907857" y="611951"/>
            <a:ext cx="237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얼굴 인식 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핵심 기술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EBE0AE-4E9C-42E0-8BB9-B0C38D53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41677"/>
              </p:ext>
            </p:extLst>
          </p:nvPr>
        </p:nvGraphicFramePr>
        <p:xfrm>
          <a:off x="1841659" y="1757368"/>
          <a:ext cx="85086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89">
                  <a:extLst>
                    <a:ext uri="{9D8B030D-6E8A-4147-A177-3AD203B41FA5}">
                      <a16:colId xmlns:a16="http://schemas.microsoft.com/office/drawing/2014/main" val="1677776806"/>
                    </a:ext>
                  </a:extLst>
                </a:gridCol>
                <a:gridCol w="2227496">
                  <a:extLst>
                    <a:ext uri="{9D8B030D-6E8A-4147-A177-3AD203B41FA5}">
                      <a16:colId xmlns:a16="http://schemas.microsoft.com/office/drawing/2014/main" val="635148538"/>
                    </a:ext>
                  </a:extLst>
                </a:gridCol>
                <a:gridCol w="2479136">
                  <a:extLst>
                    <a:ext uri="{9D8B030D-6E8A-4147-A177-3AD203B41FA5}">
                      <a16:colId xmlns:a16="http://schemas.microsoft.com/office/drawing/2014/main" val="1999274071"/>
                    </a:ext>
                  </a:extLst>
                </a:gridCol>
                <a:gridCol w="2643161">
                  <a:extLst>
                    <a:ext uri="{9D8B030D-6E8A-4147-A177-3AD203B41FA5}">
                      <a16:colId xmlns:a16="http://schemas.microsoft.com/office/drawing/2014/main" val="3209209005"/>
                    </a:ext>
                  </a:extLst>
                </a:gridCol>
              </a:tblGrid>
              <a:tr h="241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Haar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Cascade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Histogram of Oriented Gradients (HOG)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Convolutional Neural Network (CNN)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빠른 속도와 높은 정확도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다른 검출기와 비교해 상대적으로 간단한 구조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경량화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각도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크기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회전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빛 등의 변화에 강인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높은 정확도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높은 정확도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얼굴의 크기나 각도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조명 등의 변화에 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색상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각도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회전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광원 등의 변화에 대한 강인성이 낮음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계산량이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 많고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처리 속도가 느림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많은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계산량과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 복잡한 구조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2907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037E9-B246-4B50-BD62-D2C35C2B6938}"/>
              </a:ext>
            </a:extLst>
          </p:cNvPr>
          <p:cNvSpPr/>
          <p:nvPr/>
        </p:nvSpPr>
        <p:spPr>
          <a:xfrm>
            <a:off x="4004443" y="3108756"/>
            <a:ext cx="418311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도어락</a:t>
            </a:r>
            <a:r>
              <a: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특성을 고려하여 빠른 처리 속도에 강점을 갖는</a:t>
            </a:r>
            <a:endParaRPr lang="en-US" altLang="ko-KR" sz="13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Haar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Cascade</a:t>
            </a:r>
            <a:r>
              <a:rPr lang="en-US" altLang="ko-KR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알고리즘을 사용하여 얼굴영역 검출</a:t>
            </a:r>
            <a:endParaRPr lang="en-US" altLang="ko-KR" sz="13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7C7FCF-7062-49DF-8F7D-8539269F2012}"/>
              </a:ext>
            </a:extLst>
          </p:cNvPr>
          <p:cNvSpPr/>
          <p:nvPr/>
        </p:nvSpPr>
        <p:spPr>
          <a:xfrm>
            <a:off x="2665330" y="3698851"/>
            <a:ext cx="68613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 err="1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Haar</a:t>
            </a:r>
            <a:r>
              <a:rPr lang="en-US" altLang="ko-KR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Cascade 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알고리즘에 의한 </a:t>
            </a:r>
            <a:r>
              <a: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얼굴 검출 정확도가 높지 않더라도</a:t>
            </a:r>
            <a:r>
              <a:rPr lang="en-US" altLang="ko-KR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 algn="ctr"/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Arcface</a:t>
            </a:r>
            <a:r>
              <a: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다양한 각도에 대한 강점을 갖는 모델이므로 보완 가능</a:t>
            </a:r>
            <a:endParaRPr lang="en-US" altLang="ko-KR" sz="13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3FB2A-15CF-427A-8E0E-21899D61487D}"/>
              </a:ext>
            </a:extLst>
          </p:cNvPr>
          <p:cNvSpPr txBox="1"/>
          <p:nvPr/>
        </p:nvSpPr>
        <p:spPr>
          <a:xfrm>
            <a:off x="1841659" y="1351198"/>
            <a:ext cx="26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얼굴 영역 검출 알고리즘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220797-7C6A-4637-AA10-FF219C457569}"/>
              </a:ext>
            </a:extLst>
          </p:cNvPr>
          <p:cNvSpPr/>
          <p:nvPr/>
        </p:nvSpPr>
        <p:spPr>
          <a:xfrm>
            <a:off x="4928720" y="5439830"/>
            <a:ext cx="128592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>
                <a:solidFill>
                  <a:srgbClr val="37415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Haar Cascade</a:t>
            </a:r>
            <a:endParaRPr lang="en-US" altLang="ko-KR" sz="1300" b="0" i="0" dirty="0">
              <a:solidFill>
                <a:srgbClr val="37415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래픽 16" descr="남자">
            <a:extLst>
              <a:ext uri="{FF2B5EF4-FFF2-40B4-BE49-F238E27FC236}">
                <a16:creationId xmlns:a16="http://schemas.microsoft.com/office/drawing/2014/main" id="{E213A14F-FD9A-4109-862E-F93FDFF2E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75" y="4612342"/>
            <a:ext cx="914400" cy="914400"/>
          </a:xfrm>
          <a:prstGeom prst="rect">
            <a:avLst/>
          </a:prstGeom>
        </p:spPr>
      </p:pic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A888A0E0-6888-436C-A585-5629104D2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3975" y="4574242"/>
            <a:ext cx="914400" cy="914400"/>
          </a:xfrm>
          <a:prstGeom prst="rect">
            <a:avLst/>
          </a:prstGeom>
        </p:spPr>
      </p:pic>
      <p:pic>
        <p:nvPicPr>
          <p:cNvPr id="19" name="그래픽 18" descr="카메라">
            <a:extLst>
              <a:ext uri="{FF2B5EF4-FFF2-40B4-BE49-F238E27FC236}">
                <a16:creationId xmlns:a16="http://schemas.microsoft.com/office/drawing/2014/main" id="{3A646D43-8920-410B-83C6-DEFCFDC9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2085" y="4612342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6086A-E65A-48E3-9A8E-3D897F156E3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3336485" y="5069542"/>
            <a:ext cx="898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CDF229-4F41-42BB-A9A5-7C08843D244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49575" y="5069542"/>
            <a:ext cx="898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CACCD-1D85-4EF3-BA7F-0B43C6F0867F}"/>
              </a:ext>
            </a:extLst>
          </p:cNvPr>
          <p:cNvSpPr/>
          <p:nvPr/>
        </p:nvSpPr>
        <p:spPr>
          <a:xfrm>
            <a:off x="3617389" y="5730026"/>
            <a:ext cx="39085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얼굴 검출을 위해 다양한 크기와 위치의 윈도우를 이미지에 적용하고</a:t>
            </a:r>
            <a:r>
              <a:rPr lang="en-US" altLang="ko-KR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 algn="ctr"/>
            <a:r>
              <a:rPr lang="ko-KR" altLang="en-US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 윈도우 내에서 다양한 특징을 추출하여 얼굴과 비슷한 패턴 파악</a:t>
            </a:r>
            <a:endParaRPr lang="en-US" altLang="ko-KR" sz="900" dirty="0">
              <a:solidFill>
                <a:srgbClr val="37415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이후</a:t>
            </a:r>
            <a:r>
              <a:rPr lang="en-US" altLang="ko-KR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검출된 윈도우를 이용하여 얼굴 영역을 결정</a:t>
            </a:r>
            <a:endParaRPr lang="ko-KR" altLang="en-US" sz="9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B24110-C655-46AC-9721-DE5052A08C57}"/>
              </a:ext>
            </a:extLst>
          </p:cNvPr>
          <p:cNvCxnSpPr>
            <a:cxnSpLocks/>
          </p:cNvCxnSpPr>
          <p:nvPr/>
        </p:nvCxnSpPr>
        <p:spPr>
          <a:xfrm>
            <a:off x="6978375" y="5069542"/>
            <a:ext cx="898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5A7350-3482-49D4-9FD4-E77877454F3E}"/>
              </a:ext>
            </a:extLst>
          </p:cNvPr>
          <p:cNvSpPr/>
          <p:nvPr/>
        </p:nvSpPr>
        <p:spPr>
          <a:xfrm>
            <a:off x="8153134" y="4923348"/>
            <a:ext cx="7937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0" i="0" dirty="0" err="1">
                <a:solidFill>
                  <a:srgbClr val="37415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Arcface</a:t>
            </a:r>
            <a:endParaRPr lang="en-US" altLang="ko-KR" sz="1300" b="0" i="0" dirty="0">
              <a:solidFill>
                <a:srgbClr val="37415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309AB4-D70B-48C5-BB54-48FEA84772B5}"/>
              </a:ext>
            </a:extLst>
          </p:cNvPr>
          <p:cNvCxnSpPr>
            <a:cxnSpLocks/>
          </p:cNvCxnSpPr>
          <p:nvPr/>
        </p:nvCxnSpPr>
        <p:spPr>
          <a:xfrm flipV="1">
            <a:off x="8972277" y="4849158"/>
            <a:ext cx="613919" cy="220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C30753-9C0D-42D4-B7CD-B76DE05753CD}"/>
              </a:ext>
            </a:extLst>
          </p:cNvPr>
          <p:cNvCxnSpPr>
            <a:cxnSpLocks/>
          </p:cNvCxnSpPr>
          <p:nvPr/>
        </p:nvCxnSpPr>
        <p:spPr>
          <a:xfrm>
            <a:off x="8972277" y="5073750"/>
            <a:ext cx="611379" cy="275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99370-E735-466C-9396-63E5E9E79332}"/>
              </a:ext>
            </a:extLst>
          </p:cNvPr>
          <p:cNvSpPr/>
          <p:nvPr/>
        </p:nvSpPr>
        <p:spPr>
          <a:xfrm>
            <a:off x="6715996" y="4675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</a:t>
            </a:r>
            <a:endParaRPr lang="en-US" altLang="ko-KR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95466D-F353-4B89-8E06-EA73444B0947}"/>
              </a:ext>
            </a:extLst>
          </p:cNvPr>
          <p:cNvSpPr/>
          <p:nvPr/>
        </p:nvSpPr>
        <p:spPr>
          <a:xfrm>
            <a:off x="6724510" y="5164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</a:t>
            </a:r>
            <a:endParaRPr lang="en-US" altLang="ko-KR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68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핵심 기술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DC34BC4-ACE3-4EFC-9F00-DD921ADB778E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5BC2AD-E579-43DA-8077-C71ED6C748D8}"/>
              </a:ext>
            </a:extLst>
          </p:cNvPr>
          <p:cNvSpPr txBox="1"/>
          <p:nvPr/>
        </p:nvSpPr>
        <p:spPr>
          <a:xfrm>
            <a:off x="2174875" y="1394645"/>
            <a:ext cx="26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Arcface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0F1DF90-1E97-434A-9B45-D2782550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25168"/>
              </p:ext>
            </p:extLst>
          </p:nvPr>
        </p:nvGraphicFramePr>
        <p:xfrm>
          <a:off x="2328970" y="2351140"/>
          <a:ext cx="33863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89">
                  <a:extLst>
                    <a:ext uri="{9D8B030D-6E8A-4147-A177-3AD203B41FA5}">
                      <a16:colId xmlns:a16="http://schemas.microsoft.com/office/drawing/2014/main" val="1677776806"/>
                    </a:ext>
                  </a:extLst>
                </a:gridCol>
                <a:gridCol w="2227496">
                  <a:extLst>
                    <a:ext uri="{9D8B030D-6E8A-4147-A177-3AD203B41FA5}">
                      <a16:colId xmlns:a16="http://schemas.microsoft.com/office/drawing/2014/main" val="635148538"/>
                    </a:ext>
                  </a:extLst>
                </a:gridCol>
              </a:tblGrid>
              <a:tr h="2366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Arcface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5066"/>
                  </a:ext>
                </a:extLst>
              </a:tr>
              <a:tr h="53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높은 정확도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다양한 얼굴 각도 인식 가능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인식 거리 조절 가능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38005"/>
                  </a:ext>
                </a:extLst>
              </a:tr>
              <a:tr h="384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높은 계산 비용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학습 데이터 수에 민감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290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3B7D885-1762-4227-9471-0A0B234E2D1C}"/>
              </a:ext>
            </a:extLst>
          </p:cNvPr>
          <p:cNvSpPr/>
          <p:nvPr/>
        </p:nvSpPr>
        <p:spPr>
          <a:xfrm>
            <a:off x="2328970" y="1778014"/>
            <a:ext cx="57741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err="1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Arcface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300" dirty="0" err="1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ResNet</a:t>
            </a:r>
            <a:r>
              <a:rPr lang="en-US" altLang="ko-KR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기반의 모델로</a:t>
            </a:r>
            <a:r>
              <a:rPr lang="en-US" altLang="ko-KR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기존 </a:t>
            </a:r>
            <a:r>
              <a:rPr lang="en-US" altLang="ko-KR" sz="1300" dirty="0" err="1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ResNet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모델에서 분류 방법과</a:t>
            </a:r>
            <a:endParaRPr lang="en-US" altLang="ko-KR" sz="1300" dirty="0">
              <a:solidFill>
                <a:srgbClr val="37415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손실 함수</a:t>
            </a:r>
            <a:r>
              <a:rPr lang="en-US" altLang="ko-KR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en-US" altLang="ko-KR" sz="13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Arcface</a:t>
            </a:r>
            <a:r>
              <a:rPr lang="en-US" altLang="ko-KR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loss)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개선하여</a:t>
            </a:r>
            <a:r>
              <a:rPr lang="en-US" altLang="ko-KR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3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성능을 대폭 향상시킨 모델</a:t>
            </a:r>
            <a:endParaRPr lang="ko-KR" altLang="en-US" sz="13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35FE52-FB98-40A6-A7AD-D08390F62206}"/>
              </a:ext>
            </a:extLst>
          </p:cNvPr>
          <p:cNvCxnSpPr>
            <a:cxnSpLocks/>
          </p:cNvCxnSpPr>
          <p:nvPr/>
        </p:nvCxnSpPr>
        <p:spPr>
          <a:xfrm>
            <a:off x="4433845" y="3539860"/>
            <a:ext cx="0" cy="318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B03245-CB23-4E94-874B-E58E33D65D42}"/>
              </a:ext>
            </a:extLst>
          </p:cNvPr>
          <p:cNvCxnSpPr>
            <a:cxnSpLocks/>
          </p:cNvCxnSpPr>
          <p:nvPr/>
        </p:nvCxnSpPr>
        <p:spPr>
          <a:xfrm>
            <a:off x="5701500" y="2896178"/>
            <a:ext cx="571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01763E-B6F2-49E9-94E7-5618C9C2B0D2}"/>
              </a:ext>
            </a:extLst>
          </p:cNvPr>
          <p:cNvSpPr/>
          <p:nvPr/>
        </p:nvSpPr>
        <p:spPr>
          <a:xfrm>
            <a:off x="6253595" y="2784289"/>
            <a:ext cx="1061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 선정 이유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AFD26C-204F-4D4C-8F91-481AD4269D0B}"/>
              </a:ext>
            </a:extLst>
          </p:cNvPr>
          <p:cNvSpPr/>
          <p:nvPr/>
        </p:nvSpPr>
        <p:spPr>
          <a:xfrm>
            <a:off x="4069445" y="3884306"/>
            <a:ext cx="7616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37415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개선 방법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D25EE7-2B38-4F53-904F-10483F7749D6}"/>
              </a:ext>
            </a:extLst>
          </p:cNvPr>
          <p:cNvSpPr txBox="1"/>
          <p:nvPr/>
        </p:nvSpPr>
        <p:spPr>
          <a:xfrm>
            <a:off x="4907857" y="611951"/>
            <a:ext cx="237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얼굴 인식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F7699-3C72-4081-B199-7D70CD17A018}"/>
              </a:ext>
            </a:extLst>
          </p:cNvPr>
          <p:cNvSpPr/>
          <p:nvPr/>
        </p:nvSpPr>
        <p:spPr>
          <a:xfrm>
            <a:off x="4189905" y="4130527"/>
            <a:ext cx="6188476" cy="2032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&lt;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계산 비용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&gt;</a:t>
            </a:r>
          </a:p>
          <a:p>
            <a:pPr fontAlgn="base" latinLnBrk="0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클라우드 서버를 사용하여 시간과 하드웨어 자원에 대한 부담 완화</a:t>
            </a:r>
            <a:endParaRPr lang="en-US" altLang="ko-KR" sz="1000" kern="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단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클라우드 서비스는 사용자가 사용한 리소스에 대한 비용을 부과하므로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모델을 최적화하려는 노력이 필요</a:t>
            </a:r>
            <a:endParaRPr lang="en-US" altLang="ko-KR" sz="1000" kern="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(ex&gt; 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양자화 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TensorFlow - TensorFlow Lite / 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커널 크기 축소 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TensorFlow – DensewiseConv2D)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fontAlgn="base" latinLnBrk="0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&lt;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데이터셋에 대한 높은 의존도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&gt; </a:t>
            </a:r>
          </a:p>
          <a:p>
            <a:pPr fontAlgn="base" latinLnBrk="0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데이터의 인종 다양성 부족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-&gt; </a:t>
            </a: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증강 기술을 사용하여 다양한 인종에 대한 데이터 증대 </a:t>
            </a:r>
            <a:endParaRPr lang="en-US" altLang="ko-KR" sz="1000" kern="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한국인 얼굴 데이터 수집 </a:t>
            </a:r>
            <a:r>
              <a:rPr lang="en-US" altLang="ko-KR" sz="1000" kern="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-&gt; K-Face (AI-HUB)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21E3A83-47FD-49F2-8738-EF28CBB9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3" y="4096411"/>
            <a:ext cx="3491383" cy="215416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5A896E-1500-4AD0-95F4-2607AF8DF595}"/>
              </a:ext>
            </a:extLst>
          </p:cNvPr>
          <p:cNvCxnSpPr>
            <a:cxnSpLocks/>
          </p:cNvCxnSpPr>
          <p:nvPr/>
        </p:nvCxnSpPr>
        <p:spPr>
          <a:xfrm flipH="1">
            <a:off x="3920566" y="6007100"/>
            <a:ext cx="333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4923594" y="620169"/>
            <a:ext cx="230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화자 인식 모델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880FBB-F75B-4F3D-AF56-DCDFD82D1D5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33C51-633A-4041-B915-A10D58C9C99A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핵심 기술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88941-CA30-4F20-86E8-382F61447AD6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9316D7-1B7E-43BD-8CAC-99DA9FF245CD}"/>
              </a:ext>
            </a:extLst>
          </p:cNvPr>
          <p:cNvSpPr txBox="1"/>
          <p:nvPr/>
        </p:nvSpPr>
        <p:spPr>
          <a:xfrm>
            <a:off x="2130742" y="1309812"/>
            <a:ext cx="7842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Lightweight x-vector</a:t>
            </a:r>
          </a:p>
          <a:p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 특징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선택 이유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): Lightweight x-vector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모델은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x-vector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모델의 경량화 버전으로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</a:p>
          <a:p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작은 모델 크기와 빠른 속도를 가지고 있어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스마트 </a:t>
            </a:r>
            <a:r>
              <a:rPr lang="ko-KR" altLang="en-US" sz="1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도어락과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같이 실시간으로 화자인식 기능을 수행하는 데에 적합하다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데이터셋 정보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AI Hub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화자 인식용 한국어 음성 데이터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주관기관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미디어젠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㈜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3000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명의 화자가 </a:t>
            </a:r>
            <a:r>
              <a:rPr lang="ko-KR" altLang="en-US" sz="10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녹음하여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총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7,000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시간의 음성 데이터 구축</a:t>
            </a:r>
            <a:endParaRPr lang="en-US" altLang="ko-KR" sz="1000" b="0" i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호출어는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가지 발화 스타일별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 반복 녹음</a:t>
            </a:r>
            <a:endParaRPr lang="en-US" altLang="ko-KR" sz="1000" b="0" i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수집은 스튜디오 환경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무소음 환경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잡음 환경에서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균형있게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진행되었다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학습모델 평가지표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(EER) : 3.79%</a:t>
            </a:r>
            <a:endParaRPr lang="ko-KR" altLang="en-US" sz="1000" b="0" i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b="0" i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A5B3D551-5C93-41FF-90CD-8337ED4E9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6626"/>
              </p:ext>
            </p:extLst>
          </p:nvPr>
        </p:nvGraphicFramePr>
        <p:xfrm>
          <a:off x="2250833" y="3437482"/>
          <a:ext cx="8115301" cy="174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178467"/>
                    </a:ext>
                  </a:extLst>
                </a:gridCol>
                <a:gridCol w="1850686">
                  <a:extLst>
                    <a:ext uri="{9D8B030D-6E8A-4147-A177-3AD203B41FA5}">
                      <a16:colId xmlns:a16="http://schemas.microsoft.com/office/drawing/2014/main" val="2609662461"/>
                    </a:ext>
                  </a:extLst>
                </a:gridCol>
                <a:gridCol w="2656254">
                  <a:extLst>
                    <a:ext uri="{9D8B030D-6E8A-4147-A177-3AD203B41FA5}">
                      <a16:colId xmlns:a16="http://schemas.microsoft.com/office/drawing/2014/main" val="1786788631"/>
                    </a:ext>
                  </a:extLst>
                </a:gridCol>
                <a:gridCol w="2312961">
                  <a:extLst>
                    <a:ext uri="{9D8B030D-6E8A-4147-A177-3AD203B41FA5}">
                      <a16:colId xmlns:a16="http://schemas.microsoft.com/office/drawing/2014/main" val="1403317639"/>
                    </a:ext>
                  </a:extLst>
                </a:gridCol>
              </a:tblGrid>
              <a:tr h="39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영역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한국어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유형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오디오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506224"/>
                  </a:ext>
                </a:extLst>
              </a:tr>
              <a:tr h="514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형식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wav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출처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호칭어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별명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공통 명령형 문장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문학과 비문학의 랜덤 문장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0918"/>
                  </a:ext>
                </a:extLst>
              </a:tr>
              <a:tr h="435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라벨링</a:t>
                      </a:r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유형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전사</a:t>
                      </a:r>
                      <a:r>
                        <a:rPr lang="en-US" altLang="ko-KR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음성</a:t>
                      </a:r>
                      <a:r>
                        <a:rPr lang="en-US" altLang="ko-KR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)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라벨링</a:t>
                      </a:r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형식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JSON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053622"/>
                  </a:ext>
                </a:extLst>
              </a:tr>
              <a:tr h="403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활용 서비스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화자 구분 서비스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</a:t>
                      </a:r>
                      <a:r>
                        <a:rPr lang="ko-KR" altLang="en-US" sz="10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구축년도</a:t>
                      </a:r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/ </a:t>
                      </a:r>
                      <a:r>
                        <a:rPr lang="ko-KR" altLang="en-US" sz="10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 </a:t>
                      </a:r>
                      <a:r>
                        <a:rPr lang="ko-KR" altLang="en-US" sz="10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구축량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2021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/7,345,994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개</a:t>
                      </a:r>
                      <a:endParaRPr lang="ko-KR" altLang="en-US" sz="10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67086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1266A12B-320D-464B-A427-23970F21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45001"/>
              </p:ext>
            </p:extLst>
          </p:nvPr>
        </p:nvGraphicFramePr>
        <p:xfrm>
          <a:off x="2254008" y="5299690"/>
          <a:ext cx="812800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094">
                  <a:extLst>
                    <a:ext uri="{9D8B030D-6E8A-4147-A177-3AD203B41FA5}">
                      <a16:colId xmlns:a16="http://schemas.microsoft.com/office/drawing/2014/main" val="3357738940"/>
                    </a:ext>
                  </a:extLst>
                </a:gridCol>
                <a:gridCol w="7052906">
                  <a:extLst>
                    <a:ext uri="{9D8B030D-6E8A-4147-A177-3AD203B41FA5}">
                      <a16:colId xmlns:a16="http://schemas.microsoft.com/office/drawing/2014/main" val="363922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모델 구조가 간단하고 경량화 되어 있어 모바일 기기나 에지 디바이스 등에서도 쉽게 배포하고 사용 가능</a:t>
                      </a:r>
                      <a:endParaRPr lang="en-US" altLang="ko-KR" sz="11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전통적인 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x-vector 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모델과 비교하여 모델 크기가 약 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6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배 정도 작아져서 메모리 사용량이 줄어든다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성능이 비교적 높고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적은 계산 리소스로도 높은 인식 성능을 보여준다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모델 구조가 </a:t>
                      </a:r>
                      <a:r>
                        <a:rPr lang="ko-KR" altLang="en-US" sz="11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경량화되어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있어서 더 복잡한 음성 처리 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task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를 수행하는 데는 적합하지 않을 수 있다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데이터셋이 매우 작은 경우에는 전통적인 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x-vector </a:t>
                      </a:r>
                      <a:r>
                        <a:rPr lang="ko-KR" altLang="en-US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모델과 비교하여 성능이 떨어질 수 있다</a:t>
                      </a:r>
                      <a:r>
                        <a:rPr lang="en-US" altLang="ko-KR" sz="11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.</a:t>
                      </a:r>
                      <a:endParaRPr lang="ko-KR" altLang="en-US" sz="11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9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3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880FBB-F75B-4F3D-AF56-DCDFD82D1D5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33C51-633A-4041-B915-A10D58C9C99A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핵심 기술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88941-CA30-4F20-86E8-382F61447AD6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1B1AAD2-1C28-453D-9ED9-8DDB18844F36}"/>
              </a:ext>
            </a:extLst>
          </p:cNvPr>
          <p:cNvSpPr txBox="1"/>
          <p:nvPr/>
        </p:nvSpPr>
        <p:spPr>
          <a:xfrm>
            <a:off x="1840750" y="456572"/>
            <a:ext cx="549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1.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입력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음성 신호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음성 신호는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STFT(short-time Fourier transform)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시간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주파수 도메인으로 변환된다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9116B46-6788-4C0D-891B-2BC91281F4D3}"/>
              </a:ext>
            </a:extLst>
          </p:cNvPr>
          <p:cNvSpPr/>
          <p:nvPr/>
        </p:nvSpPr>
        <p:spPr>
          <a:xfrm>
            <a:off x="4457178" y="996610"/>
            <a:ext cx="271307" cy="331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68DAAC-5562-4FD5-ACD5-DB4B2B78BD64}"/>
              </a:ext>
            </a:extLst>
          </p:cNvPr>
          <p:cNvSpPr txBox="1"/>
          <p:nvPr/>
        </p:nvSpPr>
        <p:spPr>
          <a:xfrm>
            <a:off x="1840750" y="1448919"/>
            <a:ext cx="549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Convolutional Neural Network (CNN) feature extractor: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특성 추출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변환된 주파수 도메인 신호를 기반으로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CNN feature extractor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특성을 추출한다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CNN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1D-convolution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사용하며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40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개의 필터와 </a:t>
            </a:r>
            <a:r>
              <a:rPr lang="en-US" altLang="ko-KR" sz="1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ReLU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활성화 함수를 사용한다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다음으로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2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개의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max pooling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거치면서 특성의 길이를 줄인다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B7211-FCE3-4474-B07A-5B6FD2B33A19}"/>
              </a:ext>
            </a:extLst>
          </p:cNvPr>
          <p:cNvSpPr txBox="1"/>
          <p:nvPr/>
        </p:nvSpPr>
        <p:spPr>
          <a:xfrm>
            <a:off x="1840750" y="2719331"/>
            <a:ext cx="69857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Time delay neural network (TDNN)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TDNN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CNN feature extractor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에서 추출된 특성에 대해 입력 시퀀스를 다양한 시간 간격으로 모델링하고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b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이를 통해 지연 시간이 짧은 정보와 긴 정보를 모두 포착할 수 있다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TDNN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개의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구성되며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각각의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서로 다른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dilation rate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가지고 있는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1D-convolution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와 </a:t>
            </a:r>
            <a:b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ReLU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활성화 함수를 사용한다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E5AC7-470A-4CB3-B050-3BF28A138950}"/>
              </a:ext>
            </a:extLst>
          </p:cNvPr>
          <p:cNvSpPr txBox="1"/>
          <p:nvPr/>
        </p:nvSpPr>
        <p:spPr>
          <a:xfrm>
            <a:off x="1840750" y="4056820"/>
            <a:ext cx="897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4. Statistics pooling :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화자마다 고유한 벡터 구하기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TDNN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거친 출력은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time-step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speaker representation(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화자마다 고유한 대표 벡터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구성된다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ko-KR" altLang="en-US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Statistics pooling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time-step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축을 제거하고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speaker representation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구함</a:t>
            </a:r>
          </a:p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(speaker representation: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추출된 특성 시퀀스에 대해 모든 시간 축에서의 평균값과 표준편차를 구한 뒤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두 값을 이어 붙인 벡터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A7F9D21C-ABBF-4E44-AFE0-208D9362AA16}"/>
              </a:ext>
            </a:extLst>
          </p:cNvPr>
          <p:cNvSpPr/>
          <p:nvPr/>
        </p:nvSpPr>
        <p:spPr>
          <a:xfrm>
            <a:off x="4457178" y="2321753"/>
            <a:ext cx="271307" cy="331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3CDD7C4-0C1F-4FA7-B6CF-DF2961A17535}"/>
              </a:ext>
            </a:extLst>
          </p:cNvPr>
          <p:cNvSpPr/>
          <p:nvPr/>
        </p:nvSpPr>
        <p:spPr>
          <a:xfrm>
            <a:off x="4457178" y="3633355"/>
            <a:ext cx="271307" cy="331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BB05F4D-CCB5-4E5F-9E25-18B16EDBA3C8}"/>
              </a:ext>
            </a:extLst>
          </p:cNvPr>
          <p:cNvSpPr/>
          <p:nvPr/>
        </p:nvSpPr>
        <p:spPr>
          <a:xfrm>
            <a:off x="4457178" y="4896538"/>
            <a:ext cx="271307" cy="331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C0D946-7FA1-4562-AA3F-535EC4FA78C6}"/>
              </a:ext>
            </a:extLst>
          </p:cNvPr>
          <p:cNvSpPr txBox="1"/>
          <p:nvPr/>
        </p:nvSpPr>
        <p:spPr>
          <a:xfrm>
            <a:off x="1840750" y="5240421"/>
            <a:ext cx="8973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5. Fully-connected layer: </a:t>
            </a:r>
            <a:r>
              <a:rPr lang="ko-KR" altLang="en-US" sz="100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벡터를 통한 화자 구분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speaker representation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벡터는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fully-connected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speaker classification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수행함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fully-connected layer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ReLU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활성화 함수와 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dropout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사용함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88FB4E-128C-464B-940A-880303783BA0}"/>
              </a:ext>
            </a:extLst>
          </p:cNvPr>
          <p:cNvSpPr txBox="1"/>
          <p:nvPr/>
        </p:nvSpPr>
        <p:spPr>
          <a:xfrm>
            <a:off x="1834556" y="6270134"/>
            <a:ext cx="2622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6.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출력</a:t>
            </a:r>
            <a:r>
              <a:rPr lang="en-US" altLang="ko-KR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speaker classification </a:t>
            </a:r>
            <a:r>
              <a:rPr lang="ko-KR" altLang="en-US" sz="1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결과</a:t>
            </a:r>
            <a:endParaRPr lang="en-US" altLang="ko-KR" sz="1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06F87E2-739E-45E8-971A-E56362CBD306}"/>
              </a:ext>
            </a:extLst>
          </p:cNvPr>
          <p:cNvSpPr/>
          <p:nvPr/>
        </p:nvSpPr>
        <p:spPr>
          <a:xfrm>
            <a:off x="4457178" y="5901169"/>
            <a:ext cx="271307" cy="331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17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4241799" y="2389503"/>
            <a:ext cx="5695203" cy="2078994"/>
            <a:chOff x="2142064" y="1915691"/>
            <a:chExt cx="5695203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05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142064" y="2612226"/>
              <a:ext cx="5695203" cy="830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역할</a:t>
              </a:r>
              <a:endParaRPr lang="en-US" altLang="ko-KR" sz="36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426216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5353502" y="893988"/>
            <a:ext cx="159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역할 분담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8850" y="6582979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12A5DD-5E01-407D-B530-7F7C565CC8BB}"/>
              </a:ext>
            </a:extLst>
          </p:cNvPr>
          <p:cNvGrpSpPr/>
          <p:nvPr/>
        </p:nvGrpSpPr>
        <p:grpSpPr>
          <a:xfrm>
            <a:off x="-1103844" y="-19050"/>
            <a:ext cx="3056470" cy="1395190"/>
            <a:chOff x="10359307" y="124840"/>
            <a:chExt cx="3056470" cy="1395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BB5E46-E92E-4771-BF44-D5416270EC26}"/>
                </a:ext>
              </a:extLst>
            </p:cNvPr>
            <p:cNvSpPr txBox="1"/>
            <p:nvPr/>
          </p:nvSpPr>
          <p:spPr>
            <a:xfrm>
              <a:off x="10359307" y="555727"/>
              <a:ext cx="3056470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역할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D3E44-41A3-4AF7-A13D-5AC078DD071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05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402DC2E-5169-4134-83D2-A8E88DB90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76435"/>
              </p:ext>
            </p:extLst>
          </p:nvPr>
        </p:nvGraphicFramePr>
        <p:xfrm>
          <a:off x="3611318" y="1528100"/>
          <a:ext cx="4969364" cy="4973300"/>
        </p:xfrm>
        <a:graphic>
          <a:graphicData uri="http://schemas.openxmlformats.org/drawingml/2006/table">
            <a:tbl>
              <a:tblPr/>
              <a:tblGrid>
                <a:gridCol w="786292">
                  <a:extLst>
                    <a:ext uri="{9D8B030D-6E8A-4147-A177-3AD203B41FA5}">
                      <a16:colId xmlns:a16="http://schemas.microsoft.com/office/drawing/2014/main" val="541501190"/>
                    </a:ext>
                  </a:extLst>
                </a:gridCol>
                <a:gridCol w="975002">
                  <a:extLst>
                    <a:ext uri="{9D8B030D-6E8A-4147-A177-3AD203B41FA5}">
                      <a16:colId xmlns:a16="http://schemas.microsoft.com/office/drawing/2014/main" val="428457291"/>
                    </a:ext>
                  </a:extLst>
                </a:gridCol>
                <a:gridCol w="1816334">
                  <a:extLst>
                    <a:ext uri="{9D8B030D-6E8A-4147-A177-3AD203B41FA5}">
                      <a16:colId xmlns:a16="http://schemas.microsoft.com/office/drawing/2014/main" val="2301279351"/>
                    </a:ext>
                  </a:extLst>
                </a:gridCol>
                <a:gridCol w="1391736">
                  <a:extLst>
                    <a:ext uri="{9D8B030D-6E8A-4147-A177-3AD203B41FA5}">
                      <a16:colId xmlns:a16="http://schemas.microsoft.com/office/drawing/2014/main" val="3091972276"/>
                    </a:ext>
                  </a:extLst>
                </a:gridCol>
              </a:tblGrid>
              <a:tr h="383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업무내용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담당자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41357"/>
                  </a:ext>
                </a:extLst>
              </a:tr>
              <a:tr h="383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총괄 및 일정 계획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49932"/>
                  </a:ext>
                </a:extLst>
              </a:tr>
              <a:tr h="29564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설계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구조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애플리케이션 인터페이스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송가은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24323"/>
                  </a:ext>
                </a:extLst>
              </a:tr>
              <a:tr h="295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시스템 구조 설계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라즈베리파이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98392"/>
                  </a:ext>
                </a:extLst>
              </a:tr>
              <a:tr h="43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서버 구조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813291"/>
                  </a:ext>
                </a:extLst>
              </a:tr>
              <a:tr h="295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상세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시스템 상세 설계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라즈베리파이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21616"/>
                  </a:ext>
                </a:extLst>
              </a:tr>
              <a:tr h="43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네트워크 상세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송가은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236839"/>
                  </a:ext>
                </a:extLst>
              </a:tr>
              <a:tr h="353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서버 상세 설계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50997"/>
                  </a:ext>
                </a:extLst>
              </a:tr>
              <a:tr h="35383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구현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애플리케이션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송가은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60209"/>
                  </a:ext>
                </a:extLst>
              </a:tr>
              <a:tr h="479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서버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  <a:endParaRPr lang="en-US" altLang="ko-KR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송가은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99691"/>
                  </a:ext>
                </a:extLst>
              </a:tr>
              <a:tr h="295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도어락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  <a:endParaRPr lang="en-US" altLang="ko-KR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024984"/>
                  </a:ext>
                </a:extLst>
              </a:tr>
              <a:tr h="43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인공지능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송가은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37927"/>
                  </a:ext>
                </a:extLst>
              </a:tr>
              <a:tr h="295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네트워크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고수연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구나영</a:t>
                      </a:r>
                    </a:p>
                  </a:txBody>
                  <a:tcPr marL="45262" marR="45262" marT="12514" marB="1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3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3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B505EC-849F-4D6B-9ED2-FC7B3811B488}"/>
              </a:ext>
            </a:extLst>
          </p:cNvPr>
          <p:cNvGrpSpPr/>
          <p:nvPr/>
        </p:nvGrpSpPr>
        <p:grpSpPr>
          <a:xfrm>
            <a:off x="3769981" y="2387614"/>
            <a:ext cx="3957795" cy="2080883"/>
            <a:chOff x="1731805" y="1913802"/>
            <a:chExt cx="3957795" cy="20808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39FBE-348C-4014-A83C-68D769410D99}"/>
                </a:ext>
              </a:extLst>
            </p:cNvPr>
            <p:cNvSpPr txBox="1"/>
            <p:nvPr/>
          </p:nvSpPr>
          <p:spPr>
            <a:xfrm>
              <a:off x="2522318" y="349204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719A67-1376-4255-BB46-62DFE93FBC75}"/>
                </a:ext>
              </a:extLst>
            </p:cNvPr>
            <p:cNvSpPr txBox="1"/>
            <p:nvPr/>
          </p:nvSpPr>
          <p:spPr>
            <a:xfrm rot="5400000">
              <a:off x="2322063" y="1323544"/>
              <a:ext cx="1954381" cy="31348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06</a:t>
              </a:r>
              <a:endParaRPr lang="ko-KR" altLang="en-US" sz="115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E320DA-61FA-49A7-9236-74E224507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701" y="3474050"/>
              <a:ext cx="32618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9FD30F7-A433-434A-9EAE-B5FD942402D4}"/>
              </a:ext>
            </a:extLst>
          </p:cNvPr>
          <p:cNvSpPr txBox="1"/>
          <p:nvPr/>
        </p:nvSpPr>
        <p:spPr>
          <a:xfrm>
            <a:off x="4241800" y="3086038"/>
            <a:ext cx="5045076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pc="-1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  <a:endParaRPr lang="en-US" altLang="ko-KR" sz="36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31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5304422" y="581114"/>
            <a:ext cx="1583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150359" cy="1395190"/>
            <a:chOff x="10359306" y="124840"/>
            <a:chExt cx="3150359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150359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참고 문헌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06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350058-605A-46D2-BFA7-DE2D00990174}"/>
              </a:ext>
            </a:extLst>
          </p:cNvPr>
          <p:cNvSpPr/>
          <p:nvPr/>
        </p:nvSpPr>
        <p:spPr>
          <a:xfrm>
            <a:off x="750579" y="1231365"/>
            <a:ext cx="101946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&lt;논문&gt;</a:t>
            </a: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김학용. (2021). 지능형 사물인터넷과 에지 컴퓨팅 동향. 정보처리학회지, 28(2), 26-33.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이건우. "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엣지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컴퓨팅 기반의 고가용성을 위한 분산 처리 시스템에 관한 연구."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국내석사학위논문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한국산업기술대학교 일반대학원, 2021. 경기도</a:t>
            </a: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이성근.(2019).사물 네트워크에서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LoRa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기반 네트워크 프로토콜 설계 및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적용.한국전자통신학회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논문지,14(6),1089-1096.</a:t>
            </a:r>
          </a:p>
          <a:p>
            <a:pPr algn="ctr"/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구성완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류대우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.(2022).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IoT환경에서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LoRa모듈의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장시간 사용을 위한 전류소모량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개선방안.한국디지털콘텐츠학회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논문지,23(7),1307-1313.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이성근.(2019).사물 네트워크에서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LoRa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기반 네트워크 프로토콜 설계 및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적용.한국전자통신학회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논문지,14(6),1089-1096.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정준, 박재훈, 이원철.(2016).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라즈베리파이와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LoRa를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이용한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IoT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스펙트럼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센싱기기.한국통신학회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학술대회논문집,(),486-487.</a:t>
            </a: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장중부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"앙상블 모델을 활용한 화자인식 정확도 향상."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국내석사학위논문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한양대학교 공학대학원, 2022. 서울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김승현,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이성주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.(2014).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가우시안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혼합 모델을 사용한 효율적인 화자인식 프로그램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구현.대한전자공학회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학술대회,(),303-305.</a:t>
            </a: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조은숙,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송치양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.(2022).클라우드 기반의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IoT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소프트웨어 개발을 위한 메타 모델 및 정형 명세.융복합지식학회논문지,10(4),121-132.</a:t>
            </a: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박영미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김철연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.(2021).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음성 인식 정확도 개선을 위한 언어모델 적용에 관한 연구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한국정보과학회 학술발표논문집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,(),287-289.</a:t>
            </a:r>
          </a:p>
          <a:p>
            <a:pPr algn="ctr"/>
            <a:endParaRPr lang="en-US" altLang="ko-KR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박현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김태근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.(2021).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음성기반 인증모델의 화자 인식 기술 연구 및 음성인식에서 합성음성의 위험성 실험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정보과학회지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,39(8),48-54.</a:t>
            </a:r>
          </a:p>
          <a:p>
            <a:pPr algn="ctr"/>
            <a:endParaRPr lang="en-US" altLang="ko-KR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김현우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고범연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심종화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정원용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황인준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.(2020).</a:t>
            </a:r>
            <a:r>
              <a:rPr lang="en-US" altLang="ko-KR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FaceNet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과 얼굴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특징점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추출기를 활용한 정면 얼굴 인식 기법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한국정보과학회 학술발표논문집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,(),364-366.</a:t>
            </a:r>
          </a:p>
          <a:p>
            <a:pPr algn="ctr"/>
            <a:r>
              <a:rPr lang="en-US" altLang="ko-KR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ArcFace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Additive Angular Margin Loss for Deep Face Recognition | Papers With Code</a:t>
            </a:r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&lt;자료&gt;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구글 클라우드 아키텍처 센터 문서 ) 사물 인터넷 기술 개요 https://cloud.google.com/architecture/iot-overview?hl=ko</a:t>
            </a:r>
          </a:p>
          <a:p>
            <a:pPr algn="ctr"/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박성백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(2022-03). 기후변화를 대비한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IoT기반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레일 절손 및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좌굴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감지 시스템 개발 [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표.그림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] 무선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LoRa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통신을 위한 게이트웨이 및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라즈베리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파이 모듈</a:t>
            </a:r>
          </a:p>
          <a:p>
            <a:pPr algn="ctr"/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엣지컴퓨팅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http://wiki.hash.kr/index.php/%EC%97%A3%EC%A7%80%EC%BB%B4%ED%93%A8%ED%8C%85</a:t>
            </a:r>
            <a:endParaRPr lang="en-US" altLang="ko-KR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주거침입 범죄 증가하는데 </a:t>
            </a:r>
            <a:r>
              <a:rPr lang="ko-KR" altLang="en-US" sz="900" b="1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검거율</a:t>
            </a:r>
            <a:r>
              <a:rPr lang="ko-KR" altLang="en-US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감소</a:t>
            </a:r>
            <a:r>
              <a:rPr lang="en-US" altLang="ko-KR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여성 </a:t>
            </a:r>
            <a:r>
              <a:rPr lang="en-US" altLang="ko-KR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r>
              <a:rPr lang="ko-KR" altLang="en-US" sz="900" b="1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인 가구 두려움에 떨고 있</a:t>
            </a:r>
          </a:p>
          <a:p>
            <a:pPr algn="ctr"/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https://www.newsdaily.kr/news/articleView.html?idxno=211754</a:t>
            </a:r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&lt;데이터&gt;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AI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Hub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한국어 음성 데이터셋) https://aihub.or.kr/aihubdata/data/view.do?currMenu=115&amp;topMenu=100&amp;aihubDataSe=realm&amp;dataSetSn=123 수행기관(주관) : 한국전자통신연구원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AI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Hub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안면인식 영상 데이터 셋 (이미지파일 형식) ) https://www.aihub.or.kr/aihubdata/data/view.do?currMenu=115&amp;topMenu=100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수행기관(주관) :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씨유박스</a:t>
            </a:r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&lt;특허&gt;</a:t>
            </a:r>
          </a:p>
          <a:p>
            <a:pPr algn="ctr"/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휴먼플러스(주).화자 인식을 이용한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도어락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시스템 및 </a:t>
            </a:r>
            <a:r>
              <a:rPr lang="ko-KR" altLang="en-US" sz="900" dirty="0" err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도어락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제어방법.   10-2020-0009992 (2020-01-28).</a:t>
            </a:r>
          </a:p>
        </p:txBody>
      </p:sp>
    </p:spTree>
    <p:extLst>
      <p:ext uri="{BB962C8B-B14F-4D97-AF65-F5344CB8AC3E}">
        <p14:creationId xmlns:p14="http://schemas.microsoft.com/office/powerpoint/2010/main" val="11687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-315167" y="1792622"/>
            <a:ext cx="3080526" cy="2467202"/>
            <a:chOff x="56600" y="1363038"/>
            <a:chExt cx="3080526" cy="24672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600" y="3327602"/>
              <a:ext cx="3080526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배경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2041410" y="2387527"/>
            <a:ext cx="2233283" cy="2821992"/>
            <a:chOff x="3239054" y="1759981"/>
            <a:chExt cx="2233283" cy="2821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50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E1982E-AB68-4F2D-BF88-469D44008513}"/>
              </a:ext>
            </a:extLst>
          </p:cNvPr>
          <p:cNvGrpSpPr/>
          <p:nvPr/>
        </p:nvGrpSpPr>
        <p:grpSpPr>
          <a:xfrm>
            <a:off x="5789511" y="2426769"/>
            <a:ext cx="3072663" cy="2816732"/>
            <a:chOff x="9175938" y="1324536"/>
            <a:chExt cx="3072663" cy="281673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6ADFCC-AA59-4A07-9F1F-5A015699B777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165C6-04CB-433A-A25F-EEC306581907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01745FB-7E9F-4846-AF78-B29C4172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B77DA1-B3DF-4DD2-BB9D-3101B42D2DA3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B5693B-8FCF-43EC-81A5-7338A8ADE28D}"/>
              </a:ext>
            </a:extLst>
          </p:cNvPr>
          <p:cNvGrpSpPr/>
          <p:nvPr/>
        </p:nvGrpSpPr>
        <p:grpSpPr>
          <a:xfrm>
            <a:off x="7477628" y="1566566"/>
            <a:ext cx="3072663" cy="2816732"/>
            <a:chOff x="9175938" y="1324536"/>
            <a:chExt cx="3072663" cy="281673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DC9628C-6724-486F-9837-91CD31A41253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3B356E-D56F-45DF-87D8-D9B158317228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05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6A14585-CA50-4E59-991C-6A4C67823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B9189F-630C-4D5C-986A-7494268B40F3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역할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E42B0DF-E326-4931-9A98-5702080AB8D7}"/>
              </a:ext>
            </a:extLst>
          </p:cNvPr>
          <p:cNvGrpSpPr/>
          <p:nvPr/>
        </p:nvGrpSpPr>
        <p:grpSpPr>
          <a:xfrm>
            <a:off x="9242844" y="1063928"/>
            <a:ext cx="3072663" cy="2816732"/>
            <a:chOff x="9175938" y="1324536"/>
            <a:chExt cx="3072663" cy="281673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A476E72-C203-4809-B024-6FB253EFCBF2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D0963D-9DA7-4655-AC08-A37CD9F278A9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06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39FB71B-FE87-4899-A182-05F6AE662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F8074E-5835-421E-9688-BE04DE9B45D9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참고 문헌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6C59D3D-86FF-4C84-BE1A-55406EA4F5DE}"/>
              </a:ext>
            </a:extLst>
          </p:cNvPr>
          <p:cNvGrpSpPr/>
          <p:nvPr/>
        </p:nvGrpSpPr>
        <p:grpSpPr>
          <a:xfrm>
            <a:off x="3782985" y="2980767"/>
            <a:ext cx="3072663" cy="2816732"/>
            <a:chOff x="9175938" y="1324536"/>
            <a:chExt cx="3072663" cy="281673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0E81877-62EB-4B98-824E-1F5B37FF9D43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E0EC98-0E2B-41D8-93CA-ED7A8E44505A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F79B25A-99C5-4114-8E94-53AFBE42A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9339E0-8D9B-486E-89FC-42A939DC37FD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구성도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72CBD15-4232-44F9-8CB7-C682E0521D78}"/>
              </a:ext>
            </a:extLst>
          </p:cNvPr>
          <p:cNvGrpSpPr/>
          <p:nvPr/>
        </p:nvGrpSpPr>
        <p:grpSpPr>
          <a:xfrm>
            <a:off x="4527436" y="2389503"/>
            <a:ext cx="3261899" cy="2078994"/>
            <a:chOff x="2427701" y="1915691"/>
            <a:chExt cx="3261899" cy="2078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C59D7-7B87-4D03-B11B-F146E1C373C0}"/>
                </a:ext>
              </a:extLst>
            </p:cNvPr>
            <p:cNvSpPr txBox="1"/>
            <p:nvPr/>
          </p:nvSpPr>
          <p:spPr>
            <a:xfrm>
              <a:off x="2522318" y="349204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A7792-D3A1-4FC0-BCB8-DD1669840839}"/>
                </a:ext>
              </a:extLst>
            </p:cNvPr>
            <p:cNvSpPr txBox="1"/>
            <p:nvPr/>
          </p:nvSpPr>
          <p:spPr>
            <a:xfrm rot="5400000">
              <a:off x="3017959" y="1325433"/>
              <a:ext cx="1954381" cy="31348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115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7D784A-1D1F-4E9B-A4B2-BA2A5F45F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701" y="3474050"/>
              <a:ext cx="32618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16880E-A77D-4913-AD52-75D1239DB6BD}"/>
              </a:ext>
            </a:extLst>
          </p:cNvPr>
          <p:cNvSpPr txBox="1"/>
          <p:nvPr/>
        </p:nvSpPr>
        <p:spPr>
          <a:xfrm>
            <a:off x="4241799" y="3086038"/>
            <a:ext cx="569520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  <a:endParaRPr lang="en-US" altLang="ko-KR" sz="36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AED3E11-AAF0-4204-A65A-9890CCE83648}"/>
              </a:ext>
            </a:extLst>
          </p:cNvPr>
          <p:cNvGrpSpPr/>
          <p:nvPr/>
        </p:nvGrpSpPr>
        <p:grpSpPr>
          <a:xfrm>
            <a:off x="-1103845" y="-19050"/>
            <a:ext cx="3072663" cy="933525"/>
            <a:chOff x="10359306" y="124840"/>
            <a:chExt cx="3072663" cy="9335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4F363-A836-49AD-8B44-4B912ABAC8C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배경</a:t>
              </a:r>
              <a:endPara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62899C-94EB-405B-B82C-78A746CAE7C0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47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7C332C2E-F28C-415F-BAD5-A247CF8C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814" y="523887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551773-8565-40B1-B969-B1AA7A94E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9" t="29103" r="64353" b="5686"/>
          <a:stretch/>
        </p:blipFill>
        <p:spPr>
          <a:xfrm>
            <a:off x="860039" y="1722068"/>
            <a:ext cx="3072663" cy="346282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A3116BB-0112-4CFF-8AF3-78449C981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16" t="8458" r="10120" b="61270"/>
          <a:stretch/>
        </p:blipFill>
        <p:spPr>
          <a:xfrm>
            <a:off x="4171786" y="556974"/>
            <a:ext cx="3870838" cy="1645141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DC88F01-8251-4FA0-B28C-0110C077F4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2" t="7041" r="65143" b="56631"/>
          <a:stretch/>
        </p:blipFill>
        <p:spPr>
          <a:xfrm>
            <a:off x="4665218" y="2504411"/>
            <a:ext cx="2861564" cy="1927654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28EDA62-3896-48CA-83F8-F00DD40ED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707" y="1619129"/>
            <a:ext cx="3186113" cy="346060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A46F467A-B131-4CC2-9391-049B81CC57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19" t="6410" r="61396" b="61227"/>
          <a:stretch/>
        </p:blipFill>
        <p:spPr>
          <a:xfrm>
            <a:off x="4519766" y="4793987"/>
            <a:ext cx="3202150" cy="1746015"/>
          </a:xfrm>
          <a:prstGeom prst="rect">
            <a:avLst/>
          </a:prstGeom>
        </p:spPr>
      </p:pic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018E03C1-D9F7-46AB-A376-2E3171844A7D}"/>
              </a:ext>
            </a:extLst>
          </p:cNvPr>
          <p:cNvSpPr/>
          <p:nvPr/>
        </p:nvSpPr>
        <p:spPr>
          <a:xfrm>
            <a:off x="9056914" y="6000872"/>
            <a:ext cx="1216597" cy="352304"/>
          </a:xfrm>
          <a:prstGeom prst="rightArrow">
            <a:avLst>
              <a:gd name="adj1" fmla="val 50000"/>
              <a:gd name="adj2" fmla="val 93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1986F8-E747-47EA-996D-467702A4D282}"/>
              </a:ext>
            </a:extLst>
          </p:cNvPr>
          <p:cNvGrpSpPr/>
          <p:nvPr/>
        </p:nvGrpSpPr>
        <p:grpSpPr>
          <a:xfrm>
            <a:off x="4527436" y="2389503"/>
            <a:ext cx="3261899" cy="2078994"/>
            <a:chOff x="2427701" y="1915691"/>
            <a:chExt cx="3261899" cy="2078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D2D1CC-DF0F-4252-9433-F0A3AA9701BA}"/>
                </a:ext>
              </a:extLst>
            </p:cNvPr>
            <p:cNvSpPr txBox="1"/>
            <p:nvPr/>
          </p:nvSpPr>
          <p:spPr>
            <a:xfrm>
              <a:off x="2522318" y="349204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AA8BF9-7ED9-4469-A28F-F7376E2E99AF}"/>
                </a:ext>
              </a:extLst>
            </p:cNvPr>
            <p:cNvSpPr txBox="1"/>
            <p:nvPr/>
          </p:nvSpPr>
          <p:spPr>
            <a:xfrm rot="5400000">
              <a:off x="3017959" y="1325433"/>
              <a:ext cx="1954381" cy="31348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115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FEF3637-511D-4E26-B21F-0344BFAFC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701" y="3474050"/>
              <a:ext cx="32618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178F36-8FC0-4BF3-A358-0E575AC3A3CD}"/>
              </a:ext>
            </a:extLst>
          </p:cNvPr>
          <p:cNvSpPr txBox="1"/>
          <p:nvPr/>
        </p:nvSpPr>
        <p:spPr>
          <a:xfrm>
            <a:off x="4241799" y="3086038"/>
            <a:ext cx="569520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기능</a:t>
            </a:r>
            <a:endParaRPr lang="en-US" altLang="ko-KR" sz="36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6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555349" y="636595"/>
            <a:ext cx="5081302" cy="927891"/>
            <a:chOff x="3724906" y="857682"/>
            <a:chExt cx="5081302" cy="9278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주요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724906" y="1416241"/>
              <a:ext cx="5081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 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다중 잠금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/ 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인증을 통해 보안을 강화하는 방향에 초점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54250" y="6367079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59645" cy="933525"/>
            <a:chOff x="10359306" y="124840"/>
            <a:chExt cx="3059645" cy="9335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59645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기능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5F87D8-686F-424A-B2AD-51A95CF9BC96}"/>
              </a:ext>
            </a:extLst>
          </p:cNvPr>
          <p:cNvSpPr/>
          <p:nvPr/>
        </p:nvSpPr>
        <p:spPr>
          <a:xfrm>
            <a:off x="973670" y="1934414"/>
            <a:ext cx="5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이중 잠금 </a:t>
            </a:r>
            <a:endParaRPr lang="en-US" altLang="ko-KR" sz="10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애플리케이션에서 잠금 설정 시</a:t>
            </a:r>
            <a:r>
              <a:rPr lang="en-US" altLang="ko-KR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 </a:t>
            </a:r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올바른 비밀번호를 입력하더라도</a:t>
            </a:r>
            <a:endParaRPr lang="en-US" altLang="ko-KR" sz="13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잠금이 해제되지 않도록 하는 기능</a:t>
            </a:r>
            <a:endParaRPr lang="en-US" altLang="ko-KR" sz="13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DC50B-DC79-4BD2-96C9-3ADF33CA6DED}"/>
              </a:ext>
            </a:extLst>
          </p:cNvPr>
          <p:cNvSpPr/>
          <p:nvPr/>
        </p:nvSpPr>
        <p:spPr>
          <a:xfrm>
            <a:off x="6480204" y="3173009"/>
            <a:ext cx="511489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임시 비밀번호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애플리케이션에서 외부인이 사용할 수 있는 일회성 비밀번호 발급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D2D0B-7A01-4EEC-9A86-589AF4315FBD}"/>
              </a:ext>
            </a:extLst>
          </p:cNvPr>
          <p:cNvSpPr/>
          <p:nvPr/>
        </p:nvSpPr>
        <p:spPr>
          <a:xfrm>
            <a:off x="6480204" y="1940663"/>
            <a:ext cx="4927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얼굴 인식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등록되지 않은 사용자가 잠금 해제를 시도하는 경우 사진 촬영한 후 애플리케이션에 데이터 전송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56567-DBEE-4104-BD00-CB37E5FA49F6}"/>
              </a:ext>
            </a:extLst>
          </p:cNvPr>
          <p:cNvSpPr/>
          <p:nvPr/>
        </p:nvSpPr>
        <p:spPr>
          <a:xfrm>
            <a:off x="973670" y="5351952"/>
            <a:ext cx="2846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* </a:t>
            </a:r>
            <a:r>
              <a:rPr lang="ko-KR" altLang="en-US" sz="1000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화자 인식</a:t>
            </a:r>
            <a:endParaRPr lang="en-US" altLang="ko-KR" sz="1000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0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음성이 등록된 사용자가 </a:t>
            </a:r>
            <a:r>
              <a:rPr lang="en-US" altLang="ko-KR" sz="10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sz="10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오늘의 단어</a:t>
            </a:r>
            <a:r>
              <a:rPr lang="en-US" altLang="ko-KR" sz="10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</a:t>
            </a:r>
            <a:r>
              <a:rPr lang="ko-KR" altLang="en-US" sz="10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말하면 이중 잠금 해제 조건 중 하나를 만족</a:t>
            </a:r>
            <a:endParaRPr lang="en-US" altLang="ko-KR" sz="10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endParaRPr lang="en-US" altLang="ko-KR" sz="1000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래픽 24" descr="홈">
            <a:extLst>
              <a:ext uri="{FF2B5EF4-FFF2-40B4-BE49-F238E27FC236}">
                <a16:creationId xmlns:a16="http://schemas.microsoft.com/office/drawing/2014/main" id="{06AA3AA2-9000-47D6-AC73-EEAD6D79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694" y="2661491"/>
            <a:ext cx="1544419" cy="1544419"/>
          </a:xfrm>
          <a:prstGeom prst="rect">
            <a:avLst/>
          </a:prstGeom>
        </p:spPr>
      </p:pic>
      <p:pic>
        <p:nvPicPr>
          <p:cNvPr id="26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3AF59C5E-C896-4DC3-BBBA-3FE114CE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71" y="3338767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BED6ADC2-420F-4722-8A15-46EB719E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28" y="3340910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1D183298-523E-464D-A240-A76683BE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23" y="4280735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3EE43044-D987-44CE-BBE4-B447A95A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80" y="4282878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DF96979D-136D-4812-BAEA-88E96350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60" y="4276231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AC841DF4-6B2D-41EF-BDA1-8BA9510A3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073" y="3429000"/>
            <a:ext cx="714122" cy="7141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8653C2-0912-4EEE-AA00-E64F5E1BDD5C}"/>
              </a:ext>
            </a:extLst>
          </p:cNvPr>
          <p:cNvSpPr/>
          <p:nvPr/>
        </p:nvSpPr>
        <p:spPr>
          <a:xfrm>
            <a:off x="2468158" y="3451603"/>
            <a:ext cx="2994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일치 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9291700-0440-4F61-9574-34FD3098AC41}"/>
              </a:ext>
            </a:extLst>
          </p:cNvPr>
          <p:cNvSpPr/>
          <p:nvPr/>
        </p:nvSpPr>
        <p:spPr>
          <a:xfrm>
            <a:off x="3153229" y="3633354"/>
            <a:ext cx="1639124" cy="13493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0958D3F-B360-45CB-915B-1E48E410D6EF}"/>
              </a:ext>
            </a:extLst>
          </p:cNvPr>
          <p:cNvSpPr/>
          <p:nvPr/>
        </p:nvSpPr>
        <p:spPr>
          <a:xfrm>
            <a:off x="3153432" y="4538927"/>
            <a:ext cx="1639124" cy="13493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E3F0D2-B118-4D6B-8BAF-104EE7CF7A19}"/>
              </a:ext>
            </a:extLst>
          </p:cNvPr>
          <p:cNvSpPr/>
          <p:nvPr/>
        </p:nvSpPr>
        <p:spPr>
          <a:xfrm>
            <a:off x="2475981" y="4360524"/>
            <a:ext cx="2994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일치 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450EC4-7F25-4757-8B47-04835FE61F1C}"/>
              </a:ext>
            </a:extLst>
          </p:cNvPr>
          <p:cNvSpPr/>
          <p:nvPr/>
        </p:nvSpPr>
        <p:spPr>
          <a:xfrm>
            <a:off x="960970" y="3524386"/>
            <a:ext cx="990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Door Lock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46548E-D44E-492F-85C9-416A9095C55C}"/>
              </a:ext>
            </a:extLst>
          </p:cNvPr>
          <p:cNvSpPr/>
          <p:nvPr/>
        </p:nvSpPr>
        <p:spPr>
          <a:xfrm>
            <a:off x="960970" y="4481811"/>
            <a:ext cx="1063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Application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8A02F0-5379-47A3-B936-17B0F5A4A0DC}"/>
              </a:ext>
            </a:extLst>
          </p:cNvPr>
          <p:cNvSpPr/>
          <p:nvPr/>
        </p:nvSpPr>
        <p:spPr>
          <a:xfrm>
            <a:off x="6480204" y="4276231"/>
            <a:ext cx="43941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원격제어 버튼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어플리케이션 내의 잠금 및 해제 버튼으로 </a:t>
            </a:r>
            <a:r>
              <a:rPr lang="ko-KR" altLang="en-US" sz="1300" dirty="0" err="1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도어락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원격 제어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단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이중 잠금 시에는 동작하지 않음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R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72CBD15-4232-44F9-8CB7-C682E0521D78}"/>
              </a:ext>
            </a:extLst>
          </p:cNvPr>
          <p:cNvGrpSpPr/>
          <p:nvPr/>
        </p:nvGrpSpPr>
        <p:grpSpPr>
          <a:xfrm>
            <a:off x="4527436" y="2389503"/>
            <a:ext cx="3261899" cy="2078994"/>
            <a:chOff x="2427701" y="1915691"/>
            <a:chExt cx="3261899" cy="2078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C59D7-7B87-4D03-B11B-F146E1C373C0}"/>
                </a:ext>
              </a:extLst>
            </p:cNvPr>
            <p:cNvSpPr txBox="1"/>
            <p:nvPr/>
          </p:nvSpPr>
          <p:spPr>
            <a:xfrm>
              <a:off x="2522318" y="349204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A7792-D3A1-4FC0-BCB8-DD1669840839}"/>
                </a:ext>
              </a:extLst>
            </p:cNvPr>
            <p:cNvSpPr txBox="1"/>
            <p:nvPr/>
          </p:nvSpPr>
          <p:spPr>
            <a:xfrm rot="5400000">
              <a:off x="3017959" y="1325433"/>
              <a:ext cx="1954381" cy="31348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115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7D784A-1D1F-4E9B-A4B2-BA2A5F45F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701" y="3474050"/>
              <a:ext cx="32618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FF0D8B-9A88-4D0E-B2BD-A537B6EC1281}"/>
              </a:ext>
            </a:extLst>
          </p:cNvPr>
          <p:cNvSpPr txBox="1"/>
          <p:nvPr/>
        </p:nvSpPr>
        <p:spPr>
          <a:xfrm>
            <a:off x="4241799" y="3086038"/>
            <a:ext cx="569520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구성도</a:t>
            </a:r>
            <a:endParaRPr lang="en-US" altLang="ko-KR" sz="36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1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933525"/>
            <a:chOff x="10359306" y="124840"/>
            <a:chExt cx="3072663" cy="9335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구성도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85EE62E-B01D-4B55-96C3-12B673834F75}"/>
              </a:ext>
            </a:extLst>
          </p:cNvPr>
          <p:cNvGrpSpPr/>
          <p:nvPr/>
        </p:nvGrpSpPr>
        <p:grpSpPr>
          <a:xfrm>
            <a:off x="2380863" y="316352"/>
            <a:ext cx="7430273" cy="6341407"/>
            <a:chOff x="708509" y="322561"/>
            <a:chExt cx="7430273" cy="6341407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6460CF4-99DF-41D6-955A-CE4951BE1DAF}"/>
                </a:ext>
              </a:extLst>
            </p:cNvPr>
            <p:cNvCxnSpPr>
              <a:cxnSpLocks/>
            </p:cNvCxnSpPr>
            <p:nvPr/>
          </p:nvCxnSpPr>
          <p:spPr>
            <a:xfrm>
              <a:off x="2234272" y="4858845"/>
              <a:ext cx="13304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그래픽 94" descr="Wi Fi">
              <a:extLst>
                <a:ext uri="{FF2B5EF4-FFF2-40B4-BE49-F238E27FC236}">
                  <a16:creationId xmlns:a16="http://schemas.microsoft.com/office/drawing/2014/main" id="{E7E46AAF-9238-4B1C-B5DD-3C8C5BAE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3212" y="4308305"/>
              <a:ext cx="600970" cy="600970"/>
            </a:xfrm>
            <a:prstGeom prst="rect">
              <a:avLst/>
            </a:prstGeom>
          </p:spPr>
        </p:pic>
        <p:pic>
          <p:nvPicPr>
            <p:cNvPr id="96" name="그래픽 95" descr="스마트폰">
              <a:extLst>
                <a:ext uri="{FF2B5EF4-FFF2-40B4-BE49-F238E27FC236}">
                  <a16:creationId xmlns:a16="http://schemas.microsoft.com/office/drawing/2014/main" id="{2F9383B9-BC04-43CE-A33B-554F1E62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420" y="4481103"/>
              <a:ext cx="914400" cy="914400"/>
            </a:xfrm>
            <a:prstGeom prst="rect">
              <a:avLst/>
            </a:prstGeom>
          </p:spPr>
        </p:pic>
        <p:pic>
          <p:nvPicPr>
            <p:cNvPr id="97" name="그래픽 96" descr="스캐너">
              <a:extLst>
                <a:ext uri="{FF2B5EF4-FFF2-40B4-BE49-F238E27FC236}">
                  <a16:creationId xmlns:a16="http://schemas.microsoft.com/office/drawing/2014/main" id="{CD8DAC66-0122-4E3B-A2CA-CDA6A00EB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5061" y="4442172"/>
              <a:ext cx="914400" cy="914400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566C1C5-37AC-464F-9546-9B60A55D7D07}"/>
                </a:ext>
              </a:extLst>
            </p:cNvPr>
            <p:cNvGrpSpPr/>
            <p:nvPr/>
          </p:nvGrpSpPr>
          <p:grpSpPr>
            <a:xfrm rot="5400000">
              <a:off x="5730738" y="4472805"/>
              <a:ext cx="371765" cy="245243"/>
              <a:chOff x="1612021" y="520699"/>
              <a:chExt cx="509756" cy="291064"/>
            </a:xfrm>
          </p:grpSpPr>
          <p:sp>
            <p:nvSpPr>
              <p:cNvPr id="121" name="이등변 삼각형 120">
                <a:extLst>
                  <a:ext uri="{FF2B5EF4-FFF2-40B4-BE49-F238E27FC236}">
                    <a16:creationId xmlns:a16="http://schemas.microsoft.com/office/drawing/2014/main" id="{05CD1472-2E1E-4304-B321-1D463D722F4E}"/>
                  </a:ext>
                </a:extLst>
              </p:cNvPr>
              <p:cNvSpPr/>
              <p:nvPr/>
            </p:nvSpPr>
            <p:spPr>
              <a:xfrm>
                <a:off x="1612021" y="520699"/>
                <a:ext cx="254878" cy="177800"/>
              </a:xfrm>
              <a:prstGeom prst="triangl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3AAB4072-41D4-4794-A247-55C22E416B74}"/>
                  </a:ext>
                </a:extLst>
              </p:cNvPr>
              <p:cNvSpPr/>
              <p:nvPr/>
            </p:nvSpPr>
            <p:spPr>
              <a:xfrm>
                <a:off x="1866900" y="520700"/>
                <a:ext cx="254877" cy="177800"/>
              </a:xfrm>
              <a:prstGeom prst="triangl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FCFAAA2-6D81-458C-B44C-3868820FAE49}"/>
                  </a:ext>
                </a:extLst>
              </p:cNvPr>
              <p:cNvCxnSpPr>
                <a:stCxn id="122" idx="2"/>
              </p:cNvCxnSpPr>
              <p:nvPr/>
            </p:nvCxnSpPr>
            <p:spPr>
              <a:xfrm flipH="1">
                <a:off x="1739461" y="698500"/>
                <a:ext cx="127439" cy="1132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60B83C5-BD56-4F39-B74D-B81816ED9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1862" y="710102"/>
                <a:ext cx="102476" cy="9757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126832-4322-49CB-B3BF-B277AF94EE3D}"/>
                </a:ext>
              </a:extLst>
            </p:cNvPr>
            <p:cNvSpPr txBox="1"/>
            <p:nvPr/>
          </p:nvSpPr>
          <p:spPr>
            <a:xfrm>
              <a:off x="720110" y="3764548"/>
              <a:ext cx="162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User</a:t>
              </a:r>
              <a:endParaRPr lang="ko-KR" altLang="en-US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B64918-8DFE-43AA-A4DF-8383194F864E}"/>
                </a:ext>
              </a:extLst>
            </p:cNvPr>
            <p:cNvSpPr txBox="1"/>
            <p:nvPr/>
          </p:nvSpPr>
          <p:spPr>
            <a:xfrm>
              <a:off x="3714365" y="3745062"/>
              <a:ext cx="139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Gateway</a:t>
              </a:r>
              <a:endParaRPr lang="ko-KR" altLang="en-US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27E911-7494-41A1-AEBB-A9C023B8B2FA}"/>
                </a:ext>
              </a:extLst>
            </p:cNvPr>
            <p:cNvSpPr txBox="1"/>
            <p:nvPr/>
          </p:nvSpPr>
          <p:spPr>
            <a:xfrm>
              <a:off x="708509" y="4133880"/>
              <a:ext cx="16260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Application</a:t>
              </a:r>
              <a:endParaRPr lang="ko-KR" altLang="en-US" sz="13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A2136B7-4682-4D52-A0E4-7A49742A4D32}"/>
                </a:ext>
              </a:extLst>
            </p:cNvPr>
            <p:cNvCxnSpPr>
              <a:cxnSpLocks/>
            </p:cNvCxnSpPr>
            <p:nvPr/>
          </p:nvCxnSpPr>
          <p:spPr>
            <a:xfrm rot="18978491">
              <a:off x="1981960" y="2585108"/>
              <a:ext cx="13304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3" name="그래픽 102" descr="Wi Fi">
              <a:extLst>
                <a:ext uri="{FF2B5EF4-FFF2-40B4-BE49-F238E27FC236}">
                  <a16:creationId xmlns:a16="http://schemas.microsoft.com/office/drawing/2014/main" id="{3233DB33-7064-4500-8490-D7CD963C8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2421" y="2110280"/>
              <a:ext cx="600970" cy="60097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1113E82-8E44-464A-A3ED-F5781683E53A}"/>
                </a:ext>
              </a:extLst>
            </p:cNvPr>
            <p:cNvSpPr txBox="1"/>
            <p:nvPr/>
          </p:nvSpPr>
          <p:spPr>
            <a:xfrm>
              <a:off x="3633356" y="322561"/>
              <a:ext cx="162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Server</a:t>
              </a:r>
              <a:endParaRPr lang="ko-KR" altLang="en-US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32C1CB8D-CC74-470D-94FA-42F5D735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261" y="2161601"/>
              <a:ext cx="0" cy="1227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그래픽 105" descr="Wi Fi">
              <a:extLst>
                <a:ext uri="{FF2B5EF4-FFF2-40B4-BE49-F238E27FC236}">
                  <a16:creationId xmlns:a16="http://schemas.microsoft.com/office/drawing/2014/main" id="{B4A6189C-221A-4833-9AF1-5EFBD848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46397" y="2513417"/>
              <a:ext cx="600970" cy="600970"/>
            </a:xfrm>
            <a:prstGeom prst="rect">
              <a:avLst/>
            </a:prstGeom>
          </p:spPr>
        </p:pic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F485F9F-8D92-4A59-A3FA-812996F313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31" y="4887420"/>
              <a:ext cx="1329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8" name="그래픽 107" descr="구름">
              <a:extLst>
                <a:ext uri="{FF2B5EF4-FFF2-40B4-BE49-F238E27FC236}">
                  <a16:creationId xmlns:a16="http://schemas.microsoft.com/office/drawing/2014/main" id="{6C4FC6B6-B712-4F64-96F2-C455262E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90167" y="1059777"/>
              <a:ext cx="914400" cy="914400"/>
            </a:xfrm>
            <a:prstGeom prst="rect">
              <a:avLst/>
            </a:prstGeom>
          </p:spPr>
        </p:pic>
        <p:pic>
          <p:nvPicPr>
            <p:cNvPr id="109" name="그래픽 108" descr="컴퓨터">
              <a:extLst>
                <a:ext uri="{FF2B5EF4-FFF2-40B4-BE49-F238E27FC236}">
                  <a16:creationId xmlns:a16="http://schemas.microsoft.com/office/drawing/2014/main" id="{0BD50A7F-CF34-41EE-9D71-A3AA69687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33356" y="627110"/>
              <a:ext cx="914400" cy="914400"/>
            </a:xfrm>
            <a:prstGeom prst="rect">
              <a:avLst/>
            </a:prstGeom>
          </p:spPr>
        </p:pic>
        <p:pic>
          <p:nvPicPr>
            <p:cNvPr id="110" name="그래픽 109" descr="자물쇠">
              <a:extLst>
                <a:ext uri="{FF2B5EF4-FFF2-40B4-BE49-F238E27FC236}">
                  <a16:creationId xmlns:a16="http://schemas.microsoft.com/office/drawing/2014/main" id="{33C88003-8F38-4891-BB39-F840D34A7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67012" y="4423470"/>
              <a:ext cx="715677" cy="715677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6596554-F218-4A6F-9FC7-F6773D225ADB}"/>
                </a:ext>
              </a:extLst>
            </p:cNvPr>
            <p:cNvSpPr txBox="1"/>
            <p:nvPr/>
          </p:nvSpPr>
          <p:spPr>
            <a:xfrm>
              <a:off x="6511810" y="3743614"/>
              <a:ext cx="162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Door Lock</a:t>
              </a:r>
              <a:endParaRPr lang="ko-KR" altLang="en-US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4F82DC8-A35B-45EA-B8FD-83FDDBE51E48}"/>
                </a:ext>
              </a:extLst>
            </p:cNvPr>
            <p:cNvSpPr txBox="1"/>
            <p:nvPr/>
          </p:nvSpPr>
          <p:spPr>
            <a:xfrm>
              <a:off x="3697821" y="4112946"/>
              <a:ext cx="15336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Raspberry Pi 4</a:t>
              </a:r>
              <a:endParaRPr lang="ko-KR" altLang="en-US" sz="13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DF9C85E-767A-42D7-99D8-410754CD6BE7}"/>
                </a:ext>
              </a:extLst>
            </p:cNvPr>
            <p:cNvSpPr txBox="1"/>
            <p:nvPr/>
          </p:nvSpPr>
          <p:spPr>
            <a:xfrm>
              <a:off x="6511810" y="4113779"/>
              <a:ext cx="16260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Raspberry Pi Pico</a:t>
              </a:r>
              <a:endParaRPr lang="ko-KR" altLang="en-US" sz="13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0365035-D890-4820-95B4-74D74F20041F}"/>
                </a:ext>
              </a:extLst>
            </p:cNvPr>
            <p:cNvCxnSpPr/>
            <p:nvPr/>
          </p:nvCxnSpPr>
          <p:spPr>
            <a:xfrm flipV="1">
              <a:off x="4412261" y="1160035"/>
              <a:ext cx="354001" cy="4499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1E8531-ED15-4CEF-BFB1-E698EF88112B}"/>
                </a:ext>
              </a:extLst>
            </p:cNvPr>
            <p:cNvSpPr/>
            <p:nvPr/>
          </p:nvSpPr>
          <p:spPr>
            <a:xfrm>
              <a:off x="6512703" y="5168135"/>
              <a:ext cx="1626079" cy="40325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2A552C4-7E13-4EC8-83FD-9442656EAFF8}"/>
                </a:ext>
              </a:extLst>
            </p:cNvPr>
            <p:cNvSpPr/>
            <p:nvPr/>
          </p:nvSpPr>
          <p:spPr>
            <a:xfrm>
              <a:off x="6653345" y="5272719"/>
              <a:ext cx="134581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Camera Module</a:t>
              </a:r>
              <a:endPara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89BC95A-CF0A-4D3C-9273-C7BFB179637A}"/>
                </a:ext>
              </a:extLst>
            </p:cNvPr>
            <p:cNvSpPr/>
            <p:nvPr/>
          </p:nvSpPr>
          <p:spPr>
            <a:xfrm>
              <a:off x="6512703" y="5713413"/>
              <a:ext cx="1626079" cy="40325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65A5A06-DC18-47C6-AAAF-16DBDA823AAE}"/>
                </a:ext>
              </a:extLst>
            </p:cNvPr>
            <p:cNvSpPr/>
            <p:nvPr/>
          </p:nvSpPr>
          <p:spPr>
            <a:xfrm>
              <a:off x="6536500" y="5817927"/>
              <a:ext cx="160228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Microphone Module</a:t>
              </a:r>
              <a:endPara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10A33EF-2E59-42EA-A63F-8FEA8CCAC859}"/>
                </a:ext>
              </a:extLst>
            </p:cNvPr>
            <p:cNvSpPr/>
            <p:nvPr/>
          </p:nvSpPr>
          <p:spPr>
            <a:xfrm>
              <a:off x="6579806" y="6360219"/>
              <a:ext cx="14193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Ultrasonic sensors</a:t>
              </a:r>
              <a:endPara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D68489A-2389-46D0-B28A-C226E22ABBFE}"/>
                </a:ext>
              </a:extLst>
            </p:cNvPr>
            <p:cNvSpPr/>
            <p:nvPr/>
          </p:nvSpPr>
          <p:spPr>
            <a:xfrm>
              <a:off x="6512703" y="6260715"/>
              <a:ext cx="1626079" cy="40325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63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933525"/>
            <a:chOff x="10359306" y="124840"/>
            <a:chExt cx="3072663" cy="9335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구성도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87B290-7D87-408F-A5F4-1D4BAB215EDE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6EB7D4-B48B-46D1-A2E3-0B4BEA2EE1E9}"/>
              </a:ext>
            </a:extLst>
          </p:cNvPr>
          <p:cNvSpPr txBox="1"/>
          <p:nvPr/>
        </p:nvSpPr>
        <p:spPr>
          <a:xfrm>
            <a:off x="4775730" y="581114"/>
            <a:ext cx="264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얼굴 인식 흐름도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1A7996D-DB23-4723-B56F-53E76D84027A}"/>
              </a:ext>
            </a:extLst>
          </p:cNvPr>
          <p:cNvCxnSpPr/>
          <p:nvPr/>
        </p:nvCxnSpPr>
        <p:spPr>
          <a:xfrm>
            <a:off x="2254250" y="6367079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D1DC9CC-2EF8-4E1E-925C-AEF20CD38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8" t="3611" r="7657"/>
          <a:stretch/>
        </p:blipFill>
        <p:spPr>
          <a:xfrm>
            <a:off x="2584105" y="1311970"/>
            <a:ext cx="7023789" cy="49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1947</Words>
  <Application>Microsoft Office PowerPoint</Application>
  <PresentationFormat>와이드스크린</PresentationFormat>
  <Paragraphs>302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Arial</vt:lpstr>
      <vt:lpstr>에스코어 드림 5 Medium</vt:lpstr>
      <vt:lpstr>에스코어 드림 3 Light</vt:lpstr>
      <vt:lpstr>맑은 고딕</vt:lpstr>
      <vt:lpstr>에스코어 드림 1 Thin</vt:lpstr>
      <vt:lpstr>에스코어 드림 4 Regular</vt:lpstr>
      <vt:lpstr>에스코어 드림 7 ExtraBold</vt:lpstr>
      <vt:lpstr>에스코어 드림 8 Heavy</vt:lpstr>
      <vt:lpstr>에스코어 드림 2 ExtraLight</vt:lpstr>
      <vt:lpstr>에스코어 드림 9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nayoung</cp:lastModifiedBy>
  <cp:revision>406</cp:revision>
  <dcterms:created xsi:type="dcterms:W3CDTF">2020-11-26T12:57:00Z</dcterms:created>
  <dcterms:modified xsi:type="dcterms:W3CDTF">2023-06-09T07:43:12Z</dcterms:modified>
  <cp:contentStatus/>
</cp:coreProperties>
</file>