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1" r:id="rId6"/>
    <p:sldId id="273" r:id="rId7"/>
    <p:sldId id="264" r:id="rId8"/>
    <p:sldId id="262" r:id="rId9"/>
    <p:sldId id="263" r:id="rId10"/>
    <p:sldId id="274" r:id="rId11"/>
    <p:sldId id="265" r:id="rId12"/>
    <p:sldId id="266" r:id="rId13"/>
    <p:sldId id="267" r:id="rId14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0" autoAdjust="0"/>
  </p:normalViewPr>
  <p:slideViewPr>
    <p:cSldViewPr snapToGrid="0">
      <p:cViewPr varScale="1">
        <p:scale>
          <a:sx n="44" d="100"/>
          <a:sy n="44" d="100"/>
        </p:scale>
        <p:origin x="1085" y="86"/>
      </p:cViewPr>
      <p:guideLst/>
    </p:cSldViewPr>
  </p:slideViewPr>
  <p:notesTextViewPr>
    <p:cViewPr>
      <p:scale>
        <a:sx n="1" d="1"/>
        <a:sy n="1" d="1"/>
      </p:scale>
      <p:origin x="0" y="-2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. KJJ</a:t>
            </a:r>
            <a:r>
              <a:rPr lang="ko-KR" altLang="en-US"/>
              <a:t>팀 캡스톤 디자인 </a:t>
            </a:r>
            <a:r>
              <a:rPr lang="en-US" altLang="ko-KR"/>
              <a:t>2 </a:t>
            </a:r>
            <a:r>
              <a:rPr lang="ko-KR" altLang="en-US"/>
              <a:t>계획 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6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사용자 친화적인 </a:t>
            </a:r>
            <a:r>
              <a:rPr lang="en-US" altLang="ko-KR"/>
              <a:t>UI</a:t>
            </a:r>
            <a:r>
              <a:rPr lang="ko-KR" altLang="en-US"/>
              <a:t>를 위한 업그레이드를 계속해서 진행할 예정입니다</a:t>
            </a:r>
            <a:r>
              <a:rPr lang="en-US" altLang="ko-KR"/>
              <a:t>.</a:t>
            </a:r>
          </a:p>
          <a:p>
            <a:r>
              <a:rPr lang="ko-KR" altLang="en-US"/>
              <a:t>디자인 개선 및 반응형을 적용하여 다양한 환경에서도 사용자가 동일한 만족감을 느낄 수 있도록 제작할 예정입니다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1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추진 전략입니다</a:t>
            </a:r>
            <a:r>
              <a:rPr lang="en-US" altLang="ko-KR"/>
              <a:t>.</a:t>
            </a:r>
          </a:p>
          <a:p>
            <a:r>
              <a:rPr lang="ko-KR" altLang="en-US"/>
              <a:t>업무 분장에 있어서는 프론트엔드</a:t>
            </a:r>
            <a:r>
              <a:rPr lang="en-US" altLang="ko-KR"/>
              <a:t>, </a:t>
            </a:r>
            <a:r>
              <a:rPr lang="ko-KR" altLang="en-US"/>
              <a:t>백엔드로 구분하여 진행할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김기범이 관리자 파트 웹페이지 및 제공 데이터 구체화</a:t>
            </a:r>
            <a:r>
              <a:rPr lang="en-US" altLang="ko-KR"/>
              <a:t>, </a:t>
            </a:r>
            <a:r>
              <a:rPr lang="ko-KR" altLang="en-US"/>
              <a:t>조성훈이 소비자 파트 웹페이지 및 </a:t>
            </a:r>
            <a:r>
              <a:rPr lang="en-US" altLang="ko-KR"/>
              <a:t>QR</a:t>
            </a:r>
            <a:r>
              <a:rPr lang="ko-KR" altLang="en-US"/>
              <a:t>코드 고도화를 진행할 예정이며</a:t>
            </a:r>
            <a:r>
              <a:rPr lang="en-US" altLang="ko-KR"/>
              <a:t>,</a:t>
            </a:r>
          </a:p>
          <a:p>
            <a:r>
              <a:rPr lang="ko-KR" altLang="en-US"/>
              <a:t>정형목이 기능 개발 및 서버 관리를 담당하려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36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수행일정은 다음과 같습니다</a:t>
            </a:r>
            <a:r>
              <a:rPr lang="en-US" altLang="ko-KR"/>
              <a:t>.</a:t>
            </a:r>
          </a:p>
          <a:p>
            <a:r>
              <a:rPr lang="en-US" altLang="ko-KR"/>
              <a:t>8</a:t>
            </a:r>
            <a:r>
              <a:rPr lang="ko-KR" altLang="en-US"/>
              <a:t>월에는 웹 토큰 기반 인증 시스템을 구축하고</a:t>
            </a:r>
            <a:r>
              <a:rPr lang="en-US" altLang="ko-KR"/>
              <a:t>, 9</a:t>
            </a:r>
            <a:r>
              <a:rPr lang="ko-KR" altLang="en-US"/>
              <a:t>월까지 </a:t>
            </a:r>
            <a:r>
              <a:rPr lang="en-US" altLang="ko-KR"/>
              <a:t>Keycloak</a:t>
            </a:r>
            <a:r>
              <a:rPr lang="ko-KR" altLang="en-US"/>
              <a:t> 서버와 연동을 마무리할 계획입니다</a:t>
            </a:r>
            <a:r>
              <a:rPr lang="en-US" altLang="ko-KR"/>
              <a:t>.</a:t>
            </a:r>
          </a:p>
          <a:p>
            <a:r>
              <a:rPr lang="en-US" altLang="ko-KR"/>
              <a:t>9</a:t>
            </a:r>
            <a:r>
              <a:rPr lang="ko-KR" altLang="en-US"/>
              <a:t>월에는 </a:t>
            </a:r>
            <a:r>
              <a:rPr lang="en-US" altLang="ko-KR"/>
              <a:t>UI </a:t>
            </a:r>
            <a:r>
              <a:rPr lang="ko-KR" altLang="en-US"/>
              <a:t>업그레이드 및 </a:t>
            </a:r>
            <a:r>
              <a:rPr lang="en-US" altLang="ko-KR"/>
              <a:t>QR </a:t>
            </a:r>
            <a:r>
              <a:rPr lang="ko-KR" altLang="en-US"/>
              <a:t>시스템 고도화를 진행하여 </a:t>
            </a:r>
            <a:r>
              <a:rPr lang="en-US" altLang="ko-KR"/>
              <a:t>10</a:t>
            </a:r>
            <a:r>
              <a:rPr lang="ko-KR" altLang="en-US"/>
              <a:t>월에 최종 테스트를 진행할 예정입니다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0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발표는 간단한 개요를 시작으로 프로젝트 목표</a:t>
            </a:r>
            <a:r>
              <a:rPr lang="en-US" altLang="ko-KR"/>
              <a:t>, </a:t>
            </a:r>
            <a:r>
              <a:rPr lang="ko-KR" altLang="en-US"/>
              <a:t>내용과 추진전략의 순서로 진행될 예정입니다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개요입니다</a:t>
            </a:r>
            <a:r>
              <a:rPr lang="en-US" altLang="ko-KR"/>
              <a:t>. </a:t>
            </a:r>
            <a:r>
              <a:rPr lang="ko-KR" altLang="en-US"/>
              <a:t>오늘날 음식물 쓰레기 문제는 심각한 사회현상으로써 대두되고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음식물 쓰레기는 발생부터 처리 전 과정에 걸쳐 대량의 온실가스와 비용을 발생시킵니다</a:t>
            </a:r>
            <a:r>
              <a:rPr lang="en-US" altLang="ko-KR"/>
              <a:t>. </a:t>
            </a:r>
          </a:p>
          <a:p>
            <a:r>
              <a:rPr lang="ko-KR" altLang="en-US"/>
              <a:t>이에 국내의 각종 단체에서 잔반없는 날 등의 캠페인을 진행하고 있지만</a:t>
            </a:r>
            <a:r>
              <a:rPr lang="en-US" altLang="ko-KR"/>
              <a:t>, </a:t>
            </a:r>
            <a:r>
              <a:rPr lang="ko-KR" altLang="en-US"/>
              <a:t>일시적이고 근본적인 해결책은 되지 못했습니다</a:t>
            </a:r>
            <a:r>
              <a:rPr lang="en-US" altLang="ko-KR"/>
              <a:t>.</a:t>
            </a:r>
          </a:p>
          <a:p>
            <a:r>
              <a:rPr lang="ko-KR" altLang="en-US"/>
              <a:t>특히 구내식당은 식수인원이 유동적이므로 보다 정확한 급식 수요 데이터가 요구됩니다</a:t>
            </a:r>
            <a:r>
              <a:rPr lang="en-US" altLang="ko-KR"/>
              <a:t>. </a:t>
            </a:r>
          </a:p>
          <a:p>
            <a:r>
              <a:rPr lang="ko-KR" altLang="en-US"/>
              <a:t>이런 부분을 극복하기 위해 일부 기업에서 예약 시스템을 도입하기도 했지만</a:t>
            </a:r>
            <a:r>
              <a:rPr lang="en-US" altLang="ko-KR"/>
              <a:t> </a:t>
            </a:r>
            <a:r>
              <a:rPr lang="ko-KR" altLang="en-US"/>
              <a:t>자사에 한정되는 폐쇄적인 시스템이라는 한계를 벗어나지 못했습니다</a:t>
            </a:r>
            <a:r>
              <a:rPr lang="en-US" altLang="ko-KR"/>
              <a:t>.</a:t>
            </a:r>
          </a:p>
          <a:p>
            <a:r>
              <a:rPr lang="ko-KR" altLang="en-US"/>
              <a:t>그렇기에 광범위하게 적용할 수 있고</a:t>
            </a:r>
            <a:r>
              <a:rPr lang="en-US" altLang="ko-KR"/>
              <a:t>, </a:t>
            </a:r>
            <a:r>
              <a:rPr lang="ko-KR" altLang="en-US"/>
              <a:t>단순히 예약을 종합하는 것 이상의 시스템이 필요하다고 생각했습니다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이를 위해 저희가 세운 목표는 크게 세 가지 였습니다</a:t>
            </a:r>
            <a:r>
              <a:rPr lang="en-US" altLang="ko-KR"/>
              <a:t>.</a:t>
            </a:r>
          </a:p>
          <a:p>
            <a:r>
              <a:rPr lang="ko-KR" altLang="en-US"/>
              <a:t>다양한 기관 및 산업체에서 공통적으로 이용 가능할 것</a:t>
            </a:r>
            <a:r>
              <a:rPr lang="en-US" altLang="ko-KR"/>
              <a:t>, </a:t>
            </a:r>
            <a:r>
              <a:rPr lang="ko-KR" altLang="en-US"/>
              <a:t>실 수집 및 예측 데이터를 제공하여 음식물 쓰레기 감소를 도모할 것</a:t>
            </a:r>
            <a:r>
              <a:rPr lang="en-US" altLang="ko-KR"/>
              <a:t>, </a:t>
            </a:r>
            <a:r>
              <a:rPr lang="ko-KR" altLang="en-US"/>
              <a:t>사용자 친화적인 인터페이스일 것의 세 가지 입니다</a:t>
            </a:r>
            <a:r>
              <a:rPr lang="en-US" altLang="ko-KR"/>
              <a:t>.</a:t>
            </a:r>
          </a:p>
          <a:p>
            <a:r>
              <a:rPr lang="ko-KR" altLang="en-US"/>
              <a:t>각 목표에 대해서 </a:t>
            </a:r>
            <a:r>
              <a:rPr lang="en-US" altLang="ko-KR"/>
              <a:t>3</a:t>
            </a:r>
            <a:r>
              <a:rPr lang="ko-KR" altLang="en-US"/>
              <a:t>가지씩 세분화하였고</a:t>
            </a:r>
            <a:r>
              <a:rPr lang="en-US" altLang="ko-KR"/>
              <a:t>, 1-1</a:t>
            </a:r>
            <a:r>
              <a:rPr lang="ko-KR" altLang="en-US"/>
              <a:t>과 </a:t>
            </a:r>
            <a:r>
              <a:rPr lang="en-US" altLang="ko-KR"/>
              <a:t>2-1, 2-2</a:t>
            </a:r>
            <a:r>
              <a:rPr lang="ko-KR" altLang="en-US"/>
              <a:t>는 지난 캡스톤에서 수행하였습니다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캡스톤 디자인 </a:t>
            </a:r>
            <a:r>
              <a:rPr lang="en-US" altLang="ko-KR"/>
              <a:t>2</a:t>
            </a:r>
            <a:r>
              <a:rPr lang="ko-KR" altLang="en-US"/>
              <a:t>에서 진행할 항목에 대해서는 다음 목차인 내용 부분에서 자세히 설명드리도록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6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내용 파트입니다</a:t>
            </a:r>
            <a:r>
              <a:rPr lang="en-US" altLang="ko-KR"/>
              <a:t>.</a:t>
            </a:r>
          </a:p>
          <a:p>
            <a:r>
              <a:rPr lang="ko-KR" altLang="en-US"/>
              <a:t>먼저 저희가 캡스톤 디자인</a:t>
            </a:r>
            <a:r>
              <a:rPr lang="en-US" altLang="ko-KR"/>
              <a:t>2</a:t>
            </a:r>
            <a:r>
              <a:rPr lang="ko-KR" altLang="en-US"/>
              <a:t>를 위해 방학 기간에 진행한 내용에 대해 설명드리겠습니다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이용업체 시스템과 유연하게 융합하기 위한 통합 인증 시스템 도입 목표를 달성하기 위하여</a:t>
            </a:r>
            <a:r>
              <a:rPr lang="en-US" altLang="ko-KR"/>
              <a:t>, </a:t>
            </a:r>
            <a:r>
              <a:rPr lang="ko-KR" altLang="en-US"/>
              <a:t>방학 기간 스터디를 진행했습니다</a:t>
            </a:r>
            <a:r>
              <a:rPr lang="en-US" altLang="ko-KR"/>
              <a:t>.</a:t>
            </a:r>
          </a:p>
          <a:p>
            <a:r>
              <a:rPr lang="en-US"/>
              <a:t>7</a:t>
            </a:r>
            <a:r>
              <a:rPr lang="ko-KR" altLang="en-US"/>
              <a:t>월 한달 간 주 </a:t>
            </a:r>
            <a:r>
              <a:rPr lang="en-US" altLang="ko-KR"/>
              <a:t>1</a:t>
            </a:r>
            <a:r>
              <a:rPr lang="ko-KR" altLang="en-US"/>
              <a:t>회 관련 지식들을 학습하고 서로 지식을 공유하는 시간을 가졌습니다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목표 달성에 필요한 사전 지식들을 팀원들이 확보할 수 있었습니다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 통합 인증 시스템으로 선정한 </a:t>
            </a:r>
            <a:r>
              <a:rPr lang="en-US" altLang="ko-KR"/>
              <a:t>Keycloak </a:t>
            </a:r>
            <a:r>
              <a:rPr lang="ko-KR" altLang="en-US"/>
              <a:t>서버 구축까지 진행하였습니다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02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다음으로는 결제 서비스 연계용 </a:t>
            </a:r>
            <a:r>
              <a:rPr lang="en-US" altLang="ko-KR"/>
              <a:t>QR</a:t>
            </a:r>
            <a:r>
              <a:rPr lang="ko-KR" altLang="en-US"/>
              <a:t>코드 생성 및 고도화 목표를 위해</a:t>
            </a:r>
            <a:r>
              <a:rPr lang="en-US" altLang="ko-KR"/>
              <a:t>, QR</a:t>
            </a:r>
            <a:r>
              <a:rPr lang="ko-KR" altLang="en-US"/>
              <a:t>코드 생성 로직을 구현하였습니다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서버로 특정 요청을 보내면</a:t>
            </a:r>
            <a:r>
              <a:rPr lang="en-US" altLang="ko-KR"/>
              <a:t>, </a:t>
            </a:r>
            <a:r>
              <a:rPr lang="ko-KR" altLang="en-US"/>
              <a:t>자체적으로 </a:t>
            </a:r>
            <a:r>
              <a:rPr lang="en-US" altLang="ko-KR"/>
              <a:t>QR</a:t>
            </a:r>
            <a:r>
              <a:rPr lang="ko-KR" altLang="en-US"/>
              <a:t>코드를 생성하여 응답하는 로직을 구현하였습니다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150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마지막으로는 인터페이스 업그레이드 입니다</a:t>
            </a:r>
            <a:r>
              <a:rPr lang="en-US" altLang="ko-KR"/>
              <a:t>.</a:t>
            </a:r>
          </a:p>
          <a:p>
            <a:r>
              <a:rPr lang="ko-KR" altLang="en-US"/>
              <a:t>최종 발표 당시 디자인과 관련한 피드백을 수용하여</a:t>
            </a:r>
            <a:r>
              <a:rPr lang="en-US" altLang="ko-KR"/>
              <a:t>, bootstrap</a:t>
            </a:r>
            <a:r>
              <a:rPr lang="ko-KR" altLang="en-US"/>
              <a:t>을 적용하여 </a:t>
            </a:r>
            <a:r>
              <a:rPr lang="en-US" altLang="ko-KR"/>
              <a:t>1</a:t>
            </a:r>
            <a:r>
              <a:rPr lang="ko-KR" altLang="en-US"/>
              <a:t>차적으로 </a:t>
            </a:r>
            <a:r>
              <a:rPr lang="en-US" altLang="ko-KR"/>
              <a:t>UI</a:t>
            </a:r>
            <a:r>
              <a:rPr lang="ko-KR" altLang="en-US"/>
              <a:t> 업그레이드를 진행하였습니다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7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다음은 이전까지의 내용을 바탕으로 향후 진행할 내용입니다</a:t>
            </a:r>
            <a:r>
              <a:rPr lang="en-US" altLang="ko-KR"/>
              <a:t>.</a:t>
            </a:r>
          </a:p>
          <a:p>
            <a:r>
              <a:rPr lang="ko-KR" altLang="en-US"/>
              <a:t>첫 번째로는 웹 토큰을 활용한 </a:t>
            </a:r>
            <a:r>
              <a:rPr lang="en-US" altLang="ko-KR"/>
              <a:t>Keycloak</a:t>
            </a:r>
            <a:r>
              <a:rPr lang="ko-KR" altLang="en-US"/>
              <a:t> 기반의 통합 인증 시스템을 개발할 계획입니다</a:t>
            </a:r>
            <a:r>
              <a:rPr lang="en-US" altLang="ko-KR"/>
              <a:t>.</a:t>
            </a:r>
          </a:p>
          <a:p>
            <a:r>
              <a:rPr lang="en-US"/>
              <a:t>Keycloak </a:t>
            </a:r>
            <a:r>
              <a:rPr lang="ko-KR" altLang="en-US"/>
              <a:t>서버와 </a:t>
            </a:r>
            <a:r>
              <a:rPr lang="en-US" altLang="ko-KR"/>
              <a:t>Client, Backend Server</a:t>
            </a:r>
            <a:r>
              <a:rPr lang="ko-KR" altLang="en-US"/>
              <a:t>가 상호 간 통신하며 인증 절차를 수행합니다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이용업체와의 인증 시스템과도 유연하게 결합할 수 있게 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다음으로는 결제 서비스와 연계하기 위한 </a:t>
            </a:r>
            <a:r>
              <a:rPr lang="en-US" altLang="ko-KR"/>
              <a:t>QR </a:t>
            </a:r>
            <a:r>
              <a:rPr lang="ko-KR" altLang="en-US"/>
              <a:t>코드 로직의 고도화입니다</a:t>
            </a:r>
            <a:r>
              <a:rPr lang="en-US" altLang="ko-KR"/>
              <a:t>.</a:t>
            </a:r>
          </a:p>
          <a:p>
            <a:r>
              <a:rPr lang="en-US" altLang="ko-KR"/>
              <a:t>QR </a:t>
            </a:r>
            <a:r>
              <a:rPr lang="ko-KR" altLang="en-US"/>
              <a:t>코드 후처리 및 유효성 검사 로직 등 필요한 기능들을 구현할 계획입니다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9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07806" y="3505898"/>
            <a:ext cx="17088487" cy="23749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05205" y="2601149"/>
            <a:ext cx="18093690" cy="746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05205" y="2601149"/>
            <a:ext cx="18093690" cy="746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제목 텍스트</a:t>
            </a:r>
          </a:p>
        </p:txBody>
      </p:sp>
      <p:sp>
        <p:nvSpPr>
          <p:cNvPr id="5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8831923" y="10517695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solidFill>
            <a:srgbClr val="000000"/>
          </a:solidFill>
          <a:uFillTx/>
          <a:latin typeface="Gulim"/>
          <a:ea typeface="Gulim"/>
          <a:cs typeface="Gulim"/>
          <a:sym typeface="Gulim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jj.kjj.r-e.kr:8081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4"/>
          <p:cNvSpPr txBox="1">
            <a:spLocks noGrp="1"/>
          </p:cNvSpPr>
          <p:nvPr>
            <p:ph type="title"/>
          </p:nvPr>
        </p:nvSpPr>
        <p:spPr>
          <a:xfrm>
            <a:off x="2309323" y="4513169"/>
            <a:ext cx="15485745" cy="829945"/>
          </a:xfrm>
          <a:prstGeom prst="rect">
            <a:avLst/>
          </a:prstGeom>
        </p:spPr>
        <p:txBody>
          <a:bodyPr/>
          <a:lstStyle>
            <a:lvl1pPr indent="12700" algn="ctr">
              <a:spcBef>
                <a:spcPts val="100"/>
              </a:spcBef>
              <a:defRPr sz="5200" spc="-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음식물 쓰레기 감소를 위한 사전예약 시스템</a:t>
            </a:r>
          </a:p>
        </p:txBody>
      </p:sp>
      <p:pic>
        <p:nvPicPr>
          <p:cNvPr id="80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54" y="3949355"/>
            <a:ext cx="3267962" cy="280383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object 6"/>
          <p:cNvSpPr/>
          <p:nvPr/>
        </p:nvSpPr>
        <p:spPr>
          <a:xfrm>
            <a:off x="1894641" y="4415268"/>
            <a:ext cx="16612448" cy="1"/>
          </a:xfrm>
          <a:prstGeom prst="line">
            <a:avLst/>
          </a:prstGeom>
          <a:ln w="52354">
            <a:solidFill>
              <a:srgbClr val="32538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object 4"/>
          <p:cNvSpPr txBox="1"/>
          <p:nvPr/>
        </p:nvSpPr>
        <p:spPr>
          <a:xfrm>
            <a:off x="15668209" y="9632949"/>
            <a:ext cx="4469647" cy="135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spcBef>
                <a:spcPts val="100"/>
              </a:spcBef>
              <a:defRPr sz="2600"/>
            </a:pPr>
            <a:r>
              <a:t>팀장 : 20207117 김기범</a:t>
            </a:r>
          </a:p>
          <a:p>
            <a:pPr indent="12700" algn="ctr">
              <a:spcBef>
                <a:spcPts val="100"/>
              </a:spcBef>
              <a:defRPr sz="2600"/>
            </a:pPr>
            <a:r>
              <a:t>팀원 : 20207122 조성훈</a:t>
            </a:r>
          </a:p>
          <a:p>
            <a:pPr indent="12700" algn="ctr">
              <a:spcBef>
                <a:spcPts val="100"/>
              </a:spcBef>
              <a:defRPr sz="2600"/>
            </a:pPr>
            <a:r>
              <a:t>팀원 : 20182174 정형목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object 6"/>
          <p:cNvSpPr txBox="1">
            <a:spLocks noGrp="1"/>
          </p:cNvSpPr>
          <p:nvPr>
            <p:ph type="title"/>
          </p:nvPr>
        </p:nvSpPr>
        <p:spPr>
          <a:xfrm>
            <a:off x="2848657" y="594136"/>
            <a:ext cx="5526993" cy="506550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- 캡스톤 2 진행 내용 및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C5ED0-B5AF-26F3-E420-E3DA30111C5F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3. </a:t>
            </a:r>
            <a:r>
              <a:rPr lang="ko-KR" altLang="en-US" sz="3600"/>
              <a:t>사용자 친화적 </a:t>
            </a:r>
            <a:r>
              <a:rPr lang="en-US" altLang="ko-KR" sz="3600"/>
              <a:t>UI </a:t>
            </a:r>
            <a:r>
              <a:rPr lang="ko-KR" altLang="en-US" sz="3600"/>
              <a:t>설계</a:t>
            </a:r>
            <a:r>
              <a:rPr lang="en-US" altLang="ko-KR" sz="3600"/>
              <a:t>, </a:t>
            </a:r>
            <a:r>
              <a:rPr lang="ko-KR" altLang="en-US" sz="3600"/>
              <a:t>구현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4D6E76B-58CA-2C5B-FF62-42EF7299C591}"/>
              </a:ext>
            </a:extLst>
          </p:cNvPr>
          <p:cNvSpPr txBox="1"/>
          <p:nvPr/>
        </p:nvSpPr>
        <p:spPr>
          <a:xfrm>
            <a:off x="1427582" y="2590734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 altLang="ko-KR"/>
              <a:t>UI </a:t>
            </a:r>
            <a:r>
              <a:rPr lang="ko-KR" altLang="en-US"/>
              <a:t>업그레이드 및 반응형 적용 </a:t>
            </a:r>
          </a:p>
        </p:txBody>
      </p:sp>
      <p:pic>
        <p:nvPicPr>
          <p:cNvPr id="4" name="object 7" descr="object 7">
            <a:extLst>
              <a:ext uri="{FF2B5EF4-FFF2-40B4-BE49-F238E27FC236}">
                <a16:creationId xmlns:a16="http://schemas.microsoft.com/office/drawing/2014/main" id="{6FF1F309-045E-E26C-297A-CC1FA047F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82" y="4296181"/>
            <a:ext cx="7846277" cy="44160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캡스톤2 UI">
            <a:extLst>
              <a:ext uri="{FF2B5EF4-FFF2-40B4-BE49-F238E27FC236}">
                <a16:creationId xmlns:a16="http://schemas.microsoft.com/office/drawing/2014/main" id="{A1069AE7-BE8E-C90D-A3E4-C7A87CE779BA}"/>
              </a:ext>
            </a:extLst>
          </p:cNvPr>
          <p:cNvSpPr txBox="1"/>
          <p:nvPr/>
        </p:nvSpPr>
        <p:spPr>
          <a:xfrm>
            <a:off x="5201080" y="4006962"/>
            <a:ext cx="107508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캡스톤2 UI</a:t>
            </a:r>
          </a:p>
        </p:txBody>
      </p:sp>
      <p:sp>
        <p:nvSpPr>
          <p:cNvPr id="10" name="화살표: 오른쪽 7">
            <a:extLst>
              <a:ext uri="{FF2B5EF4-FFF2-40B4-BE49-F238E27FC236}">
                <a16:creationId xmlns:a16="http://schemas.microsoft.com/office/drawing/2014/main" id="{C00C8437-E38B-3562-FC86-C6AF804E1F9F}"/>
              </a:ext>
            </a:extLst>
          </p:cNvPr>
          <p:cNvSpPr/>
          <p:nvPr/>
        </p:nvSpPr>
        <p:spPr>
          <a:xfrm>
            <a:off x="9534842" y="5983887"/>
            <a:ext cx="1295401" cy="10406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2136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80459-A18F-7CE1-8547-0FE4597E14D6}"/>
              </a:ext>
            </a:extLst>
          </p:cNvPr>
          <p:cNvSpPr/>
          <p:nvPr/>
        </p:nvSpPr>
        <p:spPr>
          <a:xfrm>
            <a:off x="11254154" y="4185138"/>
            <a:ext cx="7846276" cy="45271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389A0-EFDD-C037-3F73-6BCD9282DD80}"/>
              </a:ext>
            </a:extLst>
          </p:cNvPr>
          <p:cNvSpPr txBox="1"/>
          <p:nvPr/>
        </p:nvSpPr>
        <p:spPr>
          <a:xfrm>
            <a:off x="14917125" y="5904059"/>
            <a:ext cx="52033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kumimoji="0" lang="ko-KR" altLang="en-US" sz="7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8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object 2" descr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53" y="572390"/>
            <a:ext cx="5504088" cy="58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object 3" descr="objec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1" y="542045"/>
            <a:ext cx="347646" cy="62612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object 5"/>
          <p:cNvSpPr txBox="1"/>
          <p:nvPr/>
        </p:nvSpPr>
        <p:spPr>
          <a:xfrm>
            <a:off x="2501951" y="6346944"/>
            <a:ext cx="164746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3500" spc="-381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김기범</a:t>
            </a:r>
            <a:endParaRPr dirty="0"/>
          </a:p>
        </p:txBody>
      </p:sp>
      <p:sp>
        <p:nvSpPr>
          <p:cNvPr id="196" name="object 7"/>
          <p:cNvSpPr txBox="1"/>
          <p:nvPr/>
        </p:nvSpPr>
        <p:spPr>
          <a:xfrm>
            <a:off x="8328360" y="6346945"/>
            <a:ext cx="164746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3500" spc="-381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조성훈</a:t>
            </a:r>
            <a:endParaRPr dirty="0"/>
          </a:p>
        </p:txBody>
      </p:sp>
      <p:sp>
        <p:nvSpPr>
          <p:cNvPr id="197" name="object 2"/>
          <p:cNvSpPr txBox="1"/>
          <p:nvPr/>
        </p:nvSpPr>
        <p:spPr>
          <a:xfrm>
            <a:off x="862758" y="6947005"/>
            <a:ext cx="4951104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관리자</a:t>
            </a:r>
            <a:r>
              <a:rPr dirty="0"/>
              <a:t> </a:t>
            </a:r>
            <a:r>
              <a:rPr dirty="0" err="1"/>
              <a:t>파트</a:t>
            </a:r>
            <a:r>
              <a:rPr dirty="0"/>
              <a:t> </a:t>
            </a:r>
            <a:r>
              <a:rPr dirty="0" err="1"/>
              <a:t>웹페이지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및 </a:t>
            </a:r>
            <a:r>
              <a:rPr dirty="0" err="1"/>
              <a:t>유지보수</a:t>
            </a:r>
            <a:endParaRPr dirty="0"/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Keycloak</a:t>
            </a:r>
            <a:r>
              <a:rPr dirty="0"/>
              <a:t> </a:t>
            </a: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Web</a:t>
            </a:r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수요</a:t>
            </a:r>
            <a:r>
              <a:rPr dirty="0"/>
              <a:t> 및 </a:t>
            </a:r>
            <a:r>
              <a:rPr dirty="0" err="1"/>
              <a:t>식자재</a:t>
            </a:r>
            <a:r>
              <a:rPr dirty="0"/>
              <a:t> </a:t>
            </a:r>
            <a:r>
              <a:rPr dirty="0" err="1"/>
              <a:t>소비량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제공</a:t>
            </a:r>
            <a:r>
              <a:rPr dirty="0"/>
              <a:t> </a:t>
            </a:r>
            <a:r>
              <a:rPr dirty="0" err="1"/>
              <a:t>구체화</a:t>
            </a:r>
            <a:endParaRPr dirty="0"/>
          </a:p>
        </p:txBody>
      </p:sp>
      <p:sp>
        <p:nvSpPr>
          <p:cNvPr id="198" name="object 2"/>
          <p:cNvSpPr txBox="1"/>
          <p:nvPr/>
        </p:nvSpPr>
        <p:spPr>
          <a:xfrm>
            <a:off x="6678842" y="6947005"/>
            <a:ext cx="5512568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소비자</a:t>
            </a:r>
            <a:r>
              <a:rPr dirty="0"/>
              <a:t> </a:t>
            </a:r>
            <a:r>
              <a:rPr dirty="0" err="1"/>
              <a:t>파트</a:t>
            </a:r>
            <a:r>
              <a:rPr dirty="0"/>
              <a:t> </a:t>
            </a:r>
            <a:r>
              <a:rPr dirty="0" err="1"/>
              <a:t>웹페이지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및 </a:t>
            </a:r>
            <a:r>
              <a:rPr dirty="0" err="1"/>
              <a:t>유지보수</a:t>
            </a:r>
            <a:endParaRPr dirty="0"/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Keycloak</a:t>
            </a:r>
            <a:r>
              <a:rPr dirty="0"/>
              <a:t> </a:t>
            </a: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- App</a:t>
            </a:r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연계용</a:t>
            </a:r>
            <a:r>
              <a:rPr dirty="0"/>
              <a:t> </a:t>
            </a:r>
            <a:r>
              <a:rPr dirty="0" err="1"/>
              <a:t>QR코드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 및 </a:t>
            </a:r>
            <a:r>
              <a:rPr dirty="0" err="1"/>
              <a:t>고도화</a:t>
            </a:r>
            <a:endParaRPr dirty="0"/>
          </a:p>
        </p:txBody>
      </p:sp>
      <p:sp>
        <p:nvSpPr>
          <p:cNvPr id="199" name="object 2"/>
          <p:cNvSpPr txBox="1"/>
          <p:nvPr/>
        </p:nvSpPr>
        <p:spPr>
          <a:xfrm>
            <a:off x="13554510" y="6967817"/>
            <a:ext cx="6006675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t>기능 개발</a:t>
            </a:r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t>개발, 배포 서버 관리</a:t>
            </a:r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t>JWT 로그인 구현</a:t>
            </a:r>
          </a:p>
          <a:p>
            <a:pPr marL="514350" indent="-514350">
              <a:buSzPct val="100000"/>
              <a:buAutoNum type="arabicPeriod"/>
              <a:defRPr sz="2400">
                <a:latin typeface="Gulim"/>
                <a:ea typeface="Gulim"/>
                <a:cs typeface="Gulim"/>
                <a:sym typeface="Gulim"/>
              </a:defRPr>
            </a:pPr>
            <a:r>
              <a:t>결제 서비스 연계용 QR코드 </a:t>
            </a:r>
            <a:r>
              <a:rPr lang="ko-KR" altLang="en-US"/>
              <a:t>처리 로직 구현</a:t>
            </a:r>
            <a:r>
              <a:t> 및 고도화</a:t>
            </a:r>
          </a:p>
        </p:txBody>
      </p:sp>
      <p:sp>
        <p:nvSpPr>
          <p:cNvPr id="200" name="object 7"/>
          <p:cNvSpPr txBox="1"/>
          <p:nvPr/>
        </p:nvSpPr>
        <p:spPr>
          <a:xfrm>
            <a:off x="15588343" y="6379014"/>
            <a:ext cx="13640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3500" spc="-381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정형목</a:t>
            </a:r>
            <a:endParaRPr dirty="0"/>
          </a:p>
        </p:txBody>
      </p:sp>
      <p:sp>
        <p:nvSpPr>
          <p:cNvPr id="201" name="선"/>
          <p:cNvSpPr/>
          <p:nvPr/>
        </p:nvSpPr>
        <p:spPr>
          <a:xfrm flipV="1">
            <a:off x="12689529" y="-27520"/>
            <a:ext cx="1" cy="113030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02" name="스크린샷 2023-08-03 오후 2.40.22.png" descr="스크린샷 2023-08-03 오후 2.40.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6981" y="2099868"/>
            <a:ext cx="3505201" cy="356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스크린샷 2023-08-03 오후 2.40.52.png" descr="스크린샷 2023-08-03 오후 2.40.5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223" y="2176068"/>
            <a:ext cx="3606801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object 2" descr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53" y="572390"/>
            <a:ext cx="5466724" cy="58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object 3" descr="objec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21" y="542045"/>
            <a:ext cx="347646" cy="6261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7" name="표 5"/>
          <p:cNvGraphicFramePr/>
          <p:nvPr>
            <p:extLst>
              <p:ext uri="{D42A27DB-BD31-4B8C-83A1-F6EECF244321}">
                <p14:modId xmlns:p14="http://schemas.microsoft.com/office/powerpoint/2010/main" val="4120791321"/>
              </p:ext>
            </p:extLst>
          </p:nvPr>
        </p:nvGraphicFramePr>
        <p:xfrm>
          <a:off x="2398183" y="2911475"/>
          <a:ext cx="15307734" cy="58442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2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536">
                <a:tc rowSpan="2"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추진내용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추진일정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5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t>6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t>7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t>8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t>9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t>10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사내 결제 연계용 </a:t>
                      </a:r>
                      <a:r>
                        <a:t>QR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생성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 lang="en-US" altLang="ko-KR"/>
                        <a:t>JWT </a:t>
                      </a:r>
                      <a:r>
                        <a:rPr lang="ko-KR" altLang="en-US" sz="3200" b="0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  <a:cs typeface="Calibri"/>
                          <a:sym typeface="Helvetica"/>
                        </a:rPr>
                        <a:t>기반 인증 시스템 구축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 lang="en-US"/>
                        <a:t>UI </a:t>
                      </a:r>
                      <a:r>
                        <a:rPr lang="ko-KR" altLang="en-US"/>
                        <a:t>업그레이드</a:t>
                      </a:r>
                      <a:endParaRPr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>
                          <a:sym typeface="Calibri"/>
                        </a:defRPr>
                      </a:pPr>
                      <a:r>
                        <a:rPr lang="en-US" altLang="ko-KR"/>
                        <a:t>Keycloak </a:t>
                      </a:r>
                      <a:r>
                        <a:rPr lang="ko-KR" altLang="en-US" sz="3200" b="0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  <a:cs typeface="Calibri"/>
                          <a:sym typeface="Helvetica"/>
                        </a:rPr>
                        <a:t>로그인 연동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 lang="en-US" altLang="ko-KR"/>
                        <a:t>QR </a:t>
                      </a:r>
                      <a:r>
                        <a:rPr lang="ko-KR" altLang="en-US" sz="3200" b="0" i="0" u="none" strike="noStrike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  <a:cs typeface="Calibri"/>
                          <a:sym typeface="Helvetica"/>
                        </a:rPr>
                        <a:t>시스템 고도화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536"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최종 테스트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32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 txBox="1">
            <a:spLocks noGrp="1"/>
          </p:cNvSpPr>
          <p:nvPr>
            <p:ph type="title"/>
          </p:nvPr>
        </p:nvSpPr>
        <p:spPr>
          <a:xfrm>
            <a:off x="8140420" y="5054684"/>
            <a:ext cx="3823258" cy="905511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5643" spc="-99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감사합니다</a:t>
            </a:r>
            <a:r>
              <a:t>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2" descr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5" y="596368"/>
            <a:ext cx="1683726" cy="934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object 3" descr="objec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787" y="3621744"/>
            <a:ext cx="784549" cy="42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object 4" descr="objec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57" y="3621511"/>
            <a:ext cx="166267" cy="422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object 5" descr="object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192" y="4873066"/>
            <a:ext cx="763842" cy="419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object 6" descr="object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66" y="4863936"/>
            <a:ext cx="217803" cy="430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object 7" descr="object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138" y="6113345"/>
            <a:ext cx="757861" cy="429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object 8" descr="object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183" y="6114336"/>
            <a:ext cx="223325" cy="43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object 9" descr="object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2481" y="7379589"/>
            <a:ext cx="1617414" cy="42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object 10" descr="object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0" y="7372712"/>
            <a:ext cx="234369" cy="422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3"/>
          <p:cNvSpPr txBox="1"/>
          <p:nvPr/>
        </p:nvSpPr>
        <p:spPr>
          <a:xfrm>
            <a:off x="2936368" y="84664"/>
            <a:ext cx="3244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800" spc="-839">
                <a:latin typeface="Malgun Gothic Semilight"/>
                <a:ea typeface="Malgun Gothic Semilight"/>
                <a:cs typeface="Malgun Gothic Semilight"/>
                <a:sym typeface="Malgun Gothic Semilight"/>
              </a:defRPr>
            </a:lvl1pPr>
          </a:lstStyle>
          <a:p>
            <a:r>
              <a:t>-</a:t>
            </a:r>
          </a:p>
        </p:txBody>
      </p:sp>
      <p:pic>
        <p:nvPicPr>
          <p:cNvPr id="95" name="object 4" descr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52" y="583647"/>
            <a:ext cx="4090701" cy="58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object 5" descr="objec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90" y="572390"/>
            <a:ext cx="1098370" cy="588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6" descr="objec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20" y="542045"/>
            <a:ext cx="246629" cy="62612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6"/>
          <p:cNvSpPr txBox="1"/>
          <p:nvPr/>
        </p:nvSpPr>
        <p:spPr>
          <a:xfrm>
            <a:off x="2039278" y="2794033"/>
            <a:ext cx="16377158" cy="283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➢"/>
              <a:defRPr sz="3200"/>
            </a:pPr>
            <a:r>
              <a:t>대두되고 있는 음식물 쓰레기 문제</a:t>
            </a:r>
          </a:p>
          <a:p>
            <a:pPr>
              <a:lnSpc>
                <a:spcPct val="150000"/>
              </a:lnSpc>
              <a:defRPr sz="3200"/>
            </a:pPr>
            <a:r>
              <a:t>	- 음식물 쓰레기는 모든 과정에서 대량의 온실가스, 처리비용 발생</a:t>
            </a:r>
          </a:p>
          <a:p>
            <a:pPr>
              <a:lnSpc>
                <a:spcPct val="150000"/>
              </a:lnSpc>
              <a:defRPr sz="3200"/>
            </a:pPr>
            <a:r>
              <a:t>	- 이에 “잔반 없는 날＂등 각종 캠페인을 진행하고 있지만, 일시적임</a:t>
            </a:r>
          </a:p>
          <a:p>
            <a:pPr>
              <a:lnSpc>
                <a:spcPct val="150000"/>
              </a:lnSpc>
              <a:defRPr sz="3200"/>
            </a:pPr>
            <a:r>
              <a:t>	- 특히 구내식당은 식수인원이 유동적이므로 보다 정확한 급식 수요 데이터가 요구됨	  </a:t>
            </a:r>
          </a:p>
        </p:txBody>
      </p:sp>
      <p:pic>
        <p:nvPicPr>
          <p:cNvPr id="99" name="그림 18" descr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865" y="6340475"/>
            <a:ext cx="3124523" cy="259126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10"/>
          <p:cNvSpPr txBox="1"/>
          <p:nvPr/>
        </p:nvSpPr>
        <p:spPr>
          <a:xfrm>
            <a:off x="5585569" y="9010622"/>
            <a:ext cx="21508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아워홈 &lt;Meal Care&gt;</a:t>
            </a:r>
          </a:p>
        </p:txBody>
      </p:sp>
      <p:pic>
        <p:nvPicPr>
          <p:cNvPr id="101" name="그림 19" descr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068" y="6733027"/>
            <a:ext cx="3889697" cy="199668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12"/>
          <p:cNvSpPr txBox="1"/>
          <p:nvPr/>
        </p:nvSpPr>
        <p:spPr>
          <a:xfrm>
            <a:off x="8809120" y="8828674"/>
            <a:ext cx="344359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사학연금 &lt;구내식당 사전예약 시스템&gt;</a:t>
            </a:r>
          </a:p>
        </p:txBody>
      </p:sp>
      <p:sp>
        <p:nvSpPr>
          <p:cNvPr id="103" name="TextBox 13"/>
          <p:cNvSpPr txBox="1"/>
          <p:nvPr/>
        </p:nvSpPr>
        <p:spPr>
          <a:xfrm>
            <a:off x="12829794" y="7269705"/>
            <a:ext cx="2265241" cy="9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Char char="-"/>
            </a:pPr>
            <a:r>
              <a:t>적용 범위의 제한</a:t>
            </a:r>
          </a:p>
          <a:p>
            <a:pPr marL="285750" indent="-285750">
              <a:buSzPct val="100000"/>
              <a:buChar char="-"/>
            </a:pPr>
            <a:r>
              <a:t>단순 예약 시스템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EC00B8C3-95D4-8F61-FE1E-32A99777760C}"/>
              </a:ext>
            </a:extLst>
          </p:cNvPr>
          <p:cNvSpPr txBox="1"/>
          <p:nvPr/>
        </p:nvSpPr>
        <p:spPr>
          <a:xfrm>
            <a:off x="4797511" y="9831686"/>
            <a:ext cx="136189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defRPr sz="3200"/>
            </a:pPr>
            <a:r>
              <a:rPr lang="ko-KR" altLang="en-US"/>
              <a:t>광범위하게 적용가능하며 단순 예약 종합 이상의 기능을 가진 시스템이 필요</a:t>
            </a:r>
            <a:r>
              <a:t>  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719BD91-078F-DE40-BFD9-75767017617D}"/>
              </a:ext>
            </a:extLst>
          </p:cNvPr>
          <p:cNvSpPr/>
          <p:nvPr/>
        </p:nvSpPr>
        <p:spPr>
          <a:xfrm>
            <a:off x="3260854" y="9751074"/>
            <a:ext cx="1379940" cy="595991"/>
          </a:xfrm>
          <a:prstGeom prst="rightArrow">
            <a:avLst/>
          </a:prstGeom>
          <a:solidFill>
            <a:schemeClr val="accent6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object 2" descr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696" y="596065"/>
            <a:ext cx="1069380" cy="58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object 3" descr="objec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01" y="558789"/>
            <a:ext cx="323074" cy="637959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1-1. 플랫폼에 종속되지 않는 격리된 실행 환경 구축 - 캡스톤1…"/>
          <p:cNvSpPr txBox="1"/>
          <p:nvPr/>
        </p:nvSpPr>
        <p:spPr>
          <a:xfrm>
            <a:off x="3135345" y="2597612"/>
            <a:ext cx="16968755" cy="2228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sz="3200" dirty="0"/>
              <a:t>1-1</a:t>
            </a:r>
            <a:r>
              <a:rPr sz="3200"/>
              <a:t>. </a:t>
            </a:r>
            <a:r>
              <a:rPr lang="en-US" sz="3200">
                <a:solidFill>
                  <a:schemeClr val="accent1"/>
                </a:solidFill>
              </a:rPr>
              <a:t>(</a:t>
            </a:r>
            <a:r>
              <a:rPr lang="ko-KR" altLang="en-US" sz="3200">
                <a:solidFill>
                  <a:schemeClr val="accent1"/>
                </a:solidFill>
              </a:rPr>
              <a:t>캡스톤</a:t>
            </a:r>
            <a:r>
              <a:rPr lang="en-US" altLang="ko-KR" sz="3200">
                <a:solidFill>
                  <a:schemeClr val="accent1"/>
                </a:solidFill>
              </a:rPr>
              <a:t>1) 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플랫폼에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종속되지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않는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격리된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err="1">
                <a:latin typeface="Calibri"/>
                <a:ea typeface="Calibri"/>
                <a:cs typeface="Calibri"/>
                <a:sym typeface="Calibri"/>
              </a:rPr>
              <a:t>환경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 구축</a:t>
            </a:r>
            <a:endParaRPr lang="en-US" sz="3200"/>
          </a:p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sz="3200"/>
              <a:t>1-2. </a:t>
            </a:r>
            <a:r>
              <a:rPr lang="en-US" sz="3200">
                <a:solidFill>
                  <a:srgbClr val="FF0000"/>
                </a:solidFill>
              </a:rPr>
              <a:t>(</a:t>
            </a:r>
            <a:r>
              <a:rPr lang="ko-KR" altLang="en-US" sz="3200">
                <a:solidFill>
                  <a:srgbClr val="FF0000"/>
                </a:solidFill>
              </a:rPr>
              <a:t>캡스톤</a:t>
            </a:r>
            <a:r>
              <a:rPr lang="en-US" altLang="ko-KR" sz="3200">
                <a:solidFill>
                  <a:srgbClr val="FF0000"/>
                </a:solidFill>
              </a:rPr>
              <a:t>2) </a:t>
            </a:r>
            <a:r>
              <a:rPr lang="ko-KR" altLang="en-US" sz="3200"/>
              <a:t>이용업체 시스템과 유연하게 융합하기 위한 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통합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인증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err="1">
                <a:latin typeface="Calibri"/>
                <a:ea typeface="Calibri"/>
                <a:cs typeface="Calibri"/>
                <a:sym typeface="Calibri"/>
              </a:rPr>
              <a:t>시스템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3200"/>
              <a:t>도입</a:t>
            </a:r>
            <a:endParaRPr lang="en-US" altLang="ko-KR" sz="3200"/>
          </a:p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sz="3200"/>
              <a:t>1-3. </a:t>
            </a:r>
            <a:r>
              <a:rPr lang="en-US" altLang="ko-KR" sz="3200">
                <a:solidFill>
                  <a:srgbClr val="FF0000"/>
                </a:solidFill>
              </a:rPr>
              <a:t>(</a:t>
            </a:r>
            <a:r>
              <a:rPr lang="ko-KR" altLang="en-US" sz="3200">
                <a:solidFill>
                  <a:srgbClr val="FF0000"/>
                </a:solidFill>
              </a:rPr>
              <a:t>캡스톤</a:t>
            </a:r>
            <a:r>
              <a:rPr lang="en-US" altLang="ko-KR" sz="3200">
                <a:solidFill>
                  <a:srgbClr val="FF0000"/>
                </a:solidFill>
              </a:rPr>
              <a:t>2) 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결제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서비스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연계용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예약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dirty="0" err="1">
                <a:latin typeface="Calibri"/>
                <a:ea typeface="Calibri"/>
                <a:cs typeface="Calibri"/>
                <a:sym typeface="Calibri"/>
              </a:rPr>
              <a:t>정보</a:t>
            </a:r>
            <a:r>
              <a:rPr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 err="1"/>
              <a:t>QR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3200">
                <a:latin typeface="Calibri"/>
                <a:ea typeface="Calibri"/>
                <a:cs typeface="Calibri"/>
                <a:sym typeface="Calibri"/>
              </a:rPr>
              <a:t>생성 및 고도화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D0C5D-397A-AA2B-50F4-01C0A6402938}"/>
              </a:ext>
            </a:extLst>
          </p:cNvPr>
          <p:cNvSpPr txBox="1"/>
          <p:nvPr/>
        </p:nvSpPr>
        <p:spPr>
          <a:xfrm>
            <a:off x="2427076" y="1915740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/>
                </a:solidFill>
              </a:rPr>
              <a:t>1. </a:t>
            </a:r>
            <a:r>
              <a:rPr lang="ko-KR" altLang="en-US" sz="3600" b="1">
                <a:solidFill>
                  <a:schemeClr val="tx1"/>
                </a:solidFill>
              </a:rPr>
              <a:t>다양한 </a:t>
            </a:r>
            <a:r>
              <a:rPr lang="ko-KR" altLang="en-US" sz="3600" b="1" dirty="0">
                <a:solidFill>
                  <a:schemeClr val="tx1"/>
                </a:solidFill>
              </a:rPr>
              <a:t>기관 및 산업체에서 공통적으로 </a:t>
            </a:r>
            <a:r>
              <a:rPr lang="ko-KR" altLang="en-US" sz="3600" b="1">
                <a:solidFill>
                  <a:schemeClr val="tx1"/>
                </a:solidFill>
              </a:rPr>
              <a:t>이용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C09BB-0146-F5F6-6B93-E31C989A91C0}"/>
              </a:ext>
            </a:extLst>
          </p:cNvPr>
          <p:cNvSpPr txBox="1"/>
          <p:nvPr/>
        </p:nvSpPr>
        <p:spPr>
          <a:xfrm>
            <a:off x="2427076" y="5338475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/>
                </a:solidFill>
              </a:rPr>
              <a:t>2. </a:t>
            </a:r>
            <a:r>
              <a:rPr lang="ko-KR" altLang="en-US" sz="3600" b="1">
                <a:solidFill>
                  <a:schemeClr val="tx1"/>
                </a:solidFill>
              </a:rPr>
              <a:t>실 수집 및 예측 데이터를 제공하여 음식물 쓰레기 감소를 도모</a:t>
            </a:r>
            <a:endParaRPr lang="en-US" altLang="ko-KR" sz="3600" b="1" dirty="0">
              <a:solidFill>
                <a:schemeClr val="tx1"/>
              </a:solidFill>
            </a:endParaRPr>
          </a:p>
        </p:txBody>
      </p:sp>
      <p:sp>
        <p:nvSpPr>
          <p:cNvPr id="10" name="1-1. 플랫폼에 종속되지 않는 격리된 실행 환경 구축 - 캡스톤1…">
            <a:extLst>
              <a:ext uri="{FF2B5EF4-FFF2-40B4-BE49-F238E27FC236}">
                <a16:creationId xmlns:a16="http://schemas.microsoft.com/office/drawing/2014/main" id="{049F47A9-DE8B-4075-4DC4-6F7EE0B7F6C7}"/>
              </a:ext>
            </a:extLst>
          </p:cNvPr>
          <p:cNvSpPr txBox="1"/>
          <p:nvPr/>
        </p:nvSpPr>
        <p:spPr>
          <a:xfrm>
            <a:off x="3135344" y="6017336"/>
            <a:ext cx="16968755" cy="2228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3200"/>
              <a:t>2-1. </a:t>
            </a:r>
            <a:r>
              <a:rPr lang="en-US" altLang="ko-KR" sz="3200">
                <a:solidFill>
                  <a:schemeClr val="accent1"/>
                </a:solidFill>
              </a:rPr>
              <a:t>(</a:t>
            </a:r>
            <a:r>
              <a:rPr lang="ko-KR" altLang="en-US" sz="3200">
                <a:solidFill>
                  <a:schemeClr val="accent1"/>
                </a:solidFill>
              </a:rPr>
              <a:t>캡스톤</a:t>
            </a:r>
            <a:r>
              <a:rPr lang="en-US" altLang="ko-KR" sz="3200">
                <a:solidFill>
                  <a:schemeClr val="accent1"/>
                </a:solidFill>
              </a:rPr>
              <a:t>1) </a:t>
            </a:r>
            <a:r>
              <a:rPr lang="ko-KR" altLang="en-US" sz="3200">
                <a:latin typeface="Calibri"/>
                <a:ea typeface="Calibri"/>
                <a:cs typeface="Calibri"/>
                <a:sym typeface="Calibri"/>
              </a:rPr>
              <a:t>정책 기반의 이용자 수요 데이터 수집</a:t>
            </a:r>
            <a:endParaRPr lang="ko-KR" altLang="en-US" sz="32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3200"/>
              <a:t>2-2. </a:t>
            </a:r>
            <a:r>
              <a:rPr lang="en-US" altLang="ko-KR" sz="3200">
                <a:solidFill>
                  <a:schemeClr val="accent1"/>
                </a:solidFill>
              </a:rPr>
              <a:t>(</a:t>
            </a:r>
            <a:r>
              <a:rPr lang="ko-KR" altLang="en-US" sz="3200">
                <a:solidFill>
                  <a:schemeClr val="accent1"/>
                </a:solidFill>
              </a:rPr>
              <a:t>캡스톤</a:t>
            </a:r>
            <a:r>
              <a:rPr lang="en-US" altLang="ko-KR" sz="3200">
                <a:solidFill>
                  <a:schemeClr val="accent1"/>
                </a:solidFill>
              </a:rPr>
              <a:t>1) </a:t>
            </a:r>
            <a:r>
              <a:rPr lang="ko-KR" altLang="en-US" sz="3200">
                <a:latin typeface="Calibri"/>
                <a:ea typeface="Calibri"/>
                <a:cs typeface="Calibri"/>
                <a:sym typeface="Calibri"/>
              </a:rPr>
              <a:t>예측 수요 및 식자재 소비량 데이터 생성</a:t>
            </a:r>
            <a:r>
              <a:rPr lang="en-US" altLang="ko-KR" sz="3200"/>
              <a:t>, </a:t>
            </a:r>
            <a:r>
              <a:rPr lang="ko-KR" altLang="en-US" sz="3200">
                <a:latin typeface="Calibri"/>
                <a:ea typeface="Calibri"/>
                <a:cs typeface="Calibri"/>
                <a:sym typeface="Calibri"/>
              </a:rPr>
              <a:t>제공</a:t>
            </a:r>
            <a:endParaRPr lang="en-US" altLang="ko-KR" sz="320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3200"/>
              <a:t>2-3. </a:t>
            </a:r>
            <a:r>
              <a:rPr lang="en-US" altLang="ko-KR" sz="3200">
                <a:solidFill>
                  <a:srgbClr val="FF0000"/>
                </a:solidFill>
              </a:rPr>
              <a:t>(</a:t>
            </a:r>
            <a:r>
              <a:rPr lang="ko-KR" altLang="en-US" sz="3200">
                <a:solidFill>
                  <a:srgbClr val="FF0000"/>
                </a:solidFill>
              </a:rPr>
              <a:t>캡스톤</a:t>
            </a:r>
            <a:r>
              <a:rPr lang="en-US" altLang="ko-KR" sz="3200">
                <a:solidFill>
                  <a:srgbClr val="FF0000"/>
                </a:solidFill>
              </a:rPr>
              <a:t>2) </a:t>
            </a:r>
            <a:r>
              <a:rPr lang="en-US" altLang="ko-KR" sz="3200">
                <a:solidFill>
                  <a:schemeClr val="tx1"/>
                </a:solidFill>
              </a:rPr>
              <a:t>2-2.</a:t>
            </a:r>
            <a:r>
              <a:rPr lang="ko-KR" altLang="en-US" sz="3200">
                <a:solidFill>
                  <a:schemeClr val="tx1"/>
                </a:solidFill>
              </a:rPr>
              <a:t>의 </a:t>
            </a:r>
            <a:r>
              <a:rPr lang="ko-KR" altLang="en-US" sz="3200">
                <a:latin typeface="Calibri"/>
                <a:ea typeface="Calibri"/>
                <a:cs typeface="Calibri"/>
                <a:sym typeface="Calibri"/>
              </a:rPr>
              <a:t>구체화</a:t>
            </a:r>
            <a:endParaRPr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98A14-7193-C1BD-9DAD-0476328E0C4C}"/>
              </a:ext>
            </a:extLst>
          </p:cNvPr>
          <p:cNvSpPr txBox="1"/>
          <p:nvPr/>
        </p:nvSpPr>
        <p:spPr>
          <a:xfrm>
            <a:off x="2427076" y="8874752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/>
                </a:solidFill>
              </a:rPr>
              <a:t>3. </a:t>
            </a:r>
            <a:r>
              <a:rPr lang="ko-KR" altLang="en-US" sz="3600" b="1"/>
              <a:t>사용자 친화적 </a:t>
            </a:r>
            <a:r>
              <a:rPr lang="en-US" altLang="ko-KR" sz="3600" b="1"/>
              <a:t>UI </a:t>
            </a:r>
            <a:r>
              <a:rPr lang="ko-KR" altLang="en-US" sz="3600" b="1"/>
              <a:t>설계</a:t>
            </a:r>
            <a:r>
              <a:rPr lang="en-US" altLang="ko-KR" sz="3600" b="1"/>
              <a:t>, </a:t>
            </a:r>
            <a:r>
              <a:rPr lang="ko-KR" altLang="en-US" sz="3600" b="1"/>
              <a:t>구현</a:t>
            </a:r>
            <a:endParaRPr lang="en-US" altLang="ko-K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bject 6"/>
          <p:cNvSpPr txBox="1">
            <a:spLocks noGrp="1"/>
          </p:cNvSpPr>
          <p:nvPr>
            <p:ph type="title"/>
          </p:nvPr>
        </p:nvSpPr>
        <p:spPr>
          <a:xfrm>
            <a:off x="2848657" y="594136"/>
            <a:ext cx="5603193" cy="506550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rPr b="1">
                <a:solidFill>
                  <a:srgbClr val="00B050"/>
                </a:solidFill>
              </a:rPr>
              <a:t>- </a:t>
            </a:r>
            <a:r>
              <a:rPr lang="ko-KR" altLang="en-US" b="1">
                <a:solidFill>
                  <a:srgbClr val="00B050"/>
                </a:solidFill>
              </a:rPr>
              <a:t>방학 기간 진행 내용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59" name="그림 8" descr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630" y="4171822"/>
            <a:ext cx="6032802" cy="342856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0" name="object 2"/>
          <p:cNvSpPr txBox="1"/>
          <p:nvPr/>
        </p:nvSpPr>
        <p:spPr>
          <a:xfrm>
            <a:off x="2279650" y="3143559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=&gt; </a:t>
            </a:r>
            <a:r>
              <a:t>7월 한달 간 스터디 실시(주 1회) 및  Keycloak 서버 구축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http://kjj.kjj.r-e.kr:8081</a:t>
            </a:r>
            <a:r>
              <a:t>)</a:t>
            </a:r>
          </a:p>
        </p:txBody>
      </p:sp>
      <p:pic>
        <p:nvPicPr>
          <p:cNvPr id="161" name="그림 14" descr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588" y="4198538"/>
            <a:ext cx="6536377" cy="341469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2" name="그림 16" descr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484" y="7826875"/>
            <a:ext cx="8155485" cy="3278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18" descr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860" y="7826875"/>
            <a:ext cx="6449093" cy="33154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608DF1-E16D-019D-1EE6-E5E9C5FC4A97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1-2. </a:t>
            </a:r>
            <a:r>
              <a:rPr lang="ko-KR" altLang="en-US" sz="3600"/>
              <a:t>이용업체 시스템과 유연하게 융합하기 위한 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통합 인증 시스템 </a:t>
            </a:r>
            <a:r>
              <a:rPr lang="ko-KR" altLang="en-US" sz="3600"/>
              <a:t>도입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altLang="en-US" sz="3600" b="1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F8FD0C7-B306-3D33-E570-6F3F191EC311}"/>
              </a:ext>
            </a:extLst>
          </p:cNvPr>
          <p:cNvSpPr txBox="1"/>
          <p:nvPr/>
        </p:nvSpPr>
        <p:spPr>
          <a:xfrm>
            <a:off x="1427582" y="2590734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ko-KR" altLang="en-US"/>
              <a:t> </a:t>
            </a:r>
            <a:r>
              <a:rPr lang="en-US" altLang="ko-KR"/>
              <a:t>Keycloak </a:t>
            </a:r>
            <a:r>
              <a:rPr lang="ko-KR" altLang="en-US"/>
              <a:t>도입을 위한 스터디 및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176925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bject 6"/>
          <p:cNvSpPr txBox="1">
            <a:spLocks noGrp="1"/>
          </p:cNvSpPr>
          <p:nvPr>
            <p:ph type="title"/>
          </p:nvPr>
        </p:nvSpPr>
        <p:spPr>
          <a:xfrm>
            <a:off x="2848657" y="594136"/>
            <a:ext cx="5603193" cy="506550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rPr b="1">
                <a:solidFill>
                  <a:srgbClr val="00B050"/>
                </a:solidFill>
              </a:rPr>
              <a:t>- </a:t>
            </a:r>
            <a:r>
              <a:rPr lang="ko-KR" altLang="en-US" b="1">
                <a:solidFill>
                  <a:srgbClr val="00B050"/>
                </a:solidFill>
              </a:rPr>
              <a:t>방학 기간 진행 내용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0" name="object 2"/>
          <p:cNvSpPr txBox="1"/>
          <p:nvPr/>
        </p:nvSpPr>
        <p:spPr>
          <a:xfrm>
            <a:off x="2279650" y="3139035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 altLang="ko-KR"/>
              <a:t>=&gt; </a:t>
            </a:r>
            <a:r>
              <a:rPr lang="ko-KR" altLang="en-US"/>
              <a:t>특정 </a:t>
            </a:r>
            <a:r>
              <a:rPr lang="en-US" altLang="ko-KR"/>
              <a:t>API </a:t>
            </a:r>
            <a:r>
              <a:rPr lang="ko-KR" altLang="en-US"/>
              <a:t>요청 시</a:t>
            </a:r>
            <a:r>
              <a:rPr lang="en-US" altLang="ko-KR"/>
              <a:t>, </a:t>
            </a:r>
            <a:r>
              <a:rPr lang="ko-KR" altLang="en-US"/>
              <a:t>서버 내에서 </a:t>
            </a:r>
            <a:r>
              <a:rPr lang="en-US" altLang="ko-KR"/>
              <a:t>QR</a:t>
            </a:r>
            <a:r>
              <a:rPr lang="ko-KR" altLang="en-US"/>
              <a:t>코드 생성하여 이미지 형식으로 응답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08DF1-E16D-019D-1EE6-E5E9C5FC4A97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1-3. 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결제 서비스 연계용 예약 정보 </a:t>
            </a:r>
            <a:r>
              <a:rPr lang="en-US" altLang="ko-KR" sz="3600"/>
              <a:t>QR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코드 생성 및 고도화 </a:t>
            </a:r>
            <a:endParaRPr lang="ko-KR" altLang="en-US" sz="3600" b="1">
              <a:solidFill>
                <a:schemeClr val="tx1"/>
              </a:solidFill>
            </a:endParaRP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D8D5A162-5B6A-7FA1-BD34-6C6609FE5CE5}"/>
              </a:ext>
            </a:extLst>
          </p:cNvPr>
          <p:cNvSpPr/>
          <p:nvPr/>
        </p:nvSpPr>
        <p:spPr>
          <a:xfrm>
            <a:off x="13633450" y="5502275"/>
            <a:ext cx="2153203" cy="2153203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6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>
                <a:solidFill>
                  <a:schemeClr val="tx1"/>
                </a:solidFill>
              </a:rPr>
              <a:t>Backend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>
                <a:solidFill>
                  <a:schemeClr val="tx1"/>
                </a:solidFill>
              </a:rPr>
              <a:t>Server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ED5D5E3-1D2D-1228-4DD0-267662C98B53}"/>
              </a:ext>
            </a:extLst>
          </p:cNvPr>
          <p:cNvSpPr txBox="1"/>
          <p:nvPr/>
        </p:nvSpPr>
        <p:spPr>
          <a:xfrm>
            <a:off x="7150038" y="7043167"/>
            <a:ext cx="60153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1212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r>
              <a:t>GET /api/user/order/{order_id}/qr</a:t>
            </a:r>
          </a:p>
        </p:txBody>
      </p:sp>
      <p:pic>
        <p:nvPicPr>
          <p:cNvPr id="7" name="그림 11" descr="그림 11">
            <a:extLst>
              <a:ext uri="{FF2B5EF4-FFF2-40B4-BE49-F238E27FC236}">
                <a16:creationId xmlns:a16="http://schemas.microsoft.com/office/drawing/2014/main" id="{69CA1D72-49CB-C38E-E38A-809E4A91F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717" y="5333336"/>
            <a:ext cx="1324251" cy="120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object 4" descr="object 4">
            <a:extLst>
              <a:ext uri="{FF2B5EF4-FFF2-40B4-BE49-F238E27FC236}">
                <a16:creationId xmlns:a16="http://schemas.microsoft.com/office/drawing/2014/main" id="{F455F493-1335-79F0-864F-D6A5EE4FF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89" y="5527466"/>
            <a:ext cx="2220895" cy="222089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직선 화살표 연결선 13">
            <a:extLst>
              <a:ext uri="{FF2B5EF4-FFF2-40B4-BE49-F238E27FC236}">
                <a16:creationId xmlns:a16="http://schemas.microsoft.com/office/drawing/2014/main" id="{E293120A-1DAF-E439-2076-BD8B27F15A8A}"/>
              </a:ext>
            </a:extLst>
          </p:cNvPr>
          <p:cNvSpPr/>
          <p:nvPr/>
        </p:nvSpPr>
        <p:spPr>
          <a:xfrm>
            <a:off x="6883899" y="6962223"/>
            <a:ext cx="6452184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직선 화살표 연결선 14">
            <a:extLst>
              <a:ext uri="{FF2B5EF4-FFF2-40B4-BE49-F238E27FC236}">
                <a16:creationId xmlns:a16="http://schemas.microsoft.com/office/drawing/2014/main" id="{633AED49-C67A-3904-63E6-FF0B7EAFF81C}"/>
              </a:ext>
            </a:extLst>
          </p:cNvPr>
          <p:cNvSpPr/>
          <p:nvPr/>
        </p:nvSpPr>
        <p:spPr>
          <a:xfrm flipH="1" flipV="1">
            <a:off x="6923114" y="6578875"/>
            <a:ext cx="6373753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C51744D-5D31-34F8-821F-ED0B5D22D997}"/>
              </a:ext>
            </a:extLst>
          </p:cNvPr>
          <p:cNvSpPr txBox="1"/>
          <p:nvPr/>
        </p:nvSpPr>
        <p:spPr>
          <a:xfrm>
            <a:off x="1427582" y="2590734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 altLang="ko-KR"/>
              <a:t>QR</a:t>
            </a:r>
            <a:r>
              <a:rPr lang="ko-KR" altLang="en-US"/>
              <a:t> 생성 로직 구현</a:t>
            </a:r>
          </a:p>
        </p:txBody>
      </p:sp>
    </p:spTree>
    <p:extLst>
      <p:ext uri="{BB962C8B-B14F-4D97-AF65-F5344CB8AC3E}">
        <p14:creationId xmlns:p14="http://schemas.microsoft.com/office/powerpoint/2010/main" val="38807181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object 7" descr="objec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8821" y="2726373"/>
            <a:ext cx="7846277" cy="441608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bject 2"/>
          <p:cNvSpPr txBox="1"/>
          <p:nvPr/>
        </p:nvSpPr>
        <p:spPr>
          <a:xfrm>
            <a:off x="0" y="8779634"/>
            <a:ext cx="1332113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  <a:defRPr sz="3300">
                <a:latin typeface="Gulim"/>
                <a:ea typeface="Gulim"/>
                <a:cs typeface="Gulim"/>
                <a:sym typeface="Gulim"/>
              </a:defRPr>
            </a:pPr>
            <a:r>
              <a:rPr dirty="0" err="1"/>
              <a:t>최종발표</a:t>
            </a:r>
            <a:r>
              <a:rPr dirty="0"/>
              <a:t>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디자인과</a:t>
            </a:r>
            <a:r>
              <a:rPr dirty="0"/>
              <a:t> </a:t>
            </a:r>
            <a:r>
              <a:rPr dirty="0" err="1"/>
              <a:t>관련한</a:t>
            </a:r>
            <a:r>
              <a:rPr dirty="0"/>
              <a:t> </a:t>
            </a:r>
            <a:r>
              <a:rPr dirty="0" err="1"/>
              <a:t>피드백</a:t>
            </a:r>
            <a:r>
              <a:rPr dirty="0"/>
              <a:t> </a:t>
            </a:r>
            <a:r>
              <a:rPr dirty="0" err="1"/>
              <a:t>수용</a:t>
            </a:r>
            <a:r>
              <a:rPr dirty="0"/>
              <a:t>       </a:t>
            </a:r>
          </a:p>
          <a:p>
            <a:pPr algn="ctr">
              <a:defRPr sz="3300">
                <a:latin typeface="Gulim"/>
                <a:ea typeface="Gulim"/>
                <a:cs typeface="Gulim"/>
                <a:sym typeface="Gulim"/>
              </a:defRPr>
            </a:pPr>
            <a:r>
              <a:t>=&gt; mui </a:t>
            </a:r>
            <a:r>
              <a:rPr dirty="0"/>
              <a:t>material bootstrap </a:t>
            </a:r>
            <a:r>
              <a:rPr dirty="0" err="1"/>
              <a:t>적용하여</a:t>
            </a:r>
            <a:r>
              <a:rPr dirty="0"/>
              <a:t> </a:t>
            </a:r>
            <a:r>
              <a:t>UI </a:t>
            </a:r>
            <a:r>
              <a:rPr lang="en-US"/>
              <a:t>1</a:t>
            </a:r>
            <a:r>
              <a:rPr lang="ko-KR" altLang="en-US"/>
              <a:t>차 </a:t>
            </a:r>
            <a:r>
              <a:t>업그레이드 </a:t>
            </a:r>
            <a:endParaRPr dirty="0"/>
          </a:p>
        </p:txBody>
      </p:sp>
      <p:pic>
        <p:nvPicPr>
          <p:cNvPr id="187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92" y="2800815"/>
            <a:ext cx="7495125" cy="4267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8" name="화살표: 오른쪽 7"/>
          <p:cNvSpPr/>
          <p:nvPr/>
        </p:nvSpPr>
        <p:spPr>
          <a:xfrm>
            <a:off x="9404349" y="4691651"/>
            <a:ext cx="1295401" cy="10406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2136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9" name="스크린샷 2023-08-03 오후 2.28.11.png" descr="스크린샷 2023-08-03 오후 2.28.1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5934" y="7577729"/>
            <a:ext cx="5727854" cy="34555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캡스톤1 UI"/>
          <p:cNvSpPr txBox="1"/>
          <p:nvPr/>
        </p:nvSpPr>
        <p:spPr>
          <a:xfrm>
            <a:off x="4231249" y="2437154"/>
            <a:ext cx="107508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캡스톤1 UI</a:t>
            </a:r>
          </a:p>
        </p:txBody>
      </p:sp>
      <p:sp>
        <p:nvSpPr>
          <p:cNvPr id="191" name="캡스톤2 UI"/>
          <p:cNvSpPr txBox="1"/>
          <p:nvPr/>
        </p:nvSpPr>
        <p:spPr>
          <a:xfrm>
            <a:off x="15322319" y="2437154"/>
            <a:ext cx="107508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t>캡스톤2 UI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623C818-9582-C7A5-96C5-3E929F2E16DD}"/>
              </a:ext>
            </a:extLst>
          </p:cNvPr>
          <p:cNvSpPr txBox="1">
            <a:spLocks/>
          </p:cNvSpPr>
          <p:nvPr/>
        </p:nvSpPr>
        <p:spPr>
          <a:xfrm>
            <a:off x="2848657" y="594136"/>
            <a:ext cx="5603193" cy="50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solidFill>
                  <a:srgbClr val="000000"/>
                </a:solidFill>
                <a:uFillTx/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12573" defTabSz="905255" hangingPunct="1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rPr lang="en-US" altLang="ko-KR" sz="3168" b="1">
                <a:solidFill>
                  <a:srgbClr val="00B050"/>
                </a:solidFill>
                <a:latin typeface="굴림"/>
                <a:ea typeface="굴림"/>
                <a:cs typeface="굴림"/>
                <a:sym typeface="굴림"/>
              </a:rPr>
              <a:t>- </a:t>
            </a:r>
            <a:r>
              <a:rPr lang="ko-KR" altLang="en-US" sz="3168" b="1">
                <a:solidFill>
                  <a:srgbClr val="00B050"/>
                </a:solidFill>
                <a:latin typeface="굴림"/>
                <a:ea typeface="굴림"/>
                <a:cs typeface="굴림"/>
                <a:sym typeface="굴림"/>
              </a:rPr>
              <a:t>방학 기간 진행 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545D-9901-93BC-5977-B1B328AE0C34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3. </a:t>
            </a:r>
            <a:r>
              <a:rPr lang="ko-KR" altLang="en-US" sz="3600"/>
              <a:t>사용자 친화적 </a:t>
            </a:r>
            <a:r>
              <a:rPr lang="en-US" altLang="ko-KR" sz="3600"/>
              <a:t>UI </a:t>
            </a:r>
            <a:r>
              <a:rPr lang="ko-KR" altLang="en-US" sz="3600"/>
              <a:t>설계</a:t>
            </a:r>
            <a:r>
              <a:rPr lang="en-US" altLang="ko-KR" sz="3600"/>
              <a:t>, </a:t>
            </a:r>
            <a:r>
              <a:rPr lang="ko-KR" altLang="en-US" sz="3600"/>
              <a:t>구현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object 6"/>
          <p:cNvSpPr txBox="1">
            <a:spLocks noGrp="1"/>
          </p:cNvSpPr>
          <p:nvPr>
            <p:ph type="title"/>
          </p:nvPr>
        </p:nvSpPr>
        <p:spPr>
          <a:xfrm>
            <a:off x="2848657" y="594136"/>
            <a:ext cx="5603193" cy="506550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- 캡스톤 2 진행 내용 및 목표</a:t>
            </a:r>
          </a:p>
        </p:txBody>
      </p:sp>
      <p:sp>
        <p:nvSpPr>
          <p:cNvPr id="160" name="object 2"/>
          <p:cNvSpPr txBox="1"/>
          <p:nvPr/>
        </p:nvSpPr>
        <p:spPr>
          <a:xfrm>
            <a:off x="1427582" y="2590734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t>Keycloak 서버와 연동된 통합 인증 시스템 개발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A892EC-3D24-FC91-87B6-848CFDB96305}"/>
              </a:ext>
            </a:extLst>
          </p:cNvPr>
          <p:cNvSpPr/>
          <p:nvPr/>
        </p:nvSpPr>
        <p:spPr>
          <a:xfrm>
            <a:off x="1887145" y="8457180"/>
            <a:ext cx="3763108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Client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(Web, App)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621A29-5C73-C7B3-848D-99B364001531}"/>
              </a:ext>
            </a:extLst>
          </p:cNvPr>
          <p:cNvSpPr/>
          <p:nvPr/>
        </p:nvSpPr>
        <p:spPr>
          <a:xfrm>
            <a:off x="13862140" y="8457180"/>
            <a:ext cx="3763108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>
                <a:solidFill>
                  <a:sysClr val="windowText" lastClr="000000"/>
                </a:solidFill>
              </a:rPr>
              <a:t>Backend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Server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1C378A-9A43-A9FB-E16B-63846CDAE7C1}"/>
              </a:ext>
            </a:extLst>
          </p:cNvPr>
          <p:cNvSpPr/>
          <p:nvPr/>
        </p:nvSpPr>
        <p:spPr>
          <a:xfrm>
            <a:off x="7572619" y="4244403"/>
            <a:ext cx="3763108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>
                <a:solidFill>
                  <a:sysClr val="windowText" lastClr="000000"/>
                </a:solidFill>
              </a:rPr>
              <a:t>Keycloak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Server</a:t>
            </a: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3E9DFA5-6619-3201-7702-B4779212CABD}"/>
              </a:ext>
            </a:extLst>
          </p:cNvPr>
          <p:cNvCxnSpPr>
            <a:cxnSpLocks/>
          </p:cNvCxnSpPr>
          <p:nvPr/>
        </p:nvCxnSpPr>
        <p:spPr>
          <a:xfrm flipV="1">
            <a:off x="4202723" y="4690213"/>
            <a:ext cx="3024554" cy="35981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bject 2">
            <a:extLst>
              <a:ext uri="{FF2B5EF4-FFF2-40B4-BE49-F238E27FC236}">
                <a16:creationId xmlns:a16="http://schemas.microsoft.com/office/drawing/2014/main" id="{3203B6F8-5B2C-580D-3B20-4BF6FB44C197}"/>
              </a:ext>
            </a:extLst>
          </p:cNvPr>
          <p:cNvSpPr txBox="1"/>
          <p:nvPr/>
        </p:nvSpPr>
        <p:spPr>
          <a:xfrm>
            <a:off x="3531552" y="5040170"/>
            <a:ext cx="3153507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1.</a:t>
            </a:r>
            <a:r>
              <a:rPr lang="ko-KR" altLang="en-US"/>
              <a:t> 인증 요청</a:t>
            </a:r>
            <a:endParaRPr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C32105-F491-0EB9-868A-A550FEC84FA6}"/>
              </a:ext>
            </a:extLst>
          </p:cNvPr>
          <p:cNvCxnSpPr>
            <a:cxnSpLocks/>
          </p:cNvCxnSpPr>
          <p:nvPr/>
        </p:nvCxnSpPr>
        <p:spPr>
          <a:xfrm flipH="1">
            <a:off x="4677508" y="4879022"/>
            <a:ext cx="2725615" cy="32622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bject 2">
            <a:extLst>
              <a:ext uri="{FF2B5EF4-FFF2-40B4-BE49-F238E27FC236}">
                <a16:creationId xmlns:a16="http://schemas.microsoft.com/office/drawing/2014/main" id="{A978F3AA-36EE-0C74-9AB2-D4E435F6B0A5}"/>
              </a:ext>
            </a:extLst>
          </p:cNvPr>
          <p:cNvSpPr txBox="1"/>
          <p:nvPr/>
        </p:nvSpPr>
        <p:spPr>
          <a:xfrm>
            <a:off x="4990368" y="6167272"/>
            <a:ext cx="506168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2. </a:t>
            </a:r>
            <a:r>
              <a:rPr lang="ko-KR" altLang="en-US"/>
              <a:t>인증 확인</a:t>
            </a:r>
            <a:r>
              <a:rPr lang="en-US" altLang="ko-KR"/>
              <a:t>,</a:t>
            </a:r>
          </a:p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ko-KR" altLang="en-US"/>
              <a:t>인증 객체 응답</a:t>
            </a:r>
            <a:endParaRPr 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89BC03-D8FF-C380-9916-C970FF0FC5A4}"/>
              </a:ext>
            </a:extLst>
          </p:cNvPr>
          <p:cNvCxnSpPr>
            <a:cxnSpLocks/>
          </p:cNvCxnSpPr>
          <p:nvPr/>
        </p:nvCxnSpPr>
        <p:spPr>
          <a:xfrm>
            <a:off x="6207369" y="8869099"/>
            <a:ext cx="7081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14360279-BE87-1772-DF60-BFA01BB77F07}"/>
              </a:ext>
            </a:extLst>
          </p:cNvPr>
          <p:cNvSpPr txBox="1"/>
          <p:nvPr/>
        </p:nvSpPr>
        <p:spPr>
          <a:xfrm>
            <a:off x="7801005" y="8215754"/>
            <a:ext cx="3763108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3. </a:t>
            </a:r>
            <a:r>
              <a:rPr lang="ko-KR" altLang="en-US"/>
              <a:t>인증 객체 전달</a:t>
            </a:r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DDC587-BA93-5003-58AC-F4FF0DEDCE71}"/>
              </a:ext>
            </a:extLst>
          </p:cNvPr>
          <p:cNvSpPr txBox="1"/>
          <p:nvPr/>
        </p:nvSpPr>
        <p:spPr>
          <a:xfrm>
            <a:off x="13111650" y="5857636"/>
            <a:ext cx="376310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4. </a:t>
            </a:r>
            <a:r>
              <a:rPr lang="ko-KR" altLang="en-US"/>
              <a:t>인증 객체 기반</a:t>
            </a:r>
            <a:endParaRPr lang="en-US" altLang="ko-KR"/>
          </a:p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ko-KR" altLang="en-US"/>
              <a:t>유저 정보 확인</a:t>
            </a:r>
            <a:endParaRPr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939CE2-CF96-BDF1-9793-6BA2AE1BBB90}"/>
              </a:ext>
            </a:extLst>
          </p:cNvPr>
          <p:cNvCxnSpPr>
            <a:cxnSpLocks/>
          </p:cNvCxnSpPr>
          <p:nvPr/>
        </p:nvCxnSpPr>
        <p:spPr>
          <a:xfrm flipH="1">
            <a:off x="6207369" y="9290850"/>
            <a:ext cx="708104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bject 2">
            <a:extLst>
              <a:ext uri="{FF2B5EF4-FFF2-40B4-BE49-F238E27FC236}">
                <a16:creationId xmlns:a16="http://schemas.microsoft.com/office/drawing/2014/main" id="{E36E649D-03A9-4375-ACF2-1DCC38196D11}"/>
              </a:ext>
            </a:extLst>
          </p:cNvPr>
          <p:cNvSpPr txBox="1"/>
          <p:nvPr/>
        </p:nvSpPr>
        <p:spPr>
          <a:xfrm>
            <a:off x="7801005" y="9403591"/>
            <a:ext cx="3763108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/>
              <a:t>5. </a:t>
            </a:r>
            <a:r>
              <a:rPr lang="ko-KR" altLang="en-US"/>
              <a:t>인증 완료</a:t>
            </a:r>
            <a:endParaRPr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93273F-0CC6-9114-099D-91F4D3E70B50}"/>
              </a:ext>
            </a:extLst>
          </p:cNvPr>
          <p:cNvCxnSpPr/>
          <p:nvPr/>
        </p:nvCxnSpPr>
        <p:spPr>
          <a:xfrm>
            <a:off x="11744984" y="4996052"/>
            <a:ext cx="3248220" cy="32482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FF8DCE-48F3-11CE-E3DE-F987501209AE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1-2. </a:t>
            </a:r>
            <a:r>
              <a:rPr lang="ko-KR" altLang="en-US" sz="3600"/>
              <a:t>이용업체 시스템과 유연하게 융합하기 위한 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통합 인증 시스템 </a:t>
            </a:r>
            <a:r>
              <a:rPr lang="ko-KR" altLang="en-US" sz="3600"/>
              <a:t>도입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ko-KR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2" y="559501"/>
            <a:ext cx="1061006" cy="601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41" y="530212"/>
            <a:ext cx="331266" cy="64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object 6"/>
          <p:cNvSpPr txBox="1">
            <a:spLocks noGrp="1"/>
          </p:cNvSpPr>
          <p:nvPr>
            <p:ph type="title"/>
          </p:nvPr>
        </p:nvSpPr>
        <p:spPr>
          <a:xfrm>
            <a:off x="2848657" y="594136"/>
            <a:ext cx="5526993" cy="506550"/>
          </a:xfrm>
          <a:prstGeom prst="rect">
            <a:avLst/>
          </a:prstGeom>
        </p:spPr>
        <p:txBody>
          <a:bodyPr/>
          <a:lstStyle/>
          <a:p>
            <a:pPr indent="12573" defTabSz="905255">
              <a:defRPr sz="3168">
                <a:solidFill>
                  <a:srgbClr val="FF0000"/>
                </a:solidFill>
                <a:latin typeface="굴림"/>
                <a:ea typeface="굴림"/>
                <a:cs typeface="굴림"/>
                <a:sym typeface="굴림"/>
              </a:defRPr>
            </a:pPr>
            <a:r>
              <a:t>- 캡스톤 2 진행 내용 및 목표</a:t>
            </a:r>
          </a:p>
        </p:txBody>
      </p:sp>
      <p:pic>
        <p:nvPicPr>
          <p:cNvPr id="175" name="그림 11" descr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924" y="7684556"/>
            <a:ext cx="1324251" cy="120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object 4" descr="object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89" y="6120949"/>
            <a:ext cx="2220895" cy="222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직선 화살표 연결선 13"/>
          <p:cNvSpPr/>
          <p:nvPr/>
        </p:nvSpPr>
        <p:spPr>
          <a:xfrm>
            <a:off x="6883899" y="7555706"/>
            <a:ext cx="6452184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직선 화살표 연결선 14"/>
          <p:cNvSpPr/>
          <p:nvPr/>
        </p:nvSpPr>
        <p:spPr>
          <a:xfrm flipH="1" flipV="1">
            <a:off x="6923114" y="7172358"/>
            <a:ext cx="6373753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C5ED0-B5AF-26F3-E420-E3DA30111C5F}"/>
              </a:ext>
            </a:extLst>
          </p:cNvPr>
          <p:cNvSpPr txBox="1"/>
          <p:nvPr/>
        </p:nvSpPr>
        <p:spPr>
          <a:xfrm>
            <a:off x="883907" y="1391578"/>
            <a:ext cx="142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1-3. 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결제 서비스 연계용 예약 정보 </a:t>
            </a:r>
            <a:r>
              <a:rPr lang="en-US" altLang="ko-KR" sz="3600"/>
              <a:t>QR</a:t>
            </a:r>
            <a:r>
              <a:rPr lang="ko-KR" altLang="en-US" sz="3600">
                <a:latin typeface="Calibri"/>
                <a:ea typeface="Calibri"/>
                <a:cs typeface="Calibri"/>
                <a:sym typeface="Calibri"/>
              </a:rPr>
              <a:t>코드 생성 및 고도화 </a:t>
            </a:r>
            <a:endParaRPr lang="ko-KR" altLang="en-US" sz="3600" b="1">
              <a:solidFill>
                <a:schemeClr val="tx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EE4EA27-64F1-405B-05FC-F1CE3A6042E6}"/>
              </a:ext>
            </a:extLst>
          </p:cNvPr>
          <p:cNvSpPr txBox="1"/>
          <p:nvPr/>
        </p:nvSpPr>
        <p:spPr>
          <a:xfrm>
            <a:off x="2279650" y="3130632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 altLang="ko-KR"/>
              <a:t>=&gt; QR </a:t>
            </a:r>
            <a:r>
              <a:rPr lang="ko-KR" altLang="en-US"/>
              <a:t>코드 처리 로직 및 유효성 검사 로직 등</a:t>
            </a: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C79AB70-A058-A0D4-A46D-99FE8C42EBBB}"/>
              </a:ext>
            </a:extLst>
          </p:cNvPr>
          <p:cNvSpPr txBox="1"/>
          <p:nvPr/>
        </p:nvSpPr>
        <p:spPr>
          <a:xfrm>
            <a:off x="8490476" y="5473849"/>
            <a:ext cx="323902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21212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algn="ctr"/>
            <a:r>
              <a:rPr lang="en-US"/>
              <a:t>QR</a:t>
            </a:r>
            <a:r>
              <a:rPr lang="ko-KR" altLang="en-US"/>
              <a:t>코드 요청 처리</a:t>
            </a:r>
            <a:endParaRPr lang="en-US" altLang="ko-KR"/>
          </a:p>
          <a:p>
            <a:pPr algn="ctr"/>
            <a:r>
              <a:rPr lang="ko-KR" altLang="en-US"/>
              <a:t>유효성 검사</a:t>
            </a:r>
            <a:endParaRPr lang="en-US" altLang="ko-KR"/>
          </a:p>
          <a:p>
            <a:pPr algn="ctr"/>
            <a:r>
              <a:rPr lang="en-US" altLang="ko-KR"/>
              <a:t>Etc. </a:t>
            </a: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1BDC95-8BCE-334B-88E4-57C54B503DDF}"/>
              </a:ext>
            </a:extLst>
          </p:cNvPr>
          <p:cNvSpPr/>
          <p:nvPr/>
        </p:nvSpPr>
        <p:spPr>
          <a:xfrm>
            <a:off x="13633450" y="6095758"/>
            <a:ext cx="2153203" cy="2153203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6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>
                <a:solidFill>
                  <a:schemeClr val="tx1"/>
                </a:solidFill>
              </a:rPr>
              <a:t>Server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4D6E76B-58CA-2C5B-FF62-42EF7299C591}"/>
              </a:ext>
            </a:extLst>
          </p:cNvPr>
          <p:cNvSpPr txBox="1"/>
          <p:nvPr/>
        </p:nvSpPr>
        <p:spPr>
          <a:xfrm>
            <a:off x="1427582" y="2590734"/>
            <a:ext cx="152113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300" spc="-285">
                <a:latin typeface="Gulim"/>
                <a:ea typeface="Gulim"/>
                <a:cs typeface="Gulim"/>
                <a:sym typeface="Gulim"/>
              </a:defRPr>
            </a:pPr>
            <a:r>
              <a:rPr lang="en-US" altLang="ko-KR"/>
              <a:t>QR</a:t>
            </a:r>
            <a:r>
              <a:rPr lang="ko-KR" altLang="en-US"/>
              <a:t> 후처리 로직 구현 및 고도화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1048</Words>
  <Application>Microsoft Office PowerPoint</Application>
  <PresentationFormat>사용자 지정</PresentationFormat>
  <Paragraphs>134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Inter</vt:lpstr>
      <vt:lpstr>Malgun Gothic Semilight</vt:lpstr>
      <vt:lpstr>Gulim</vt:lpstr>
      <vt:lpstr>Gulim</vt:lpstr>
      <vt:lpstr>맑은 고딕</vt:lpstr>
      <vt:lpstr>배달의민족 주아 OTF</vt:lpstr>
      <vt:lpstr>Arial</vt:lpstr>
      <vt:lpstr>Calibri</vt:lpstr>
      <vt:lpstr>Helvetica</vt:lpstr>
      <vt:lpstr>Office Theme</vt:lpstr>
      <vt:lpstr>음식물 쓰레기 감소를 위한 사전예약 시스템</vt:lpstr>
      <vt:lpstr>PowerPoint 프레젠테이션</vt:lpstr>
      <vt:lpstr>PowerPoint 프레젠테이션</vt:lpstr>
      <vt:lpstr>PowerPoint 프레젠테이션</vt:lpstr>
      <vt:lpstr>- 방학 기간 진행 내용</vt:lpstr>
      <vt:lpstr>- 방학 기간 진행 내용</vt:lpstr>
      <vt:lpstr>PowerPoint 프레젠테이션</vt:lpstr>
      <vt:lpstr>- 캡스톤 2 진행 내용 및 목표</vt:lpstr>
      <vt:lpstr>- 캡스톤 2 진행 내용 및 목표</vt:lpstr>
      <vt:lpstr>- 캡스톤 2 진행 내용 및 목표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음식물 쓰레기 감소를 위한 사전예약 시스템</dc:title>
  <cp:lastModifiedBy>정형목</cp:lastModifiedBy>
  <cp:revision>103</cp:revision>
  <dcterms:modified xsi:type="dcterms:W3CDTF">2023-08-06T16:23:11Z</dcterms:modified>
</cp:coreProperties>
</file>