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5" r:id="rId3"/>
    <p:sldId id="258" r:id="rId4"/>
    <p:sldId id="266" r:id="rId5"/>
    <p:sldId id="267" r:id="rId6"/>
    <p:sldId id="259" r:id="rId7"/>
    <p:sldId id="260" r:id="rId8"/>
    <p:sldId id="257" r:id="rId9"/>
    <p:sldId id="263" r:id="rId10"/>
    <p:sldId id="268" r:id="rId11"/>
    <p:sldId id="269" r:id="rId12"/>
    <p:sldId id="274" r:id="rId13"/>
    <p:sldId id="272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96FB88E-68B1-438D-9C59-D17899E76A66}">
          <p14:sldIdLst>
            <p14:sldId id="256"/>
            <p14:sldId id="275"/>
            <p14:sldId id="258"/>
            <p14:sldId id="266"/>
            <p14:sldId id="267"/>
            <p14:sldId id="259"/>
            <p14:sldId id="260"/>
            <p14:sldId id="257"/>
            <p14:sldId id="263"/>
            <p14:sldId id="268"/>
            <p14:sldId id="269"/>
            <p14:sldId id="274"/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060"/>
    <a:srgbClr val="CC00F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79905" autoAdjust="0"/>
  </p:normalViewPr>
  <p:slideViewPr>
    <p:cSldViewPr snapToGrid="0">
      <p:cViewPr varScale="1">
        <p:scale>
          <a:sx n="89" d="100"/>
          <a:sy n="89" d="100"/>
        </p:scale>
        <p:origin x="-166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B7F76-8BD5-4B75-A4B7-E692E862B956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0EBB4-AE17-4641-AA5A-44F36B0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05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KSG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팀의 발표를 맡게 된 석수용입니다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b="0" dirty="0" smtClean="0">
              <a:effectLst/>
            </a:endParaRPr>
          </a:p>
          <a:p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KSG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팀의 주제는 ‘동일 전공을 가진 대학생들을 위한 커뮤니티 사이트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293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세번째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전공 서적 평가 기능은 이용자들이 학습에</a:t>
            </a:r>
            <a:r>
              <a:rPr lang="ko-KR" altLang="en-US" baseline="0" dirty="0" smtClean="0"/>
              <a:t> 사용하였던 전공 서적에 대한 평가와 리뷰를 작성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확인 할 수 있게 하여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이용자에게 적절한 서적을 선택하는 데 도움을 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87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취업 관련 정보 제공 기능에서는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한국산업인력공단에서 제공하는 국가 자격 시험일정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</a:t>
            </a:r>
            <a:endParaRPr lang="ko-KR" altLang="en-US" b="0" dirty="0" smtClean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컴공이라면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정보처리기사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전기전자과라면 전기기사 자격증과 같이 전공과 관련된 ‘자격증 정보 제공’ 기능과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altLang="ko-KR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잡코리아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워크넷과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취업정보 사이트의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자격요건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우대사항등을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간략하게 보여주는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인턴 및 취업 채용공고 안내’ 기능을 제공합니다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96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메이저리그의 추진 전략으로는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가입시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학생들의 학교 메일을 통한 인증 방법으로 대학생임을 인증한 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자신의 전공을 선택하게 하며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 시에는 재학증명서를 통한 학과 정보를 요구하여 학과 인증의 신뢰성을 확보합니다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담당하는 분야가 유사하거나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거의 동일하나 이름만 상이한 과들을 묶어 동일 계열로 분류할 계획입니다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96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구현에는 개발 영역을 분배하여</a:t>
            </a:r>
            <a:endParaRPr lang="ko-KR" altLang="en-US" b="0" dirty="0" smtClean="0">
              <a:effectLst/>
            </a:endParaRPr>
          </a:p>
          <a:p>
            <a:pPr rtl="0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학번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강장운이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이용자의 정보와 게시판 데이터들을 저장 할 수 있는 메이저리그의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구축을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b="0" dirty="0" smtClean="0">
              <a:effectLst/>
            </a:endParaRPr>
          </a:p>
          <a:p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학번 석수용은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환경하에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메이저리그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웹서버를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학번 김정훈은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구현을 담당하여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02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순서도와 일정에 맞추어 주기적으로 개발 진척도를 확인 및 발생한 문제점들에 논의 하며 진행 할 계획입니다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95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KSG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캡스톤</a:t>
            </a:r>
            <a:r>
              <a:rPr lang="ko-KR" altLang="en-US" baseline="0" dirty="0" smtClean="0"/>
              <a:t> 팀 발표는 여기까지입니다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7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온라인 커뮤니티는 많은 사람들이 사용하는 서비스입니다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친목 도모를 위한 목적으로 사용 할 수도 있고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일상에 관한 대화를 나누거나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관심사를 가진 사람들끼리 모여 의견을 나누는 정보 공유의 목적 등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 </a:t>
            </a:r>
            <a:endParaRPr lang="ko-KR" altLang="en-US" b="0" dirty="0" smtClean="0">
              <a:effectLst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사람들은 각자의 필요에 따라 많은 이유로 온라인 커뮤니티를 이용하고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8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온라인 커뮤니티 중에서는 서비스 이용에</a:t>
            </a:r>
            <a:r>
              <a:rPr lang="en-US" altLang="ko-K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특정 소속 혹은 자격요건을 필요로 하는 커뮤니티들이 존재하는데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학교 소속의 대학생들 간의 커뮤니티인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에브리타임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’은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대학생들 간 자신이 다니는 학교를 다니며 생기는 궁금한 점이나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행정처리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강의 평가 등 학교 생활에 유용한 정보를 얻을 수 있고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dirty="0" smtClean="0"/>
          </a:p>
          <a:p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9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직장인간의 커뮤니티인 블라인드에서는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업계의 근무환경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이직하려는 곳의 근무조건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직장인에게 필요한 정보를 얻을 수 있는 커뮤니티입니다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같이 특정 소속을 가진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이용자이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모인 커뮤니티들은 해당 직종에 특화된 정보를 가지는 반면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학교 단위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직장 단위로 모인 커뮤니티는 존재하나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학과가 모인 커뮤니티는 없다는 점에 착안하여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47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유사한 전공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가진 대학생들이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서로에게 필요한 정보를 공유할 수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커뮤니티인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메이저리그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계획하게 되었습니다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7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메이저리그의 주요 기능은 총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가지로 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52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전공별 게시판 기능은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글을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읽으며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댓글을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쓸 수 있는 기본적인 게시판의 기능과 함께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rtl="0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추천을 많이 받은 글은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인기글로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등록되는 추천 시스템과 카테고리를 이용하여 원하는 정보만을 쉽게 찾을 수 있는 검색기능을 가지고 있습니다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1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기능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나만의 시간표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수강 일정과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동아리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개인 일정 등을 기입하여 시간표를 확인 할 수 있으며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일정으로 등록한 경우 설정한 시간에 알림을 받아 볼 수 있는 기능이 있습니다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0EBB4-AE17-4641-AA5A-44F36B022E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9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92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9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4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46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75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67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09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72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3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6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66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04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8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25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8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0E184E-AE95-4AA7-A817-10D205273F7C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05A2B7-BB00-44D6-B782-251A8A99A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6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F07DF9-C882-38A4-CED4-34F803F8F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유사한 전공을 가진 대학생용 커뮤니티 </a:t>
            </a:r>
            <a:r>
              <a:rPr lang="ko-KR" altLang="en-US" sz="4000" dirty="0" smtClean="0"/>
              <a:t>웹사이트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3270994-2F14-C5D8-48FF-30C5550CC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20171584 </a:t>
            </a:r>
            <a:r>
              <a:rPr lang="ko-KR" altLang="en-US" dirty="0"/>
              <a:t>석수용</a:t>
            </a:r>
            <a:endParaRPr lang="en-US" altLang="ko-KR" dirty="0"/>
          </a:p>
          <a:p>
            <a:r>
              <a:rPr lang="en-US" altLang="ko-KR" dirty="0"/>
              <a:t>20171605 </a:t>
            </a:r>
            <a:r>
              <a:rPr lang="ko-KR" altLang="en-US" dirty="0"/>
              <a:t>강장훈</a:t>
            </a:r>
            <a:endParaRPr lang="en-US" altLang="ko-KR" dirty="0"/>
          </a:p>
          <a:p>
            <a:r>
              <a:rPr lang="en-US" altLang="ko-KR" dirty="0"/>
              <a:t>20207126 </a:t>
            </a:r>
            <a:r>
              <a:rPr lang="ko-KR" altLang="en-US" dirty="0"/>
              <a:t>김정훈</a:t>
            </a:r>
          </a:p>
        </p:txBody>
      </p:sp>
    </p:spTree>
    <p:extLst>
      <p:ext uri="{BB962C8B-B14F-4D97-AF65-F5344CB8AC3E}">
        <p14:creationId xmlns:p14="http://schemas.microsoft.com/office/powerpoint/2010/main" val="34353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전공서적 평가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EF2FFE3-3836-E5C2-6785-99897B06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2556932"/>
            <a:ext cx="5428133" cy="3318936"/>
          </a:xfrm>
        </p:spPr>
        <p:txBody>
          <a:bodyPr>
            <a:normAutofit/>
          </a:bodyPr>
          <a:lstStyle/>
          <a:p>
            <a:r>
              <a:rPr lang="ko-KR" altLang="en-US" b="1" dirty="0"/>
              <a:t>전공 서적 평가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dirty="0"/>
              <a:t>전공 서적 평가를 리뷰 페이지에 업로드</a:t>
            </a:r>
            <a:endParaRPr lang="en-US" altLang="ko-KR" dirty="0"/>
          </a:p>
          <a:p>
            <a:pPr lvl="1"/>
            <a:r>
              <a:rPr lang="ko-KR" altLang="en-US" dirty="0"/>
              <a:t>처음으로 평가를 작성하게 된 책이라면 신규 등록 심의를 요청</a:t>
            </a:r>
            <a:endParaRPr lang="en-US" altLang="ko-KR" dirty="0"/>
          </a:p>
          <a:p>
            <a:pPr lvl="1"/>
            <a:r>
              <a:rPr lang="ko-KR" altLang="en-US"/>
              <a:t>심의가 통과되면 </a:t>
            </a:r>
            <a:r>
              <a:rPr lang="ko-KR" altLang="en-US" dirty="0"/>
              <a:t>해당 서적을 </a:t>
            </a:r>
            <a:r>
              <a:rPr lang="en-US" altLang="ko-KR" dirty="0"/>
              <a:t>DB</a:t>
            </a:r>
            <a:r>
              <a:rPr lang="ko-KR" altLang="en-US" dirty="0"/>
              <a:t>에 등록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AFDBD79A-8EC1-38C7-363A-F9309C2B5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6373"/>
            <a:ext cx="5325036" cy="2995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09EEFA-6066-AAA7-5BA4-EEF655EDC031}"/>
              </a:ext>
            </a:extLst>
          </p:cNvPr>
          <p:cNvSpPr txBox="1"/>
          <p:nvPr/>
        </p:nvSpPr>
        <p:spPr>
          <a:xfrm>
            <a:off x="6832349" y="5626700"/>
            <a:ext cx="3852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전공 서적 평가 기능의 예상도</a:t>
            </a: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13086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취업 관련 정보 제공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EF2FFE3-3836-E5C2-6785-99897B06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926874" cy="3318936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자격증 정보 제공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한국산업인력공단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사용하여 관련 자격증의 응시 정보를 알려줍니다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ko-KR" altLang="en-US" b="1" dirty="0" smtClean="0"/>
              <a:t>인턴 </a:t>
            </a:r>
            <a:r>
              <a:rPr lang="ko-KR" altLang="en-US" b="1" dirty="0"/>
              <a:t>및 취업 채용공고 안내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/>
              <a:t>이용자의 전공에 따라 해당 전공이 필수</a:t>
            </a:r>
            <a:r>
              <a:rPr lang="en-US" altLang="ko-KR" dirty="0"/>
              <a:t>/</a:t>
            </a:r>
            <a:r>
              <a:rPr lang="ko-KR" altLang="en-US" dirty="0"/>
              <a:t>우대사항인 인턴이나 구직 정보 제공</a:t>
            </a:r>
            <a:endParaRPr lang="en-US" altLang="ko-KR" dirty="0"/>
          </a:p>
          <a:p>
            <a:pPr lvl="1"/>
            <a:r>
              <a:rPr lang="ko-KR" altLang="en-US" dirty="0" smtClean="0"/>
              <a:t>취업정보 사이트가 제공하는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통하여 정보를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00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추진 전략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7000" y="2667000"/>
            <a:ext cx="5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6267" y="2734733"/>
            <a:ext cx="93133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 smtClean="0"/>
              <a:t>1</a:t>
            </a:r>
            <a:r>
              <a:rPr lang="en-US" altLang="ko-KR" dirty="0"/>
              <a:t>)</a:t>
            </a:r>
            <a:r>
              <a:rPr lang="ko-KR" altLang="en-US" dirty="0"/>
              <a:t>학과 인증의 신뢰성 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fontAlgn="base" latinLnBrk="1"/>
            <a:endParaRPr lang="en-US" altLang="ko-KR" dirty="0"/>
          </a:p>
          <a:p>
            <a:pPr fontAlgn="base" latinLnBrk="1"/>
            <a:r>
              <a:rPr lang="ko-KR" altLang="en-US" dirty="0" smtClean="0"/>
              <a:t>대학생임을 </a:t>
            </a:r>
            <a:r>
              <a:rPr lang="ko-KR" altLang="en-US" dirty="0"/>
              <a:t>증명하는 방법으로 각 학교의 메일을 통한 인증 방식을 선택</a:t>
            </a:r>
            <a:r>
              <a:rPr lang="en-US" altLang="ko-KR" dirty="0"/>
              <a:t>, </a:t>
            </a:r>
            <a:r>
              <a:rPr lang="ko-KR" altLang="en-US" dirty="0"/>
              <a:t>그에 따라 각 학교의 메일 정보를 수집하여 해결하고자 함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endParaRPr lang="en-US" altLang="ko-KR" dirty="0" smtClean="0"/>
          </a:p>
          <a:p>
            <a:pPr fontAlgn="base" latinLnBrk="1"/>
            <a:r>
              <a:rPr lang="en-US" altLang="ko-KR" dirty="0" smtClean="0"/>
              <a:t>2</a:t>
            </a:r>
            <a:r>
              <a:rPr lang="en-US" altLang="ko-KR" dirty="0"/>
              <a:t>)</a:t>
            </a:r>
            <a:r>
              <a:rPr lang="ko-KR" altLang="en-US" dirty="0"/>
              <a:t>계열 단위 분류 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fontAlgn="base" latinLnBrk="1"/>
            <a:endParaRPr lang="en-US" altLang="ko-KR" dirty="0"/>
          </a:p>
          <a:p>
            <a:pPr fontAlgn="base" latinLnBrk="1"/>
            <a:r>
              <a:rPr lang="ko-KR" altLang="en-US" dirty="0" smtClean="0"/>
              <a:t>다루는 </a:t>
            </a:r>
            <a:r>
              <a:rPr lang="ko-KR" altLang="en-US" dirty="0"/>
              <a:t>분야가 동일하거나 밀접하나</a:t>
            </a:r>
            <a:r>
              <a:rPr lang="en-US" altLang="ko-KR" dirty="0"/>
              <a:t>, </a:t>
            </a:r>
            <a:r>
              <a:rPr lang="ko-KR" altLang="en-US" dirty="0"/>
              <a:t>이름이 같지 않은 전공들을 </a:t>
            </a:r>
            <a:r>
              <a:rPr lang="ko-KR" altLang="en-US" dirty="0" smtClean="0"/>
              <a:t>단과 대학보다는 작고 과보다는 큰 계열로 분류하여 관련된 정보만을 얻을 수 있게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1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DCB98115-A48E-8504-688C-8FF1308C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44931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구현에 사용할 프레임워크</a:t>
            </a:r>
          </a:p>
        </p:txBody>
      </p:sp>
      <p:pic>
        <p:nvPicPr>
          <p:cNvPr id="6148" name="Picture 4" descr="Express를 이용한 서버 클러스터 구성. :: Simple is Beautiful.">
            <a:extLst>
              <a:ext uri="{FF2B5EF4-FFF2-40B4-BE49-F238E27FC236}">
                <a16:creationId xmlns:a16="http://schemas.microsoft.com/office/drawing/2014/main" xmlns="" id="{2085B336-0CA2-AD46-CCBC-87E33B3B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33" y="3393900"/>
            <a:ext cx="34766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Vue.js 기본 사용법">
            <a:extLst>
              <a:ext uri="{FF2B5EF4-FFF2-40B4-BE49-F238E27FC236}">
                <a16:creationId xmlns:a16="http://schemas.microsoft.com/office/drawing/2014/main" xmlns="" id="{23130CBD-313D-2DAB-9A5E-320461D79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024" y="3332887"/>
            <a:ext cx="3374983" cy="20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PostgreSQL: 사용하지 않는 인덱스(INDEX) 찾기 그리고 성능 향상 - 개발자스럽다">
            <a:extLst>
              <a:ext uri="{FF2B5EF4-FFF2-40B4-BE49-F238E27FC236}">
                <a16:creationId xmlns:a16="http://schemas.microsoft.com/office/drawing/2014/main" xmlns="" id="{1B523E81-D93B-6020-7C89-2790CA6D3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73" y="2845683"/>
            <a:ext cx="2546590" cy="283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886B1F4-E517-E235-9690-AE70FF251909}"/>
              </a:ext>
            </a:extLst>
          </p:cNvPr>
          <p:cNvSpPr txBox="1"/>
          <p:nvPr/>
        </p:nvSpPr>
        <p:spPr>
          <a:xfrm>
            <a:off x="1595694" y="5385592"/>
            <a:ext cx="2859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서버 </a:t>
            </a:r>
            <a:r>
              <a:rPr lang="en-US" altLang="ko-KR" sz="2200"/>
              <a:t>: node.js</a:t>
            </a:r>
            <a:r>
              <a:rPr lang="ko-KR" altLang="en-US" sz="2200"/>
              <a:t> </a:t>
            </a:r>
            <a:r>
              <a:rPr lang="en-US" altLang="ko-KR" sz="2200"/>
              <a:t>+</a:t>
            </a:r>
            <a:r>
              <a:rPr lang="ko-KR" altLang="en-US" sz="2200"/>
              <a:t> </a:t>
            </a:r>
            <a:r>
              <a:rPr lang="en-US" altLang="ko-KR" sz="2200"/>
              <a:t>express</a:t>
            </a:r>
            <a:endParaRPr lang="ko-KR" altLang="en-US" sz="2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622367D-919C-9A65-F8F8-F7EE7F7072B0}"/>
              </a:ext>
            </a:extLst>
          </p:cNvPr>
          <p:cNvSpPr txBox="1"/>
          <p:nvPr/>
        </p:nvSpPr>
        <p:spPr>
          <a:xfrm>
            <a:off x="5457185" y="5385592"/>
            <a:ext cx="24106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프론트엔드 </a:t>
            </a:r>
            <a:r>
              <a:rPr lang="en-US" altLang="ko-KR" sz="2200"/>
              <a:t>: vue.js</a:t>
            </a:r>
            <a:endParaRPr lang="ko-KR" altLang="en-US" sz="2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2C4597-82FD-E4FF-B61B-87D081172CEA}"/>
              </a:ext>
            </a:extLst>
          </p:cNvPr>
          <p:cNvSpPr txBox="1"/>
          <p:nvPr/>
        </p:nvSpPr>
        <p:spPr>
          <a:xfrm>
            <a:off x="8778509" y="5385592"/>
            <a:ext cx="21121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/>
              <a:t>DB : postgreSQL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18716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추진 전략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DCB98115-A48E-8504-688C-8FF1308C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1913465"/>
            <a:ext cx="9601196" cy="44931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기능 개발 순서도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1AC2D8B-F47C-4F5F-D177-216811088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85319"/>
              </p:ext>
            </p:extLst>
          </p:nvPr>
        </p:nvGraphicFramePr>
        <p:xfrm>
          <a:off x="835065" y="2608315"/>
          <a:ext cx="10521865" cy="3477768"/>
        </p:xfrm>
        <a:graphic>
          <a:graphicData uri="http://schemas.openxmlformats.org/drawingml/2006/table">
            <a:tbl>
              <a:tblPr/>
              <a:tblGrid>
                <a:gridCol w="1753987">
                  <a:extLst>
                    <a:ext uri="{9D8B030D-6E8A-4147-A177-3AD203B41FA5}">
                      <a16:colId xmlns:a16="http://schemas.microsoft.com/office/drawing/2014/main" xmlns="" val="522192790"/>
                    </a:ext>
                  </a:extLst>
                </a:gridCol>
                <a:gridCol w="1753987">
                  <a:extLst>
                    <a:ext uri="{9D8B030D-6E8A-4147-A177-3AD203B41FA5}">
                      <a16:colId xmlns:a16="http://schemas.microsoft.com/office/drawing/2014/main" xmlns="" val="2422426786"/>
                    </a:ext>
                  </a:extLst>
                </a:gridCol>
                <a:gridCol w="1755012">
                  <a:extLst>
                    <a:ext uri="{9D8B030D-6E8A-4147-A177-3AD203B41FA5}">
                      <a16:colId xmlns:a16="http://schemas.microsoft.com/office/drawing/2014/main" xmlns="" val="1698072167"/>
                    </a:ext>
                  </a:extLst>
                </a:gridCol>
                <a:gridCol w="1753987">
                  <a:extLst>
                    <a:ext uri="{9D8B030D-6E8A-4147-A177-3AD203B41FA5}">
                      <a16:colId xmlns:a16="http://schemas.microsoft.com/office/drawing/2014/main" xmlns="" val="3328878750"/>
                    </a:ext>
                  </a:extLst>
                </a:gridCol>
                <a:gridCol w="1753987">
                  <a:extLst>
                    <a:ext uri="{9D8B030D-6E8A-4147-A177-3AD203B41FA5}">
                      <a16:colId xmlns:a16="http://schemas.microsoft.com/office/drawing/2014/main" xmlns="" val="2742630073"/>
                    </a:ext>
                  </a:extLst>
                </a:gridCol>
                <a:gridCol w="1750905">
                  <a:extLst>
                    <a:ext uri="{9D8B030D-6E8A-4147-A177-3AD203B41FA5}">
                      <a16:colId xmlns:a16="http://schemas.microsoft.com/office/drawing/2014/main" xmlns="" val="1369282036"/>
                    </a:ext>
                  </a:extLst>
                </a:gridCol>
              </a:tblGrid>
              <a:tr h="162560">
                <a:tc gridSpan="6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개발 순서도 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7048625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선결 개발 필요도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448559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쪽지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511433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커스텀 카테고리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4129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전공서적 평가란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933063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시간표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825416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취업정보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15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1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F07DF9-C882-38A4-CED4-34F803F8F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56735"/>
          </a:xfrm>
        </p:spPr>
        <p:txBody>
          <a:bodyPr/>
          <a:lstStyle/>
          <a:p>
            <a:r>
              <a:rPr lang="ko-KR" altLang="en-US" dirty="0" smtClean="0"/>
              <a:t>온라인 커뮤니티 </a:t>
            </a:r>
            <a:endParaRPr lang="ko-KR" altLang="en-US" dirty="0"/>
          </a:p>
        </p:txBody>
      </p:sp>
      <p:pic>
        <p:nvPicPr>
          <p:cNvPr id="10" name="Picture 2" descr="https://lh5.googleusercontent.com/XAtGelhcDVoh17RBuPYQdDpKvUn1RPYvuhAPs3A67rj0RGf8qU1lS1N0JhPaOVZSSSJs7L7oIN400O6207zOZXSkS8ApS9lAnvfNcuxOguqiJRjwz5u1ZJj2NJsIzmSlWYfmfW-UJLrLpzonvW6-i2zqfYKqwuc7QDpDYpIdk5o7QTWiumuP6zIpmqOSkiRE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42" y="2578100"/>
            <a:ext cx="8162924" cy="363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4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대표적인 커뮤니티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225EDDBE-0632-443D-CAC8-BA9BDC269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70" y="2556932"/>
            <a:ext cx="2653895" cy="265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7B8D3FE-53E2-7D8B-9AE5-2B9EAE45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021" y="2556932"/>
            <a:ext cx="7276575" cy="3318936"/>
          </a:xfrm>
        </p:spPr>
        <p:txBody>
          <a:bodyPr>
            <a:normAutofit/>
          </a:bodyPr>
          <a:lstStyle/>
          <a:p>
            <a:r>
              <a:rPr lang="ko-KR" altLang="en-US" sz="2800" b="1" dirty="0" err="1"/>
              <a:t>에브리타임</a:t>
            </a:r>
            <a:endParaRPr lang="en-US" altLang="ko-KR" sz="2800" b="1" dirty="0"/>
          </a:p>
          <a:p>
            <a:r>
              <a:rPr lang="ko-KR" altLang="en-US" dirty="0"/>
              <a:t>대학생들의 생활을 지원하는 기능을 제공</a:t>
            </a:r>
            <a:r>
              <a:rPr lang="en-US" altLang="ko-KR" dirty="0"/>
              <a:t>, </a:t>
            </a:r>
            <a:r>
              <a:rPr lang="ko-KR" altLang="en-US" dirty="0"/>
              <a:t>대학 내 정보 공유를 목적으로 하는 대학교 커뮤니티</a:t>
            </a:r>
            <a:endParaRPr lang="en-US" altLang="ko-KR" dirty="0"/>
          </a:p>
          <a:p>
            <a:r>
              <a:rPr lang="ko-KR" altLang="en-US" dirty="0"/>
              <a:t>재학생 인증을 거쳐야만 회원가입 가능</a:t>
            </a:r>
            <a:endParaRPr lang="en-US" altLang="ko-KR" dirty="0"/>
          </a:p>
          <a:p>
            <a:r>
              <a:rPr lang="ko-KR" altLang="en-US" dirty="0"/>
              <a:t>누적 가입자수 약 </a:t>
            </a:r>
            <a:r>
              <a:rPr lang="en-US" altLang="ko-KR" dirty="0"/>
              <a:t>290</a:t>
            </a:r>
            <a:r>
              <a:rPr lang="ko-KR" altLang="en-US" dirty="0"/>
              <a:t>만 명</a:t>
            </a:r>
          </a:p>
        </p:txBody>
      </p:sp>
    </p:spTree>
    <p:extLst>
      <p:ext uri="{BB962C8B-B14F-4D97-AF65-F5344CB8AC3E}">
        <p14:creationId xmlns:p14="http://schemas.microsoft.com/office/powerpoint/2010/main" val="42863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대표적인 커뮤니티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7B8D3FE-53E2-7D8B-9AE5-2B9EAE45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021" y="2556932"/>
            <a:ext cx="7276575" cy="3318936"/>
          </a:xfrm>
        </p:spPr>
        <p:txBody>
          <a:bodyPr>
            <a:normAutofit/>
          </a:bodyPr>
          <a:lstStyle/>
          <a:p>
            <a:r>
              <a:rPr lang="ko-KR" altLang="en-US" sz="2800" b="1"/>
              <a:t>블라인드</a:t>
            </a:r>
            <a:endParaRPr lang="en-US" altLang="ko-KR" sz="2800" b="1"/>
          </a:p>
          <a:p>
            <a:r>
              <a:rPr lang="ko-KR" altLang="en-US"/>
              <a:t>직장인 전용 익명 커뮤니티</a:t>
            </a:r>
            <a:endParaRPr lang="en-US" altLang="ko-KR"/>
          </a:p>
          <a:p>
            <a:r>
              <a:rPr lang="ko-KR" altLang="en-US"/>
              <a:t>재직중인 회사의 이메일 또는 별도의 인증 방식을 통해 직장인임을 인증해야 가입 가능</a:t>
            </a:r>
            <a:endParaRPr lang="en-US" altLang="ko-KR"/>
          </a:p>
          <a:p>
            <a:r>
              <a:rPr lang="ko-KR" altLang="en-US"/>
              <a:t>누적 가입자수 약 </a:t>
            </a:r>
            <a:r>
              <a:rPr lang="en-US" altLang="ko-KR"/>
              <a:t>800</a:t>
            </a:r>
            <a:r>
              <a:rPr lang="ko-KR" altLang="en-US"/>
              <a:t>만 명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90B669EB-C713-29C4-9694-084611A27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82" y="2698199"/>
            <a:ext cx="2392470" cy="239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5405AC-8CFB-A01F-8803-C25D4F92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66" y="2567485"/>
            <a:ext cx="2117249" cy="211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A13BE0DC-7E5B-D564-00CD-7AA602FB2CAE}"/>
              </a:ext>
            </a:extLst>
          </p:cNvPr>
          <p:cNvGrpSpPr/>
          <p:nvPr/>
        </p:nvGrpSpPr>
        <p:grpSpPr>
          <a:xfrm>
            <a:off x="3041850" y="2698197"/>
            <a:ext cx="2117248" cy="2713396"/>
            <a:chOff x="4139676" y="2567485"/>
            <a:chExt cx="2117248" cy="2713396"/>
          </a:xfrm>
        </p:grpSpPr>
        <p:pic>
          <p:nvPicPr>
            <p:cNvPr id="10" name="그래픽 9" descr="남자 단색으로 채워진">
              <a:extLst>
                <a:ext uri="{FF2B5EF4-FFF2-40B4-BE49-F238E27FC236}">
                  <a16:creationId xmlns:a16="http://schemas.microsoft.com/office/drawing/2014/main" xmlns="" id="{36A4CD36-47A3-C70C-E445-D226361AA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139676" y="3163633"/>
              <a:ext cx="2117248" cy="2117248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xmlns="" id="{8A036799-936F-FECC-0FC5-C630B61929A1}"/>
                </a:ext>
              </a:extLst>
            </p:cNvPr>
            <p:cNvSpPr/>
            <p:nvPr/>
          </p:nvSpPr>
          <p:spPr>
            <a:xfrm>
              <a:off x="4261398" y="2567485"/>
              <a:ext cx="1873805" cy="48341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>
                  <a:latin typeface="Malgun Gothic Semilight" panose="020B0503020000020004" pitchFamily="34" charset="-127"/>
                  <a:ea typeface="Malgun Gothic Semilight" panose="020B0503020000020004" pitchFamily="34" charset="-127"/>
                  <a:cs typeface="Malgun Gothic Semilight" panose="020B0503020000020004" pitchFamily="34" charset="-127"/>
                </a:rPr>
                <a:t>대학생 </a:t>
              </a:r>
              <a:r>
                <a:rPr lang="en-US" altLang="ko-KR" sz="2200">
                  <a:latin typeface="Malgun Gothic Semilight" panose="020B0503020000020004" pitchFamily="34" charset="-127"/>
                  <a:ea typeface="Malgun Gothic Semilight" panose="020B0503020000020004" pitchFamily="34" charset="-127"/>
                  <a:cs typeface="Malgun Gothic Semilight" panose="020B0503020000020004" pitchFamily="34" charset="-127"/>
                </a:rPr>
                <a:t>1</a:t>
              </a:r>
              <a:r>
                <a:rPr lang="ko-KR" altLang="en-US" sz="2200">
                  <a:latin typeface="Malgun Gothic Semilight" panose="020B0503020000020004" pitchFamily="34" charset="-127"/>
                  <a:ea typeface="Malgun Gothic Semilight" panose="020B0503020000020004" pitchFamily="34" charset="-127"/>
                  <a:cs typeface="Malgun Gothic Semilight" panose="020B0503020000020004" pitchFamily="34" charset="-127"/>
                </a:rPr>
                <a:t>학년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1F456D9-263E-C79B-2920-5EBCFF17457A}"/>
              </a:ext>
            </a:extLst>
          </p:cNvPr>
          <p:cNvGrpSpPr/>
          <p:nvPr/>
        </p:nvGrpSpPr>
        <p:grpSpPr>
          <a:xfrm>
            <a:off x="5205222" y="2715947"/>
            <a:ext cx="2117248" cy="3036400"/>
            <a:chOff x="5205222" y="2715947"/>
            <a:chExt cx="2117248" cy="3036400"/>
          </a:xfrm>
        </p:grpSpPr>
        <p:pic>
          <p:nvPicPr>
            <p:cNvPr id="8" name="그래픽 7" descr="혼란스러운 사람 단색으로 채워진">
              <a:extLst>
                <a:ext uri="{FF2B5EF4-FFF2-40B4-BE49-F238E27FC236}">
                  <a16:creationId xmlns:a16="http://schemas.microsoft.com/office/drawing/2014/main" xmlns="" id="{803DEEDC-99B1-1729-ADA8-7CAAE1F37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205222" y="3635099"/>
              <a:ext cx="2117248" cy="2117248"/>
            </a:xfrm>
            <a:prstGeom prst="rect">
              <a:avLst/>
            </a:prstGeom>
          </p:spPr>
        </p:pic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xmlns="" id="{8B2BB3F1-8B3F-8AAD-BC45-B6BDFF4E8068}"/>
                </a:ext>
              </a:extLst>
            </p:cNvPr>
            <p:cNvSpPr/>
            <p:nvPr/>
          </p:nvSpPr>
          <p:spPr>
            <a:xfrm>
              <a:off x="5280799" y="2715947"/>
              <a:ext cx="1966053" cy="8159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컴퓨터공학과</a:t>
              </a:r>
              <a:endParaRPr lang="en-US" altLang="ko-KR" sz="2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/>
              <a:r>
                <a:rPr lang="en-US" altLang="ko-KR" sz="22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1</a:t>
              </a:r>
              <a:r>
                <a:rPr lang="ko-KR" altLang="en-US" sz="22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학년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48C96BF7-E0D8-1AFD-5937-ADABD3C63C4F}"/>
              </a:ext>
            </a:extLst>
          </p:cNvPr>
          <p:cNvGrpSpPr/>
          <p:nvPr/>
        </p:nvGrpSpPr>
        <p:grpSpPr>
          <a:xfrm>
            <a:off x="948674" y="2411507"/>
            <a:ext cx="4202400" cy="2117248"/>
            <a:chOff x="948674" y="2411507"/>
            <a:chExt cx="4202400" cy="2117248"/>
          </a:xfrm>
        </p:grpSpPr>
        <p:sp>
          <p:nvSpPr>
            <p:cNvPr id="21" name="생각 풍선: 구름 모양 20">
              <a:extLst>
                <a:ext uri="{FF2B5EF4-FFF2-40B4-BE49-F238E27FC236}">
                  <a16:creationId xmlns:a16="http://schemas.microsoft.com/office/drawing/2014/main" xmlns="" id="{1A174402-80FC-F605-1B8D-0461C1B618D1}"/>
                </a:ext>
              </a:extLst>
            </p:cNvPr>
            <p:cNvSpPr/>
            <p:nvPr/>
          </p:nvSpPr>
          <p:spPr>
            <a:xfrm>
              <a:off x="948674" y="2411507"/>
              <a:ext cx="4202400" cy="2117248"/>
            </a:xfrm>
            <a:prstGeom prst="cloudCallout">
              <a:avLst>
                <a:gd name="adj1" fmla="val 63989"/>
                <a:gd name="adj2" fmla="val 1689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232CAB8-1838-9991-6A4C-AF35CE2DC707}"/>
                </a:ext>
              </a:extLst>
            </p:cNvPr>
            <p:cNvSpPr txBox="1"/>
            <p:nvPr/>
          </p:nvSpPr>
          <p:spPr>
            <a:xfrm>
              <a:off x="1429578" y="2849614"/>
              <a:ext cx="32624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/>
                <a:t>에브리타임 이용자</a:t>
              </a:r>
              <a:endParaRPr lang="en-US" altLang="ko-KR" sz="2000" b="1"/>
            </a:p>
            <a:p>
              <a:pPr algn="ctr"/>
              <a:r>
                <a:rPr lang="ko-KR" altLang="en-US" sz="2000"/>
                <a:t>▶ 같은 학교 재학생</a:t>
              </a:r>
              <a:endParaRPr lang="en-US" altLang="ko-KR" sz="2000"/>
            </a:p>
            <a:p>
              <a:pPr algn="ctr"/>
              <a:r>
                <a:rPr lang="ko-KR" altLang="en-US" sz="2000"/>
                <a:t>→ 한밭대 모든 학과가 이용</a:t>
              </a:r>
              <a:endParaRPr lang="en-US" altLang="ko-KR" sz="200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90B669EB-C713-29C4-9694-084611A27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429" y="2698197"/>
            <a:ext cx="1873805" cy="187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3DB9CB47-0C6D-5F8C-1BD0-0D7E5FCCCBC5}"/>
              </a:ext>
            </a:extLst>
          </p:cNvPr>
          <p:cNvGrpSpPr/>
          <p:nvPr/>
        </p:nvGrpSpPr>
        <p:grpSpPr>
          <a:xfrm>
            <a:off x="7276305" y="2698197"/>
            <a:ext cx="2117248" cy="2713396"/>
            <a:chOff x="6507095" y="2832852"/>
            <a:chExt cx="2117248" cy="2713396"/>
          </a:xfrm>
        </p:grpSpPr>
        <p:pic>
          <p:nvPicPr>
            <p:cNvPr id="14" name="그래픽 13" descr="남자 단색으로 채워진">
              <a:extLst>
                <a:ext uri="{FF2B5EF4-FFF2-40B4-BE49-F238E27FC236}">
                  <a16:creationId xmlns:a16="http://schemas.microsoft.com/office/drawing/2014/main" xmlns="" id="{A1F72295-08D0-2D76-55D5-62126C2D4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507095" y="3429000"/>
              <a:ext cx="2117248" cy="2117248"/>
            </a:xfrm>
            <a:prstGeom prst="rect">
              <a:avLst/>
            </a:prstGeom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0725F974-DA50-20B0-1E57-369296C32924}"/>
                </a:ext>
              </a:extLst>
            </p:cNvPr>
            <p:cNvSpPr/>
            <p:nvPr/>
          </p:nvSpPr>
          <p:spPr>
            <a:xfrm>
              <a:off x="6628817" y="2832852"/>
              <a:ext cx="1873805" cy="48341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latin typeface="Malgun Gothic Semilight" panose="020B0503020000020004" pitchFamily="34" charset="-127"/>
                  <a:ea typeface="Malgun Gothic Semilight" panose="020B0503020000020004" pitchFamily="34" charset="-127"/>
                  <a:cs typeface="Malgun Gothic Semilight" panose="020B0503020000020004" pitchFamily="34" charset="-127"/>
                </a:rPr>
                <a:t>1</a:t>
              </a:r>
              <a:r>
                <a:rPr lang="ko-KR" altLang="en-US" sz="2200">
                  <a:latin typeface="Malgun Gothic Semilight" panose="020B0503020000020004" pitchFamily="34" charset="-127"/>
                  <a:ea typeface="Malgun Gothic Semilight" panose="020B0503020000020004" pitchFamily="34" charset="-127"/>
                  <a:cs typeface="Malgun Gothic Semilight" panose="020B0503020000020004" pitchFamily="34" charset="-127"/>
                </a:rPr>
                <a:t>년차 직장인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BB437DD7-DB7F-BD9C-F71E-09F37EC4367D}"/>
              </a:ext>
            </a:extLst>
          </p:cNvPr>
          <p:cNvGrpSpPr/>
          <p:nvPr/>
        </p:nvGrpSpPr>
        <p:grpSpPr>
          <a:xfrm>
            <a:off x="7337468" y="2037524"/>
            <a:ext cx="4202400" cy="2362964"/>
            <a:chOff x="7337468" y="2375103"/>
            <a:chExt cx="4202400" cy="2362964"/>
          </a:xfrm>
        </p:grpSpPr>
        <p:sp>
          <p:nvSpPr>
            <p:cNvPr id="22" name="생각 풍선: 구름 모양 21">
              <a:extLst>
                <a:ext uri="{FF2B5EF4-FFF2-40B4-BE49-F238E27FC236}">
                  <a16:creationId xmlns:a16="http://schemas.microsoft.com/office/drawing/2014/main" xmlns="" id="{7F313651-F3B5-1E7A-3221-6AB36F6055E1}"/>
                </a:ext>
              </a:extLst>
            </p:cNvPr>
            <p:cNvSpPr/>
            <p:nvPr/>
          </p:nvSpPr>
          <p:spPr>
            <a:xfrm rot="10800000">
              <a:off x="7337468" y="2375103"/>
              <a:ext cx="4202400" cy="2362964"/>
            </a:xfrm>
            <a:prstGeom prst="cloudCallout">
              <a:avLst>
                <a:gd name="adj1" fmla="val 66762"/>
                <a:gd name="adj2" fmla="val -2021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916EA5D-0408-4726-BADB-B8A361600BBD}"/>
                </a:ext>
              </a:extLst>
            </p:cNvPr>
            <p:cNvSpPr txBox="1"/>
            <p:nvPr/>
          </p:nvSpPr>
          <p:spPr>
            <a:xfrm>
              <a:off x="7490332" y="2855558"/>
              <a:ext cx="377539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/>
                <a:t>블라인드 이용자</a:t>
              </a:r>
              <a:endParaRPr lang="en-US" altLang="ko-KR" sz="2000" b="1"/>
            </a:p>
            <a:p>
              <a:pPr algn="ctr"/>
              <a:r>
                <a:rPr lang="ko-KR" altLang="en-US" sz="2000"/>
                <a:t>▶ 모든 직장인들</a:t>
              </a:r>
              <a:endParaRPr lang="en-US" altLang="ko-KR" sz="2000" dirty="0"/>
            </a:p>
            <a:p>
              <a:pPr algn="ctr"/>
              <a:r>
                <a:rPr lang="ko-KR" altLang="en-US" sz="2000"/>
                <a:t>→</a:t>
              </a:r>
              <a:r>
                <a:rPr lang="en-US" altLang="ko-KR" sz="2000">
                  <a:sym typeface="Wingdings" panose="05000000000000000000" pitchFamily="2" charset="2"/>
                </a:rPr>
                <a:t> </a:t>
              </a:r>
              <a:r>
                <a:rPr lang="ko-KR" altLang="en-US" sz="2000" dirty="0"/>
                <a:t>직종별 </a:t>
              </a:r>
              <a:r>
                <a:rPr lang="ko-KR" altLang="en-US" sz="2000"/>
                <a:t>전문성은 보장</a:t>
              </a:r>
              <a:endParaRPr lang="en-US" altLang="ko-KR" sz="2000"/>
            </a:p>
            <a:p>
              <a:pPr algn="ctr"/>
              <a:r>
                <a:rPr lang="ko-KR" altLang="en-US" sz="2000"/>
                <a:t>→</a:t>
              </a:r>
              <a:r>
                <a:rPr lang="en-US" altLang="ko-KR" sz="2000">
                  <a:sym typeface="Wingdings" panose="05000000000000000000" pitchFamily="2" charset="2"/>
                </a:rPr>
                <a:t> </a:t>
              </a:r>
              <a:r>
                <a:rPr lang="ko-KR" altLang="en-US" sz="2000"/>
                <a:t>직장인이 아니면 열람만 가능</a:t>
              </a:r>
              <a:endParaRPr lang="en-US" altLang="ko-KR" sz="20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D9D6D09-27C5-A11B-BD8D-52C1E3253C68}"/>
              </a:ext>
            </a:extLst>
          </p:cNvPr>
          <p:cNvGrpSpPr/>
          <p:nvPr/>
        </p:nvGrpSpPr>
        <p:grpSpPr>
          <a:xfrm>
            <a:off x="672608" y="3966864"/>
            <a:ext cx="4608191" cy="2117248"/>
            <a:chOff x="813946" y="3985943"/>
            <a:chExt cx="4608191" cy="2117248"/>
          </a:xfrm>
        </p:grpSpPr>
        <p:sp>
          <p:nvSpPr>
            <p:cNvPr id="3" name="생각 풍선: 구름 모양 2">
              <a:extLst>
                <a:ext uri="{FF2B5EF4-FFF2-40B4-BE49-F238E27FC236}">
                  <a16:creationId xmlns:a16="http://schemas.microsoft.com/office/drawing/2014/main" xmlns="" id="{E3CC5DEC-5B12-668C-167E-33ADC361DFB9}"/>
                </a:ext>
              </a:extLst>
            </p:cNvPr>
            <p:cNvSpPr/>
            <p:nvPr/>
          </p:nvSpPr>
          <p:spPr>
            <a:xfrm>
              <a:off x="813946" y="3985943"/>
              <a:ext cx="4548138" cy="2117248"/>
            </a:xfrm>
            <a:prstGeom prst="cloudCallout">
              <a:avLst>
                <a:gd name="adj1" fmla="val 62806"/>
                <a:gd name="adj2" fmla="val -14434"/>
              </a:avLst>
            </a:prstGeom>
            <a:solidFill>
              <a:srgbClr val="F6C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94D57D30-51C8-058E-BFB1-5715F5968A39}"/>
                </a:ext>
              </a:extLst>
            </p:cNvPr>
            <p:cNvSpPr txBox="1"/>
            <p:nvPr/>
          </p:nvSpPr>
          <p:spPr>
            <a:xfrm>
              <a:off x="877302" y="4669548"/>
              <a:ext cx="4544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>
                  <a:solidFill>
                    <a:srgbClr val="FF0000"/>
                  </a:solidFill>
                </a:rPr>
                <a:t>전문성을 요하는 정보</a:t>
              </a:r>
              <a:r>
                <a:rPr lang="ko-KR" altLang="en-US" sz="2000"/>
                <a:t>는 얻기 어려워</a:t>
              </a:r>
              <a:endParaRPr lang="en-US" altLang="ko-KR" sz="2000"/>
            </a:p>
            <a:p>
              <a:pPr algn="ctr"/>
              <a:r>
                <a:rPr lang="ko-KR" altLang="en-US" sz="2000" b="1">
                  <a:solidFill>
                    <a:srgbClr val="FF0000"/>
                  </a:solidFill>
                </a:rPr>
                <a:t>컴공 질문만 </a:t>
              </a:r>
              <a:r>
                <a:rPr lang="ko-KR" altLang="en-US" sz="2000"/>
                <a:t>올리거나 검색하기 어려워</a:t>
              </a:r>
              <a:endParaRPr lang="en-US" altLang="ko-KR" sz="2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08434B93-9CB9-10DC-A14D-C31BB0FF728B}"/>
              </a:ext>
            </a:extLst>
          </p:cNvPr>
          <p:cNvGrpSpPr/>
          <p:nvPr/>
        </p:nvGrpSpPr>
        <p:grpSpPr>
          <a:xfrm>
            <a:off x="7076280" y="3994056"/>
            <a:ext cx="4379756" cy="2117248"/>
            <a:chOff x="3036186" y="5361031"/>
            <a:chExt cx="4379756" cy="2117248"/>
          </a:xfrm>
          <a:solidFill>
            <a:srgbClr val="F6C060"/>
          </a:solidFill>
        </p:grpSpPr>
        <p:sp>
          <p:nvSpPr>
            <p:cNvPr id="9" name="생각 풍선: 구름 모양 8">
              <a:extLst>
                <a:ext uri="{FF2B5EF4-FFF2-40B4-BE49-F238E27FC236}">
                  <a16:creationId xmlns:a16="http://schemas.microsoft.com/office/drawing/2014/main" xmlns="" id="{C598F812-BD6A-1E4D-A839-BFCF6C42D72A}"/>
                </a:ext>
              </a:extLst>
            </p:cNvPr>
            <p:cNvSpPr/>
            <p:nvPr/>
          </p:nvSpPr>
          <p:spPr>
            <a:xfrm>
              <a:off x="3036186" y="5361031"/>
              <a:ext cx="4379756" cy="2117248"/>
            </a:xfrm>
            <a:prstGeom prst="cloudCallout">
              <a:avLst>
                <a:gd name="adj1" fmla="val -52896"/>
                <a:gd name="adj2" fmla="val -40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DC0BE65-9DFC-EB13-F254-6F97D00C3735}"/>
                </a:ext>
              </a:extLst>
            </p:cNvPr>
            <p:cNvSpPr txBox="1"/>
            <p:nvPr/>
          </p:nvSpPr>
          <p:spPr>
            <a:xfrm>
              <a:off x="3236211" y="5675256"/>
              <a:ext cx="38602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/>
                <a:t>컴공 </a:t>
              </a:r>
              <a:r>
                <a:rPr lang="ko-KR" altLang="en-US" sz="2000" b="1">
                  <a:solidFill>
                    <a:srgbClr val="FF0000"/>
                  </a:solidFill>
                </a:rPr>
                <a:t>전문가를 찾기 </a:t>
              </a:r>
              <a:r>
                <a:rPr lang="ko-KR" altLang="en-US" sz="2000"/>
                <a:t>어렵고</a:t>
              </a:r>
              <a:endParaRPr lang="en-US" altLang="ko-KR" sz="2000"/>
            </a:p>
            <a:p>
              <a:pPr algn="ctr"/>
              <a:r>
                <a:rPr lang="ko-KR" altLang="en-US" sz="2000"/>
                <a:t>찾더라도 </a:t>
              </a:r>
              <a:r>
                <a:rPr lang="ko-KR" altLang="en-US" sz="2000" b="1">
                  <a:solidFill>
                    <a:srgbClr val="FF0000"/>
                  </a:solidFill>
                </a:rPr>
                <a:t>소통하기</a:t>
              </a:r>
              <a:r>
                <a:rPr lang="ko-KR" altLang="en-US" sz="2000"/>
                <a:t>가 어려워</a:t>
              </a:r>
              <a:endParaRPr lang="en-US" altLang="ko-KR" sz="2000"/>
            </a:p>
            <a:p>
              <a:pPr algn="ctr"/>
              <a:r>
                <a:rPr lang="ko-KR" altLang="en-US" sz="2000"/>
                <a:t>연봉협상</a:t>
              </a:r>
              <a:r>
                <a:rPr lang="en-US" altLang="ko-KR" sz="2000"/>
                <a:t>, </a:t>
              </a:r>
              <a:r>
                <a:rPr lang="ko-KR" altLang="en-US" sz="2000"/>
                <a:t>인사고과</a:t>
              </a:r>
              <a:r>
                <a:rPr lang="en-US" altLang="ko-KR" sz="2000"/>
                <a:t> </a:t>
              </a:r>
              <a:r>
                <a:rPr lang="ko-KR" altLang="en-US" sz="2000"/>
                <a:t>팁도 좋지만</a:t>
              </a:r>
              <a:endParaRPr lang="en-US" altLang="ko-KR" sz="2000"/>
            </a:p>
            <a:p>
              <a:pPr algn="ctr"/>
              <a:r>
                <a:rPr lang="en-US" altLang="ko-KR" sz="2000"/>
                <a:t>JAVA </a:t>
              </a:r>
              <a:r>
                <a:rPr lang="ko-KR" altLang="en-US" sz="2000"/>
                <a:t>같은 </a:t>
              </a:r>
              <a:r>
                <a:rPr lang="ko-KR" altLang="en-US" sz="2000" b="1">
                  <a:solidFill>
                    <a:srgbClr val="FF0000"/>
                  </a:solidFill>
                </a:rPr>
                <a:t>전공</a:t>
              </a:r>
              <a:r>
                <a:rPr lang="ko-KR" altLang="en-US" sz="2000"/>
                <a:t> </a:t>
              </a:r>
              <a:r>
                <a:rPr lang="ko-KR" altLang="en-US" sz="2000" b="1">
                  <a:solidFill>
                    <a:srgbClr val="FF0000"/>
                  </a:solidFill>
                </a:rPr>
                <a:t>팁</a:t>
              </a:r>
              <a:r>
                <a:rPr lang="ko-KR" altLang="en-US" sz="2000"/>
                <a:t>이 더 궁금해</a:t>
              </a:r>
              <a:endParaRPr lang="en-US" altLang="ko-KR" sz="2000"/>
            </a:p>
          </p:txBody>
        </p:sp>
      </p:grpSp>
    </p:spTree>
    <p:extLst>
      <p:ext uri="{BB962C8B-B14F-4D97-AF65-F5344CB8AC3E}">
        <p14:creationId xmlns:p14="http://schemas.microsoft.com/office/powerpoint/2010/main" val="181664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메이저리그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EF2FFE3-3836-E5C2-6785-99897B06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247" y="2556932"/>
            <a:ext cx="7648588" cy="3318936"/>
          </a:xfrm>
        </p:spPr>
        <p:txBody>
          <a:bodyPr/>
          <a:lstStyle/>
          <a:p>
            <a:r>
              <a:rPr lang="ko-KR" altLang="en-US" dirty="0"/>
              <a:t>목표로 설정한 이용자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/>
              <a:t>'</a:t>
            </a:r>
            <a:r>
              <a:rPr lang="ko-KR" altLang="en-US" b="1" dirty="0"/>
              <a:t>전공이 유사한 대학생</a:t>
            </a:r>
            <a:r>
              <a:rPr lang="en-US" altLang="ko-KR" b="1" dirty="0"/>
              <a:t>’</a:t>
            </a:r>
          </a:p>
          <a:p>
            <a:endParaRPr lang="en-US" altLang="ko-KR" dirty="0"/>
          </a:p>
          <a:p>
            <a:r>
              <a:rPr lang="ko-KR" altLang="en-US" dirty="0"/>
              <a:t>유사한 전공을 가진 학생들이 서로의 의문점이나 경험</a:t>
            </a:r>
            <a:r>
              <a:rPr lang="en-US" altLang="ko-KR" dirty="0"/>
              <a:t>, </a:t>
            </a:r>
            <a:r>
              <a:rPr lang="ko-KR" altLang="en-US" dirty="0"/>
              <a:t>학과 관련 정보를 공유할 수 있는 커뮤니티 사이트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대학교 생활에 도움을 주는 기능이나 해당 전공인의 향후에 필요한 정보를 제공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4759140-8032-8024-8857-1BEC0830A22D}"/>
              </a:ext>
            </a:extLst>
          </p:cNvPr>
          <p:cNvGrpSpPr/>
          <p:nvPr/>
        </p:nvGrpSpPr>
        <p:grpSpPr>
          <a:xfrm>
            <a:off x="621377" y="2583824"/>
            <a:ext cx="3067508" cy="3076652"/>
            <a:chOff x="621377" y="2583824"/>
            <a:chExt cx="3067508" cy="307665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82FACC55-5620-B07F-3693-21E0CB8B94FE}"/>
                </a:ext>
              </a:extLst>
            </p:cNvPr>
            <p:cNvSpPr/>
            <p:nvPr/>
          </p:nvSpPr>
          <p:spPr>
            <a:xfrm>
              <a:off x="897468" y="2583824"/>
              <a:ext cx="2421466" cy="43024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 smtClean="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메이저리</a:t>
              </a:r>
              <a:r>
                <a:rPr lang="ko-KR" altLang="en-US" sz="2200" dirty="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그</a:t>
              </a:r>
              <a:endParaRPr lang="en-US" altLang="ko-KR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8" name="그래픽 7" descr="남자 단색으로 채워진">
              <a:extLst>
                <a:ext uri="{FF2B5EF4-FFF2-40B4-BE49-F238E27FC236}">
                  <a16:creationId xmlns:a16="http://schemas.microsoft.com/office/drawing/2014/main" xmlns="" id="{0A03F54C-18F4-25C0-6459-F6C6B0893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21377" y="3543228"/>
              <a:ext cx="2117248" cy="2117248"/>
            </a:xfrm>
            <a:prstGeom prst="rect">
              <a:avLst/>
            </a:prstGeom>
          </p:spPr>
        </p:pic>
        <p:pic>
          <p:nvPicPr>
            <p:cNvPr id="10" name="그래픽 9" descr="남자 단색으로 채워진">
              <a:extLst>
                <a:ext uri="{FF2B5EF4-FFF2-40B4-BE49-F238E27FC236}">
                  <a16:creationId xmlns:a16="http://schemas.microsoft.com/office/drawing/2014/main" xmlns="" id="{AD079FEF-62E4-1430-2114-5AAA1966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571637" y="3543228"/>
              <a:ext cx="2117248" cy="2117248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6F86C9A5-AF5C-101B-BDFD-5720FFF81B58}"/>
                </a:ext>
              </a:extLst>
            </p:cNvPr>
            <p:cNvSpPr/>
            <p:nvPr/>
          </p:nvSpPr>
          <p:spPr>
            <a:xfrm>
              <a:off x="897468" y="3058893"/>
              <a:ext cx="1200273" cy="43024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한밭대</a:t>
              </a:r>
              <a:r>
                <a:rPr lang="ko-KR" altLang="en-US" sz="1400" dirty="0" smtClean="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 </a:t>
              </a:r>
              <a:r>
                <a:rPr lang="ko-KR" altLang="en-US" sz="1400" dirty="0" err="1" smtClean="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컴공</a:t>
              </a:r>
              <a:endPara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55479568-CC86-2BF8-F722-3518327CAF1C}"/>
                </a:ext>
              </a:extLst>
            </p:cNvPr>
            <p:cNvSpPr/>
            <p:nvPr/>
          </p:nvSpPr>
          <p:spPr>
            <a:xfrm>
              <a:off x="2114974" y="3049808"/>
              <a:ext cx="1200273" cy="43024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충남대 </a:t>
              </a:r>
              <a:r>
                <a:rPr lang="ko-KR" altLang="en-US" sz="1400" dirty="0" err="1" smtClean="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컴융</a:t>
              </a:r>
              <a:endPara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0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5" y="1151465"/>
            <a:ext cx="9601196" cy="1303867"/>
          </a:xfrm>
        </p:spPr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EF2FFE3-3836-E5C2-6785-99897B06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505" y="2781050"/>
            <a:ext cx="5082990" cy="285775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전공별 </a:t>
            </a:r>
            <a:r>
              <a:rPr lang="ko-KR" altLang="en-US" sz="2800" dirty="0" smtClean="0"/>
              <a:t>게시판</a:t>
            </a:r>
            <a:endParaRPr lang="en-US" altLang="ko-KR" sz="2800" dirty="0" smtClean="0"/>
          </a:p>
          <a:p>
            <a:r>
              <a:rPr lang="en-US" altLang="ko-KR" sz="2800" dirty="0" smtClean="0"/>
              <a:t>2</a:t>
            </a:r>
            <a:r>
              <a:rPr lang="en-US" altLang="ko-KR" sz="2800" dirty="0"/>
              <a:t>. </a:t>
            </a:r>
            <a:r>
              <a:rPr lang="ko-KR" altLang="en-US" sz="2800" dirty="0" smtClean="0"/>
              <a:t>나만의 시간표</a:t>
            </a:r>
            <a:endParaRPr lang="en-US" altLang="ko-KR" sz="2800" dirty="0" smtClean="0"/>
          </a:p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전공서적 평가</a:t>
            </a:r>
            <a:endParaRPr lang="en-US" altLang="ko-KR" sz="2800" dirty="0"/>
          </a:p>
          <a:p>
            <a:r>
              <a:rPr lang="en-US" altLang="ko-KR" sz="2800" dirty="0" smtClean="0"/>
              <a:t>4. </a:t>
            </a:r>
            <a:r>
              <a:rPr lang="ko-KR" altLang="en-US" sz="2800" dirty="0"/>
              <a:t>취업 관련 정보 </a:t>
            </a:r>
            <a:r>
              <a:rPr lang="ko-KR" altLang="en-US" sz="2800" dirty="0" smtClean="0"/>
              <a:t>제공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36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전공별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EF2FFE3-3836-E5C2-6785-99897B06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719920" cy="3485280"/>
          </a:xfrm>
        </p:spPr>
        <p:txBody>
          <a:bodyPr>
            <a:noAutofit/>
          </a:bodyPr>
          <a:lstStyle/>
          <a:p>
            <a:r>
              <a:rPr lang="ko-KR" altLang="en-US" sz="2200" dirty="0"/>
              <a:t>회원가입 시 선택한 전공에 따라 활동할 수 있는 전공 게시판 지정</a:t>
            </a:r>
            <a:endParaRPr lang="en-US" altLang="ko-KR" sz="2200" dirty="0"/>
          </a:p>
          <a:p>
            <a:pPr lvl="1"/>
            <a:r>
              <a:rPr lang="en-US" altLang="ko-KR" sz="1800" dirty="0"/>
              <a:t>ex) </a:t>
            </a:r>
            <a:r>
              <a:rPr lang="ko-KR" altLang="en-US" sz="1800" dirty="0"/>
              <a:t>컴퓨터공학과 학생은 컴퓨터공학 전공 게시판을 이용</a:t>
            </a:r>
            <a:r>
              <a:rPr lang="en-US" altLang="ko-KR" sz="1800" dirty="0"/>
              <a:t> </a:t>
            </a:r>
            <a:r>
              <a:rPr lang="ko-KR" altLang="en-US" sz="1800" dirty="0"/>
              <a:t>가능</a:t>
            </a:r>
            <a:endParaRPr lang="en-US" altLang="ko-KR" sz="1800" dirty="0"/>
          </a:p>
          <a:p>
            <a:r>
              <a:rPr lang="ko-KR" altLang="en-US" sz="2200"/>
              <a:t>이용자는 </a:t>
            </a:r>
            <a:r>
              <a:rPr lang="ko-KR" altLang="en-US" sz="2200" dirty="0"/>
              <a:t>게시글 작성 시 커뮤니티에서 주어지거나 자신이 직접 입력할 수 있는 카테고리 설정</a:t>
            </a:r>
            <a:r>
              <a:rPr lang="en-US" altLang="ko-KR" sz="2200" dirty="0"/>
              <a:t> </a:t>
            </a:r>
            <a:r>
              <a:rPr lang="ko-KR" altLang="en-US" sz="2200" dirty="0"/>
              <a:t>가능</a:t>
            </a:r>
            <a:endParaRPr lang="en-US" altLang="ko-KR" sz="2200" dirty="0"/>
          </a:p>
          <a:p>
            <a:r>
              <a:rPr lang="ko-KR" altLang="en-US" sz="2200" dirty="0"/>
              <a:t>카테고리는 키워드나 닉네임처럼 검색 조건으로 </a:t>
            </a:r>
            <a:r>
              <a:rPr lang="ko-KR" altLang="en-US" sz="2200"/>
              <a:t>이용</a:t>
            </a:r>
            <a:r>
              <a:rPr lang="en-US" altLang="ko-KR" sz="2200"/>
              <a:t> </a:t>
            </a:r>
            <a:r>
              <a:rPr lang="ko-KR" altLang="en-US" sz="2200"/>
              <a:t>가능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C842EB1-BD66-C236-D43F-CDC24E5CE7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80" y="2556932"/>
            <a:ext cx="5020235" cy="2823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908D7D-A87E-5133-A138-30446C6E4DFA}"/>
              </a:ext>
            </a:extLst>
          </p:cNvPr>
          <p:cNvSpPr txBox="1"/>
          <p:nvPr/>
        </p:nvSpPr>
        <p:spPr>
          <a:xfrm>
            <a:off x="6795894" y="5436303"/>
            <a:ext cx="3781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전공별 게시판 기능의 예상도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7899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696F6-C486-76E2-3A38-77B8DE8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나만의 시간표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EF2FFE3-3836-E5C2-6785-99897B06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나만의 시간표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dirty="0"/>
              <a:t>이용자가 수강 중인 </a:t>
            </a:r>
            <a:r>
              <a:rPr lang="ko-KR" altLang="en-US" dirty="0" err="1"/>
              <a:t>수업뿐</a:t>
            </a:r>
            <a:r>
              <a:rPr lang="ko-KR" altLang="en-US" dirty="0"/>
              <a:t> 아니라 동아리 활동</a:t>
            </a:r>
            <a:r>
              <a:rPr lang="en-US" altLang="ko-KR" dirty="0"/>
              <a:t>, </a:t>
            </a:r>
            <a:r>
              <a:rPr lang="ko-KR" altLang="en-US" dirty="0"/>
              <a:t>개인적인 스케줄 등 자신만의 일정을 추가할 수 있는 시간표 제작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시간표에 과제 제출일이나 시험과 같은 주요 </a:t>
            </a:r>
            <a:r>
              <a:rPr lang="ko-KR" altLang="en-US"/>
              <a:t>일정을 등록 가능</a:t>
            </a:r>
            <a:endParaRPr lang="en-US" altLang="ko-KR" dirty="0"/>
          </a:p>
          <a:p>
            <a:pPr lvl="2"/>
            <a:r>
              <a:rPr lang="ko-KR" altLang="en-US" dirty="0"/>
              <a:t>해당 일정에 대해</a:t>
            </a:r>
            <a:r>
              <a:rPr lang="en-US" altLang="ko-KR" dirty="0"/>
              <a:t> </a:t>
            </a:r>
            <a:r>
              <a:rPr lang="ko-KR" altLang="en-US" dirty="0"/>
              <a:t>원하는 타이밍에 사전 알림 설정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30944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944</TotalTime>
  <Words>867</Words>
  <Application>Microsoft Office PowerPoint</Application>
  <PresentationFormat>사용자 지정</PresentationFormat>
  <Paragraphs>185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자연주의</vt:lpstr>
      <vt:lpstr>유사한 전공을 가진 대학생용 커뮤니티 웹사이트</vt:lpstr>
      <vt:lpstr>온라인 커뮤니티 </vt:lpstr>
      <vt:lpstr>대표적인 커뮤니티</vt:lpstr>
      <vt:lpstr>대표적인 커뮤니티</vt:lpstr>
      <vt:lpstr>기획 의도</vt:lpstr>
      <vt:lpstr>메이저리그</vt:lpstr>
      <vt:lpstr>주요 기능</vt:lpstr>
      <vt:lpstr>1. 전공별 게시판</vt:lpstr>
      <vt:lpstr>2. 나만의 시간표</vt:lpstr>
      <vt:lpstr>3. 전공서적 평가</vt:lpstr>
      <vt:lpstr>4. 취업 관련 정보 제공</vt:lpstr>
      <vt:lpstr>추진 전략</vt:lpstr>
      <vt:lpstr>추진 방법</vt:lpstr>
      <vt:lpstr>추진 전략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jeonghun</dc:creator>
  <cp:lastModifiedBy>KWC</cp:lastModifiedBy>
  <cp:revision>66</cp:revision>
  <dcterms:created xsi:type="dcterms:W3CDTF">2023-03-03T10:02:59Z</dcterms:created>
  <dcterms:modified xsi:type="dcterms:W3CDTF">2023-03-06T20:16:02Z</dcterms:modified>
</cp:coreProperties>
</file>