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  <p:sldMasterId id="2147483720" r:id="rId4"/>
    <p:sldMasterId id="2147483732" r:id="rId5"/>
    <p:sldMasterId id="2147483756" r:id="rId6"/>
  </p:sldMasterIdLst>
  <p:notesMasterIdLst>
    <p:notesMasterId r:id="rId22"/>
  </p:notesMasterIdLst>
  <p:sldIdLst>
    <p:sldId id="257" r:id="rId7"/>
    <p:sldId id="260" r:id="rId8"/>
    <p:sldId id="287" r:id="rId9"/>
    <p:sldId id="261" r:id="rId10"/>
    <p:sldId id="294" r:id="rId11"/>
    <p:sldId id="289" r:id="rId12"/>
    <p:sldId id="258" r:id="rId13"/>
    <p:sldId id="297" r:id="rId14"/>
    <p:sldId id="296" r:id="rId15"/>
    <p:sldId id="264" r:id="rId16"/>
    <p:sldId id="262" r:id="rId17"/>
    <p:sldId id="300" r:id="rId18"/>
    <p:sldId id="298" r:id="rId19"/>
    <p:sldId id="274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1800" b="1" spc="0" dirty="0"/>
            <a:t>게시판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1800" b="1" spc="0" dirty="0" err="1"/>
            <a:t>댓글</a:t>
          </a:r>
          <a:endParaRPr lang="ko-KR" altLang="en-US" sz="1800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1800" b="1" spc="0" dirty="0"/>
            <a:t>로그인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/>
            <a:t>게시글 작성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err="1"/>
            <a:t>댓글</a:t>
          </a:r>
          <a:r>
            <a:rPr lang="ko-KR" altLang="en-US" b="1" spc="0" dirty="0"/>
            <a:t> 불러오기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A7BC5408-9DD3-4E86-884F-955FFAE4835F}">
      <dgm:prSet phldrT="[텍스트]"/>
      <dgm:spPr/>
      <dgm:t>
        <a:bodyPr/>
        <a:lstStyle/>
        <a:p>
          <a:pPr latinLnBrk="1"/>
          <a:r>
            <a:rPr lang="ko-KR" altLang="en-US" b="1" spc="0" dirty="0"/>
            <a:t>게시글 목록 불러오기</a:t>
          </a:r>
        </a:p>
      </dgm:t>
    </dgm:pt>
    <dgm:pt modelId="{082672E4-8ACF-490F-85F7-9A2C2DDFB2ED}" type="parTrans" cxnId="{5E38946B-0B68-4022-9609-E662C7ABB434}">
      <dgm:prSet/>
      <dgm:spPr/>
      <dgm:t>
        <a:bodyPr/>
        <a:lstStyle/>
        <a:p>
          <a:pPr latinLnBrk="1"/>
          <a:endParaRPr lang="ko-KR" altLang="en-US"/>
        </a:p>
      </dgm:t>
    </dgm:pt>
    <dgm:pt modelId="{2F6D8981-0EA5-4DA2-A68B-3C03A7D1AAE6}" type="sibTrans" cxnId="{5E38946B-0B68-4022-9609-E662C7ABB434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ko-KR" altLang="en-US" b="1" dirty="0"/>
            <a:t>회원가입</a:t>
          </a:r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dirty="0"/>
            <a:t>로그인 및 로그아웃</a:t>
          </a:r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335A14AA-3170-4391-88BB-8B86BD2CCF1F}">
      <dgm:prSet/>
      <dgm:spPr/>
      <dgm:t>
        <a:bodyPr/>
        <a:lstStyle/>
        <a:p>
          <a:pPr latinLnBrk="1"/>
          <a:r>
            <a:rPr lang="ko-KR" altLang="en-US" b="1" spc="0" dirty="0" err="1"/>
            <a:t>댓글</a:t>
          </a:r>
          <a:r>
            <a:rPr lang="ko-KR" altLang="en-US" b="1" spc="0" dirty="0"/>
            <a:t> 작성</a:t>
          </a:r>
        </a:p>
      </dgm:t>
    </dgm:pt>
    <dgm:pt modelId="{2AACC717-ECF0-451B-97FA-5921AD5862B0}" type="parTrans" cxnId="{40C29A46-F757-404E-A96D-6D8E842B28F4}">
      <dgm:prSet/>
      <dgm:spPr/>
      <dgm:t>
        <a:bodyPr/>
        <a:lstStyle/>
        <a:p>
          <a:pPr latinLnBrk="1"/>
          <a:endParaRPr lang="ko-KR" altLang="en-US"/>
        </a:p>
      </dgm:t>
    </dgm:pt>
    <dgm:pt modelId="{9CADCBF5-C949-48DF-888F-C29CCCD35EBF}" type="sibTrans" cxnId="{40C29A46-F757-404E-A96D-6D8E842B28F4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ko-KR" altLang="en-US" sz="1800" b="1" spc="0" dirty="0"/>
            <a:t>시간표</a:t>
          </a: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일정 불러오기</a:t>
          </a: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F8F9F93F-66F5-40E7-A5A3-6FE4BBACAB31}">
      <dgm:prSet/>
      <dgm:spPr/>
      <dgm:t>
        <a:bodyPr/>
        <a:lstStyle/>
        <a:p>
          <a:pPr latinLnBrk="1"/>
          <a:r>
            <a:rPr lang="en-US" altLang="ko-KR" b="1" spc="0" dirty="0"/>
            <a:t>(</a:t>
          </a:r>
          <a:r>
            <a:rPr lang="ko-KR" altLang="en-US" b="1" spc="0" dirty="0"/>
            <a:t>일정 추가</a:t>
          </a:r>
          <a:r>
            <a:rPr lang="en-US" altLang="ko-KR" b="1" spc="0" dirty="0"/>
            <a:t>)</a:t>
          </a:r>
          <a:endParaRPr lang="ko-KR" altLang="en-US" b="1" spc="0" dirty="0"/>
        </a:p>
      </dgm:t>
    </dgm:pt>
    <dgm:pt modelId="{A1EADA65-D6AB-4756-B192-DCDD6EF274C8}" type="parTrans" cxnId="{84F499C9-0E90-4359-8EAB-33C4BFDA19AD}">
      <dgm:prSet/>
      <dgm:spPr/>
      <dgm:t>
        <a:bodyPr/>
        <a:lstStyle/>
        <a:p>
          <a:pPr latinLnBrk="1"/>
          <a:endParaRPr lang="ko-KR" altLang="en-US"/>
        </a:p>
      </dgm:t>
    </dgm:pt>
    <dgm:pt modelId="{834C0DBE-0BAD-45AF-962B-F3D0942984F6}" type="sibTrans" cxnId="{84F499C9-0E90-4359-8EAB-33C4BFDA19AD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D0A710A-45E8-4879-82DC-D1C98DC2A728}" type="presOf" srcId="{335A14AA-3170-4391-88BB-8B86BD2CCF1F}" destId="{F84BF070-0916-463F-A778-9C5D3B8EA536}" srcOrd="0" destOrd="0" presId="urn:microsoft.com/office/officeart/2005/8/layout/vList5"/>
    <dgm:cxn modelId="{E0CE821D-208D-4E15-9BBA-FCD75FDF0A21}" type="presOf" srcId="{D9CCD4CE-91E4-4FA1-B0D1-959FD7B2F9A8}" destId="{0058D970-AB5F-4005-955F-6389A8C86A2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D40862F-363C-4A94-9335-BBA87D9E1BE4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127A5E43-534F-43C6-957B-CCAA9E29C007}" type="presOf" srcId="{F5CCF786-460E-4857-85C5-86C62B45F0E1}" destId="{1352640B-BD9A-4EB6-9204-F6D0955D4FA3}" srcOrd="0" destOrd="0" presId="urn:microsoft.com/office/officeart/2005/8/layout/vList5"/>
    <dgm:cxn modelId="{40C29A46-F757-404E-A96D-6D8E842B28F4}" srcId="{0F832752-6AC3-40D9-BC0E-B2B205FF2058}" destId="{335A14AA-3170-4391-88BB-8B86BD2CCF1F}" srcOrd="0" destOrd="0" parTransId="{2AACC717-ECF0-451B-97FA-5921AD5862B0}" sibTransId="{9CADCBF5-C949-48DF-888F-C29CCCD35EBF}"/>
    <dgm:cxn modelId="{5E38946B-0B68-4022-9609-E662C7ABB434}" srcId="{877AC949-F131-4921-8CF4-B93A246D6EF1}" destId="{A7BC5408-9DD3-4E86-884F-955FFAE4835F}" srcOrd="1" destOrd="0" parTransId="{082672E4-8ACF-490F-85F7-9A2C2DDFB2ED}" sibTransId="{2F6D8981-0EA5-4DA2-A68B-3C03A7D1AAE6}"/>
    <dgm:cxn modelId="{5E139C77-36D7-45AA-B685-00118708779B}" type="presOf" srcId="{ECD6E1E3-A8BF-4F39-B4F2-45CE940F2FF6}" destId="{F84BF070-0916-463F-A778-9C5D3B8EA536}" srcOrd="0" destOrd="1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56199287-5206-4E28-8BF0-9367E05E0447}" type="presOf" srcId="{0F832752-6AC3-40D9-BC0E-B2B205FF2058}" destId="{52CE7F3C-B24D-43C6-A33A-C1F200B79BDA}" srcOrd="0" destOrd="0" presId="urn:microsoft.com/office/officeart/2005/8/layout/vList5"/>
    <dgm:cxn modelId="{B25E9C9C-D6D2-4FA1-9E7D-D07F07F9844D}" type="presOf" srcId="{0F58A6F1-2A75-46E4-B454-B341342FA5FB}" destId="{86A961B4-81A6-4386-9A79-8FC1FF3B4763}" srcOrd="0" destOrd="0" presId="urn:microsoft.com/office/officeart/2005/8/layout/vList5"/>
    <dgm:cxn modelId="{997A59A5-DBE3-4D66-BA5A-3C1D370A2DF6}" type="presOf" srcId="{9F6DFEE3-D181-446B-8E15-ECA983BB33B6}" destId="{1352640B-BD9A-4EB6-9204-F6D0955D4FA3}" srcOrd="0" destOrd="1" presId="urn:microsoft.com/office/officeart/2005/8/layout/vList5"/>
    <dgm:cxn modelId="{B9A510A9-59BE-40A2-A097-3481E533E482}" srcId="{0F832752-6AC3-40D9-BC0E-B2B205FF2058}" destId="{ECD6E1E3-A8BF-4F39-B4F2-45CE940F2FF6}" srcOrd="1" destOrd="0" parTransId="{B8C071E4-8C04-4536-8DB6-472C08CD4055}" sibTransId="{6B41984A-C3AD-4CF0-8C78-8DFB1C202AA8}"/>
    <dgm:cxn modelId="{359605B5-2E94-4474-B24A-AA83E250E0A3}" type="presOf" srcId="{31049312-047E-45D7-B692-5D8F2F782C2D}" destId="{6AF1F34B-3789-4E8A-BEA8-9F61609F3056}" srcOrd="0" destOrd="0" presId="urn:microsoft.com/office/officeart/2005/8/layout/vList5"/>
    <dgm:cxn modelId="{3AAAACB8-BEFD-42E8-B88F-E1F19DB8F46F}" type="presOf" srcId="{A7BC5408-9DD3-4E86-884F-955FFAE4835F}" destId="{889090AD-663B-4ED0-A45A-A9C709CE8D63}" srcOrd="0" destOrd="1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84F499C9-0E90-4359-8EAB-33C4BFDA19AD}" srcId="{0F58A6F1-2A75-46E4-B454-B341342FA5FB}" destId="{F8F9F93F-66F5-40E7-A5A3-6FE4BBACAB31}" srcOrd="1" destOrd="0" parTransId="{A1EADA65-D6AB-4756-B192-DCDD6EF274C8}" sibTransId="{834C0DBE-0BAD-45AF-962B-F3D0942984F6}"/>
    <dgm:cxn modelId="{1220DAC9-8095-471B-A3EC-32BE78E3ABED}" type="presOf" srcId="{877AC949-F131-4921-8CF4-B93A246D6EF1}" destId="{D59B156A-B76E-465B-AC78-6FFB87E3D610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4A2418DF-F48E-42C3-A37A-FE351245A594}" type="presOf" srcId="{9D640C39-F218-497F-955C-E4E1DB65799C}" destId="{B99CF148-F226-427D-8253-0FCF5DEE009B}" srcOrd="0" destOrd="0" presId="urn:microsoft.com/office/officeart/2005/8/layout/vList5"/>
    <dgm:cxn modelId="{4E555DE3-AC19-4C6B-A096-17F5AB6DC229}" type="presOf" srcId="{F8F9F93F-66F5-40E7-A5A3-6FE4BBACAB31}" destId="{B99CF148-F226-427D-8253-0FCF5DEE009B}" srcOrd="0" destOrd="1" presId="urn:microsoft.com/office/officeart/2005/8/layout/vList5"/>
    <dgm:cxn modelId="{55442DC7-A3EA-4F24-A70E-57D49679D23E}" type="presParOf" srcId="{6AF1F34B-3789-4E8A-BEA8-9F61609F3056}" destId="{F794D62A-2C33-4A66-A79A-364AF375C5C5}" srcOrd="0" destOrd="0" presId="urn:microsoft.com/office/officeart/2005/8/layout/vList5"/>
    <dgm:cxn modelId="{171E7C86-BBD2-4FBE-9868-9E4549FEC4FD}" type="presParOf" srcId="{F794D62A-2C33-4A66-A79A-364AF375C5C5}" destId="{D59B156A-B76E-465B-AC78-6FFB87E3D610}" srcOrd="0" destOrd="0" presId="urn:microsoft.com/office/officeart/2005/8/layout/vList5"/>
    <dgm:cxn modelId="{6856410B-9C77-40B9-A62B-D571CA1B2C9F}" type="presParOf" srcId="{F794D62A-2C33-4A66-A79A-364AF375C5C5}" destId="{889090AD-663B-4ED0-A45A-A9C709CE8D63}" srcOrd="1" destOrd="0" presId="urn:microsoft.com/office/officeart/2005/8/layout/vList5"/>
    <dgm:cxn modelId="{3C0F89AD-5B6D-4644-88CE-D4D0310C09B2}" type="presParOf" srcId="{6AF1F34B-3789-4E8A-BEA8-9F61609F3056}" destId="{48BBE096-6973-4AF5-AFD0-5DD9EE14E241}" srcOrd="1" destOrd="0" presId="urn:microsoft.com/office/officeart/2005/8/layout/vList5"/>
    <dgm:cxn modelId="{92A282B7-B465-40D3-9BE1-AE6B27910EFF}" type="presParOf" srcId="{6AF1F34B-3789-4E8A-BEA8-9F61609F3056}" destId="{B6B67390-CF29-4D7A-B7AB-D49EE2CE4BB8}" srcOrd="2" destOrd="0" presId="urn:microsoft.com/office/officeart/2005/8/layout/vList5"/>
    <dgm:cxn modelId="{126C16BC-3F5B-4533-A335-F182010E056A}" type="presParOf" srcId="{B6B67390-CF29-4D7A-B7AB-D49EE2CE4BB8}" destId="{52CE7F3C-B24D-43C6-A33A-C1F200B79BDA}" srcOrd="0" destOrd="0" presId="urn:microsoft.com/office/officeart/2005/8/layout/vList5"/>
    <dgm:cxn modelId="{EB25667C-35C3-41C8-AA1B-704CF6645A34}" type="presParOf" srcId="{B6B67390-CF29-4D7A-B7AB-D49EE2CE4BB8}" destId="{F84BF070-0916-463F-A778-9C5D3B8EA536}" srcOrd="1" destOrd="0" presId="urn:microsoft.com/office/officeart/2005/8/layout/vList5"/>
    <dgm:cxn modelId="{34B772F1-705B-4EC5-8ADC-0A0193E845C2}" type="presParOf" srcId="{6AF1F34B-3789-4E8A-BEA8-9F61609F3056}" destId="{F57007AC-203B-4415-B094-065A8A19AFA3}" srcOrd="3" destOrd="0" presId="urn:microsoft.com/office/officeart/2005/8/layout/vList5"/>
    <dgm:cxn modelId="{6041F299-4766-451D-BE9B-8CAA8BD98CF6}" type="presParOf" srcId="{6AF1F34B-3789-4E8A-BEA8-9F61609F3056}" destId="{B5870118-EBC8-417E-AD57-33E5652597E2}" srcOrd="4" destOrd="0" presId="urn:microsoft.com/office/officeart/2005/8/layout/vList5"/>
    <dgm:cxn modelId="{7A316A0E-EA2F-48D0-A14A-A5FA2081FD9D}" type="presParOf" srcId="{B5870118-EBC8-417E-AD57-33E5652597E2}" destId="{0058D970-AB5F-4005-955F-6389A8C86A2B}" srcOrd="0" destOrd="0" presId="urn:microsoft.com/office/officeart/2005/8/layout/vList5"/>
    <dgm:cxn modelId="{39A6E209-8CAB-4F4E-BD63-84A61925FC2E}" type="presParOf" srcId="{B5870118-EBC8-417E-AD57-33E5652597E2}" destId="{1352640B-BD9A-4EB6-9204-F6D0955D4FA3}" srcOrd="1" destOrd="0" presId="urn:microsoft.com/office/officeart/2005/8/layout/vList5"/>
    <dgm:cxn modelId="{B1C79366-4FCD-453E-B52A-46E00EE99D42}" type="presParOf" srcId="{6AF1F34B-3789-4E8A-BEA8-9F61609F3056}" destId="{8D524900-3572-44FB-8113-9FC220498D48}" srcOrd="5" destOrd="0" presId="urn:microsoft.com/office/officeart/2005/8/layout/vList5"/>
    <dgm:cxn modelId="{84A4099F-3442-4D1B-9609-0BA576D31843}" type="presParOf" srcId="{6AF1F34B-3789-4E8A-BEA8-9F61609F3056}" destId="{5E00FF94-2EAC-49EE-849D-EE4F753D0D98}" srcOrd="6" destOrd="0" presId="urn:microsoft.com/office/officeart/2005/8/layout/vList5"/>
    <dgm:cxn modelId="{5B874874-AB41-48E9-8D8D-916EF960BCB4}" type="presParOf" srcId="{5E00FF94-2EAC-49EE-849D-EE4F753D0D98}" destId="{86A961B4-81A6-4386-9A79-8FC1FF3B4763}" srcOrd="0" destOrd="0" presId="urn:microsoft.com/office/officeart/2005/8/layout/vList5"/>
    <dgm:cxn modelId="{F5B09C99-2BCF-4137-AB5D-2F4659C5DA69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게시글 작성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게시글 목록 불러오기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/>
            <a:t>게시판</a:t>
          </a:r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 err="1"/>
            <a:t>댓글</a:t>
          </a:r>
          <a:r>
            <a:rPr lang="ko-KR" altLang="en-US" sz="1400" b="1" kern="1200" spc="0" dirty="0"/>
            <a:t> 작성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 err="1"/>
            <a:t>댓글</a:t>
          </a:r>
          <a:r>
            <a:rPr lang="ko-KR" altLang="en-US" sz="1400" b="1" kern="1200" spc="0" dirty="0"/>
            <a:t> 불러오기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 err="1"/>
            <a:t>댓글</a:t>
          </a:r>
          <a:endParaRPr lang="ko-KR" altLang="en-US" sz="18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로그인 및 로그아웃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회원가입</a:t>
          </a:r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/>
            <a:t>로그인</a:t>
          </a:r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일정 불러오기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(</a:t>
          </a:r>
          <a:r>
            <a:rPr lang="ko-KR" altLang="en-US" sz="1400" b="1" kern="1200" spc="0" dirty="0"/>
            <a:t>일정 추가</a:t>
          </a:r>
          <a:r>
            <a:rPr lang="en-US" altLang="ko-KR" sz="1400" b="1" kern="1200" spc="0" dirty="0"/>
            <a:t>)</a:t>
          </a:r>
          <a:endParaRPr lang="ko-KR" altLang="en-US" sz="1400" b="1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/>
            <a:t>시간표</a:t>
          </a:r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5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23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23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1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3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69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52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23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88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7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63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8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63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05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12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64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01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40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73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1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43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54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67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43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32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482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87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13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866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015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209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211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80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040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480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551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499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3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226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183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037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241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12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928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8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381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357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0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612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041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493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690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458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43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4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9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6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9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7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메이저 리그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12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20171584</a:t>
            </a:r>
            <a:r>
              <a:rPr lang="ko-KR" altLang="en-US" sz="1600" b="1" dirty="0">
                <a:solidFill>
                  <a:schemeClr val="bg1"/>
                </a:solidFill>
              </a:rPr>
              <a:t> 석수용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유사한 전공을 가진 대학생용 커뮤니티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451824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20171605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강장운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85680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20207126</a:t>
            </a:r>
            <a:r>
              <a:rPr lang="ko-KR" altLang="en-US" sz="1600" b="1" dirty="0">
                <a:solidFill>
                  <a:schemeClr val="bg1"/>
                </a:solidFill>
              </a:rPr>
              <a:t> 김정훈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4128" y="519535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지도교수 이정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5" y="1916832"/>
            <a:ext cx="252028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KSG</a:t>
            </a:r>
            <a:endParaRPr lang="ko-KR" altLang="en-US" b="1" spc="-150" dirty="0"/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4242820" y="2456892"/>
            <a:ext cx="586351" cy="1026114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827584" y="3717032"/>
            <a:ext cx="5976664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석수용 </a:t>
            </a:r>
            <a:r>
              <a:rPr lang="en-US" altLang="ko-KR" sz="1400" b="1" dirty="0"/>
              <a:t>– </a:t>
            </a:r>
            <a:r>
              <a:rPr lang="ko-KR" altLang="en-US" sz="1400" b="1" dirty="0" err="1"/>
              <a:t>프론트엔드</a:t>
            </a:r>
            <a:r>
              <a:rPr lang="ko-KR" altLang="en-US" sz="1400" b="1" dirty="0"/>
              <a:t> 및 </a:t>
            </a:r>
            <a:r>
              <a:rPr lang="ko-KR" altLang="en-US" sz="1400" b="1" dirty="0" err="1"/>
              <a:t>백엔드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 err="1"/>
              <a:t>강장운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 err="1"/>
              <a:t>백엔드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DB </a:t>
            </a:r>
            <a:r>
              <a:rPr lang="ko-KR" altLang="en-US" sz="1400" b="1" dirty="0"/>
              <a:t>설계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김정훈 </a:t>
            </a:r>
            <a:r>
              <a:rPr lang="en-US" altLang="ko-KR" sz="1400" b="1" dirty="0"/>
              <a:t>– </a:t>
            </a:r>
            <a:r>
              <a:rPr lang="ko-KR" altLang="en-US" sz="1400" b="1" dirty="0" err="1"/>
              <a:t>프론트엔드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51520" y="251356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팀원의 역할</a:t>
            </a:r>
          </a:p>
        </p:txBody>
      </p:sp>
      <p:pic>
        <p:nvPicPr>
          <p:cNvPr id="1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656469" y="2456892"/>
            <a:ext cx="586351" cy="1026114"/>
          </a:xfrm>
          <a:prstGeom prst="rect">
            <a:avLst/>
          </a:prstGeom>
          <a:noFill/>
        </p:spPr>
      </p:pic>
      <p:pic>
        <p:nvPicPr>
          <p:cNvPr id="2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4829171" y="2456892"/>
            <a:ext cx="586351" cy="10261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10/15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11/15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51356"/>
            <a:ext cx="60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</a:rPr>
              <a:t>데모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4" name="녹화_2023_06_12_19_15_23_936">
            <a:hlinkClick r:id="" action="ppaction://media"/>
            <a:extLst>
              <a:ext uri="{FF2B5EF4-FFF2-40B4-BE49-F238E27FC236}">
                <a16:creationId xmlns:a16="http://schemas.microsoft.com/office/drawing/2014/main" id="{FBF1D9D2-E66B-BCB6-C74A-869D228E44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4081" y="1082353"/>
            <a:ext cx="5823830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7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1375" y="245131"/>
            <a:ext cx="2078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구현 시 어려웠던 점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161CB-6416-F4D6-5B4A-DAF0D823AB78}"/>
              </a:ext>
            </a:extLst>
          </p:cNvPr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12/15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1BC252-4284-4BB1-9368-76769005AD50}"/>
              </a:ext>
            </a:extLst>
          </p:cNvPr>
          <p:cNvGrpSpPr/>
          <p:nvPr/>
        </p:nvGrpSpPr>
        <p:grpSpPr>
          <a:xfrm>
            <a:off x="394418" y="1268760"/>
            <a:ext cx="8426054" cy="1407405"/>
            <a:chOff x="1042737" y="1674934"/>
            <a:chExt cx="10519343" cy="1541466"/>
          </a:xfrm>
        </p:grpSpPr>
        <p:sp>
          <p:nvSpPr>
            <p:cNvPr id="15" name="자유형: 도형 5">
              <a:extLst>
                <a:ext uri="{FF2B5EF4-FFF2-40B4-BE49-F238E27FC236}">
                  <a16:creationId xmlns:a16="http://schemas.microsoft.com/office/drawing/2014/main" id="{2C946721-7045-4449-BA97-317947688BCC}"/>
                </a:ext>
              </a:extLst>
            </p:cNvPr>
            <p:cNvSpPr/>
            <p:nvPr/>
          </p:nvSpPr>
          <p:spPr>
            <a:xfrm>
              <a:off x="1042737" y="1940236"/>
              <a:ext cx="10519343" cy="1142380"/>
            </a:xfrm>
            <a:custGeom>
              <a:avLst/>
              <a:gdLst>
                <a:gd name="connsiteX0" fmla="*/ 0 w 10693666"/>
                <a:gd name="connsiteY0" fmla="*/ 0 h 806400"/>
                <a:gd name="connsiteX1" fmla="*/ 10693666 w 10693666"/>
                <a:gd name="connsiteY1" fmla="*/ 0 h 806400"/>
                <a:gd name="connsiteX2" fmla="*/ 10693666 w 10693666"/>
                <a:gd name="connsiteY2" fmla="*/ 806400 h 806400"/>
                <a:gd name="connsiteX3" fmla="*/ 0 w 10693666"/>
                <a:gd name="connsiteY3" fmla="*/ 806400 h 806400"/>
                <a:gd name="connsiteX4" fmla="*/ 0 w 10693666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666" h="806400">
                  <a:moveTo>
                    <a:pt x="0" y="0"/>
                  </a:moveTo>
                  <a:lnTo>
                    <a:pt x="10693666" y="0"/>
                  </a:lnTo>
                  <a:lnTo>
                    <a:pt x="10693666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947" tIns="354076" rIns="829947" bIns="120904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ko-KR" altLang="en-US" sz="17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E1C160-4ED4-4B7A-AADD-1626628B49FF}"/>
                </a:ext>
              </a:extLst>
            </p:cNvPr>
            <p:cNvSpPr txBox="1"/>
            <p:nvPr/>
          </p:nvSpPr>
          <p:spPr>
            <a:xfrm>
              <a:off x="1359317" y="1674934"/>
              <a:ext cx="2423899" cy="50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spc="-300" dirty="0">
                  <a:solidFill>
                    <a:srgbClr val="1F497D">
                      <a:lumMod val="40000"/>
                      <a:lumOff val="60000"/>
                    </a:srgbClr>
                  </a:solidFill>
                </a:rPr>
                <a:t>개발 표준 </a:t>
              </a:r>
              <a:r>
                <a:rPr lang="ko-KR" altLang="en-US" sz="2400" spc="-300" dirty="0">
                  <a:solidFill>
                    <a:prstClr val="white"/>
                  </a:solidFill>
                </a:rPr>
                <a:t>표준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C4072-F29B-46FC-8A93-FF3F1083F62F}"/>
                </a:ext>
              </a:extLst>
            </p:cNvPr>
            <p:cNvSpPr txBox="1"/>
            <p:nvPr/>
          </p:nvSpPr>
          <p:spPr>
            <a:xfrm>
              <a:off x="1313261" y="2306247"/>
              <a:ext cx="9933860" cy="91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각자 맡은 부분을 따로 개발 하다 보니 연결 시 전달받는 방식과 데이터 형태가 상이한 문제가 발생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just"/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=&gt;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각자 인자로 전달하고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return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받는 데이터의 명시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전 토의 및 정의 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B1BC252-4284-4BB1-9368-76769005AD50}"/>
              </a:ext>
            </a:extLst>
          </p:cNvPr>
          <p:cNvGrpSpPr/>
          <p:nvPr/>
        </p:nvGrpSpPr>
        <p:grpSpPr>
          <a:xfrm>
            <a:off x="612000" y="3068960"/>
            <a:ext cx="8024025" cy="1407405"/>
            <a:chOff x="1181647" y="1674934"/>
            <a:chExt cx="9933862" cy="15414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E1C160-4ED4-4B7A-AADD-1626628B49FF}"/>
                </a:ext>
              </a:extLst>
            </p:cNvPr>
            <p:cNvSpPr txBox="1"/>
            <p:nvPr/>
          </p:nvSpPr>
          <p:spPr>
            <a:xfrm>
              <a:off x="1226216" y="1674934"/>
              <a:ext cx="3302675" cy="50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spc="-300" dirty="0">
                  <a:solidFill>
                    <a:srgbClr val="FF0000"/>
                  </a:solidFill>
                </a:rPr>
                <a:t>API  </a:t>
              </a:r>
              <a:r>
                <a:rPr lang="ko-KR" altLang="en-US" sz="2400" b="1" spc="-300" dirty="0">
                  <a:solidFill>
                    <a:srgbClr val="FF0000"/>
                  </a:solidFill>
                </a:rPr>
                <a:t>사용허가 </a:t>
              </a:r>
              <a:r>
                <a:rPr lang="ko-KR" altLang="en-US" sz="2400" b="1" spc="-300" dirty="0" err="1">
                  <a:solidFill>
                    <a:srgbClr val="FF0000"/>
                  </a:solidFill>
                </a:rPr>
                <a:t>미승인</a:t>
              </a:r>
              <a:endParaRPr lang="ko-KR" altLang="en-US" sz="2400" b="1" spc="-3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CC4072-F29B-46FC-8A93-FF3F1083F62F}"/>
                </a:ext>
              </a:extLst>
            </p:cNvPr>
            <p:cNvSpPr txBox="1"/>
            <p:nvPr/>
          </p:nvSpPr>
          <p:spPr>
            <a:xfrm>
              <a:off x="1181647" y="2306247"/>
              <a:ext cx="9933862" cy="91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구인 정보 제공에 사용하기로 사전에 계획 후 진행 중이던 취업정보 사이트의 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API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사용이 허가 되지 않음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  <a:p>
              <a:pPr algn="just"/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=&gt;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다른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open API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분석 혹은 공모전 정보 같은 다른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API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검토 후 선정 예정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B1BC252-4284-4BB1-9368-76769005AD50}"/>
              </a:ext>
            </a:extLst>
          </p:cNvPr>
          <p:cNvGrpSpPr/>
          <p:nvPr/>
        </p:nvGrpSpPr>
        <p:grpSpPr>
          <a:xfrm>
            <a:off x="612000" y="4798183"/>
            <a:ext cx="8024025" cy="1406371"/>
            <a:chOff x="1223676" y="1676066"/>
            <a:chExt cx="9933862" cy="15403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E1C160-4ED4-4B7A-AADD-1626628B49FF}"/>
                </a:ext>
              </a:extLst>
            </p:cNvPr>
            <p:cNvSpPr txBox="1"/>
            <p:nvPr/>
          </p:nvSpPr>
          <p:spPr>
            <a:xfrm>
              <a:off x="1268245" y="1676066"/>
              <a:ext cx="2490996" cy="505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spc="-300" dirty="0">
                  <a:solidFill>
                    <a:srgbClr val="9BBB59"/>
                  </a:solidFill>
                </a:rPr>
                <a:t>개발 범위 분리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CC4072-F29B-46FC-8A93-FF3F1083F62F}"/>
                </a:ext>
              </a:extLst>
            </p:cNvPr>
            <p:cNvSpPr txBox="1"/>
            <p:nvPr/>
          </p:nvSpPr>
          <p:spPr>
            <a:xfrm>
              <a:off x="1223676" y="2306247"/>
              <a:ext cx="9933862" cy="910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방식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미정의로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인해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프론트엔드가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별도 프레임워크를 사용하여 직접 데이터를 관리하고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백엔드가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프론트엔드의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상태를 바꾸는 문제 발생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 </a:t>
              </a:r>
            </a:p>
            <a:p>
              <a:pPr algn="just"/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=&gt;</a:t>
              </a:r>
              <a:r>
                <a:rPr lang="ko-KR" alt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프론트엔드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백엔드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DB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간의 역할 명시 및 프레임워크 환경 </a:t>
              </a:r>
              <a:r>
                <a:rPr lang="ko-KR" alt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재구축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65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8054" y="1854984"/>
            <a:ext cx="597666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600" dirty="0"/>
              <a:t>회원가입</a:t>
            </a:r>
            <a:r>
              <a:rPr lang="en-US" altLang="ko-KR" sz="1600" dirty="0"/>
              <a:t> </a:t>
            </a:r>
            <a:r>
              <a:rPr lang="ko-KR" altLang="en-US" sz="1600" dirty="0"/>
              <a:t>및</a:t>
            </a:r>
            <a:r>
              <a:rPr lang="en-US" altLang="ko-KR" sz="1600" dirty="0"/>
              <a:t> </a:t>
            </a:r>
            <a:r>
              <a:rPr lang="ko-KR" altLang="en-US" sz="1600" dirty="0"/>
              <a:t>로그인</a:t>
            </a:r>
            <a:r>
              <a:rPr lang="en-US" altLang="ko-KR" sz="1600" dirty="0"/>
              <a:t>, </a:t>
            </a:r>
            <a:r>
              <a:rPr lang="ko-KR" altLang="en-US" sz="1600" dirty="0"/>
              <a:t>게시판과 댓글</a:t>
            </a:r>
            <a:r>
              <a:rPr lang="en-US" altLang="ko-KR" sz="1600" dirty="0"/>
              <a:t>, </a:t>
            </a:r>
            <a:r>
              <a:rPr lang="ko-KR" altLang="en-US" sz="1600" dirty="0"/>
              <a:t>나만의 시간표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51520" y="25135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프로젝트 구현요약 및 향후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E4EC6-B224-5E44-3F07-9BF9B550C6F8}"/>
              </a:ext>
            </a:extLst>
          </p:cNvPr>
          <p:cNvSpPr txBox="1"/>
          <p:nvPr/>
        </p:nvSpPr>
        <p:spPr>
          <a:xfrm>
            <a:off x="867775" y="124792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prstClr val="black"/>
                </a:solidFill>
              </a:rPr>
              <a:t>〮 기능 구현 요약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EEB8C-BD98-1ECD-15C1-540220DC83A2}"/>
              </a:ext>
            </a:extLst>
          </p:cNvPr>
          <p:cNvSpPr txBox="1"/>
          <p:nvPr/>
        </p:nvSpPr>
        <p:spPr>
          <a:xfrm>
            <a:off x="867600" y="3746380"/>
            <a:ext cx="348820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800" spc="-150" dirty="0">
                <a:solidFill>
                  <a:prstClr val="black"/>
                </a:solidFill>
              </a:rPr>
              <a:t>〮 </a:t>
            </a:r>
            <a:r>
              <a:rPr lang="ko-KR" altLang="en-US" sz="1800" b="1" spc="-150" dirty="0">
                <a:solidFill>
                  <a:prstClr val="black"/>
                </a:solidFill>
              </a:rPr>
              <a:t> </a:t>
            </a:r>
            <a:r>
              <a:rPr lang="ko-KR" altLang="en-US" sz="1800" spc="-150" dirty="0">
                <a:solidFill>
                  <a:prstClr val="black"/>
                </a:solidFill>
              </a:rPr>
              <a:t>웹페이지 기본 서비스 완성</a:t>
            </a:r>
            <a:r>
              <a:rPr lang="en-US" altLang="ko-KR" sz="1800" spc="-150" dirty="0">
                <a:solidFill>
                  <a:prstClr val="black"/>
                </a:solidFill>
              </a:rPr>
              <a:t>(</a:t>
            </a:r>
            <a:r>
              <a:rPr lang="ko-KR" altLang="en-US" sz="1800" spc="-150" dirty="0">
                <a:solidFill>
                  <a:prstClr val="black"/>
                </a:solidFill>
              </a:rPr>
              <a:t>회원정보 관리</a:t>
            </a:r>
            <a:r>
              <a:rPr lang="en-US" altLang="ko-KR" sz="1800" spc="-150" dirty="0">
                <a:solidFill>
                  <a:prstClr val="black"/>
                </a:solidFill>
              </a:rPr>
              <a:t>,</a:t>
            </a:r>
            <a:r>
              <a:rPr lang="ko-KR" altLang="en-US" sz="1800" spc="-150" dirty="0">
                <a:solidFill>
                  <a:prstClr val="black"/>
                </a:solidFill>
              </a:rPr>
              <a:t>이메일 인증 등</a:t>
            </a:r>
            <a:r>
              <a:rPr lang="en-US" altLang="ko-KR" spc="-150" dirty="0">
                <a:solidFill>
                  <a:prstClr val="black"/>
                </a:solidFill>
              </a:rPr>
              <a:t>)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ko-KR" altLang="en-US" sz="1800" spc="-150" dirty="0">
                <a:solidFill>
                  <a:prstClr val="black"/>
                </a:solidFill>
              </a:rPr>
              <a:t>〮 </a:t>
            </a:r>
            <a:r>
              <a:rPr lang="ko-KR" altLang="en-US" sz="1800" b="1" spc="-150" dirty="0">
                <a:solidFill>
                  <a:prstClr val="black"/>
                </a:solidFill>
              </a:rPr>
              <a:t> </a:t>
            </a:r>
            <a:r>
              <a:rPr lang="ko-KR" altLang="en-US" spc="-150" dirty="0">
                <a:solidFill>
                  <a:prstClr val="black"/>
                </a:solidFill>
              </a:rPr>
              <a:t>모바일 </a:t>
            </a:r>
            <a:r>
              <a:rPr lang="ko-KR" altLang="en-US" dirty="0"/>
              <a:t>앱 개발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DA487-D90A-A9F6-179B-B00B7F6B2AD3}"/>
              </a:ext>
            </a:extLst>
          </p:cNvPr>
          <p:cNvSpPr txBox="1"/>
          <p:nvPr/>
        </p:nvSpPr>
        <p:spPr>
          <a:xfrm>
            <a:off x="867775" y="2639187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prstClr val="black"/>
                </a:solidFill>
              </a:rPr>
              <a:t>〮 향후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9AB32-CE64-2F06-E6D3-EF14923F1A36}"/>
              </a:ext>
            </a:extLst>
          </p:cNvPr>
          <p:cNvSpPr txBox="1"/>
          <p:nvPr/>
        </p:nvSpPr>
        <p:spPr>
          <a:xfrm>
            <a:off x="867600" y="3061016"/>
            <a:ext cx="5976664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spc="-150" dirty="0">
                <a:solidFill>
                  <a:prstClr val="black"/>
                </a:solidFill>
              </a:rPr>
              <a:t>여름방학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7DBFF-2D97-7BB0-00A6-A5A750235973}"/>
              </a:ext>
            </a:extLst>
          </p:cNvPr>
          <p:cNvSpPr txBox="1"/>
          <p:nvPr/>
        </p:nvSpPr>
        <p:spPr>
          <a:xfrm>
            <a:off x="4615422" y="3060000"/>
            <a:ext cx="5976664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err="1"/>
              <a:t>캡스톤</a:t>
            </a:r>
            <a:r>
              <a:rPr lang="ko-KR" altLang="en-US" sz="2000" dirty="0"/>
              <a:t> 디자인 </a:t>
            </a:r>
            <a:r>
              <a:rPr lang="en-US" altLang="ko-KR" sz="2000" dirty="0"/>
              <a:t>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250E6-415A-8F59-1CB9-041723233523}"/>
              </a:ext>
            </a:extLst>
          </p:cNvPr>
          <p:cNvSpPr txBox="1"/>
          <p:nvPr/>
        </p:nvSpPr>
        <p:spPr>
          <a:xfrm>
            <a:off x="4615200" y="3747600"/>
            <a:ext cx="3488201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800" spc="-150" dirty="0">
                <a:solidFill>
                  <a:prstClr val="black"/>
                </a:solidFill>
              </a:rPr>
              <a:t>〮  취업 정보 등 사용자 필요 서비스 제공 </a:t>
            </a:r>
            <a:endParaRPr lang="en-US" altLang="ko-KR" sz="1800" b="1" spc="-150" dirty="0">
              <a:solidFill>
                <a:prstClr val="black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800" spc="-150" dirty="0">
                <a:solidFill>
                  <a:prstClr val="black"/>
                </a:solidFill>
              </a:rPr>
              <a:t>〮 사용자 데이터 기반 분석 서비스 제공</a:t>
            </a:r>
            <a:r>
              <a:rPr lang="ko-KR" altLang="en-US" sz="1800" b="1" spc="-150" dirty="0">
                <a:solidFill>
                  <a:prstClr val="black"/>
                </a:solidFill>
              </a:rPr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161CB-6416-F4D6-5B4A-DAF0D823AB78}"/>
              </a:ext>
            </a:extLst>
          </p:cNvPr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13/15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7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3255077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Q&amp;A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520" y="25135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질의응답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14/15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071" y="1124744"/>
            <a:ext cx="1367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0381" y="1988840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5886" y="1619508"/>
            <a:ext cx="15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5886" y="24573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주요 기능목록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5090" y="32945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5886" y="41320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팀원의 역할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85885" y="4942215"/>
            <a:ext cx="15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데모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5884" y="5814188"/>
            <a:ext cx="220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구현 시 어려웠던 점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20381" y="2826642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32461" y="3663900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32461" y="4513352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32461" y="5301208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20380" y="6183520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4B4187-550D-FD43-96F7-F5A1FFF4818F}"/>
              </a:ext>
            </a:extLst>
          </p:cNvPr>
          <p:cNvSpPr txBox="1"/>
          <p:nvPr/>
        </p:nvSpPr>
        <p:spPr>
          <a:xfrm>
            <a:off x="4572000" y="1124744"/>
            <a:ext cx="136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07    08   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C48E4A-5D95-8E43-1504-C6523F6108BD}"/>
              </a:ext>
            </a:extLst>
          </p:cNvPr>
          <p:cNvCxnSpPr/>
          <p:nvPr/>
        </p:nvCxnSpPr>
        <p:spPr>
          <a:xfrm>
            <a:off x="4672800" y="1988840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FD5EBF-4037-E204-F5B7-FE3AAE1F3F26}"/>
              </a:ext>
            </a:extLst>
          </p:cNvPr>
          <p:cNvSpPr txBox="1"/>
          <p:nvPr/>
        </p:nvSpPr>
        <p:spPr>
          <a:xfrm>
            <a:off x="5409513" y="1620000"/>
            <a:ext cx="312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프로젝트 구현요약 및 향후일정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1D085A-74CC-7447-8C08-C76104825103}"/>
              </a:ext>
            </a:extLst>
          </p:cNvPr>
          <p:cNvCxnSpPr/>
          <p:nvPr/>
        </p:nvCxnSpPr>
        <p:spPr>
          <a:xfrm>
            <a:off x="4672800" y="2826642"/>
            <a:ext cx="2280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2217CD-D605-0E90-7E20-6C19496AB3D0}"/>
              </a:ext>
            </a:extLst>
          </p:cNvPr>
          <p:cNvSpPr txBox="1"/>
          <p:nvPr/>
        </p:nvSpPr>
        <p:spPr>
          <a:xfrm>
            <a:off x="5461536" y="2458800"/>
            <a:ext cx="15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질의응답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68" y="1045156"/>
            <a:ext cx="6606480" cy="278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68" y="3945414"/>
            <a:ext cx="6799517" cy="257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68" y="759406"/>
            <a:ext cx="11620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03/15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51356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프로젝트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동일 전공의 대학 새내기부터 졸업 예정자까지</a:t>
            </a:r>
            <a:endParaRPr lang="en-US" altLang="ko-KR" b="1" spc="-150" dirty="0"/>
          </a:p>
          <a:p>
            <a:pPr algn="ctr"/>
            <a:r>
              <a:rPr lang="ko-KR" altLang="en-US" spc="-150" dirty="0"/>
              <a:t>함께 하는 소통하는 인터넷 광장</a:t>
            </a:r>
            <a:endParaRPr lang="en-US" altLang="ko-KR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메이저 리그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3" name="_x448486000" descr="EMB00007fec4a9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55" y="2708920"/>
            <a:ext cx="5929313" cy="34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04/15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251356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프로젝트 개요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1F497D"/>
                </a:solidFill>
              </a:rPr>
              <a:t>구현 기능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3538475630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51356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white"/>
                </a:solidFill>
              </a:rPr>
              <a:t>주요 기능목록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05/15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4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251356"/>
            <a:ext cx="60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white"/>
                </a:solidFill>
              </a:rPr>
              <a:t>설계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2" y="1340768"/>
            <a:ext cx="8414207" cy="432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06/15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6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err="1"/>
              <a:t>프론트엔드</a:t>
            </a:r>
            <a:r>
              <a:rPr lang="ko-KR" altLang="en-US" b="1" spc="-150" dirty="0"/>
              <a:t> 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1520" y="251356"/>
            <a:ext cx="60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0" y="1854116"/>
            <a:ext cx="8175608" cy="459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07/15</a:t>
            </a:r>
            <a:endParaRPr lang="ko-KR" alt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err="1">
                <a:solidFill>
                  <a:prstClr val="black"/>
                </a:solidFill>
              </a:rPr>
              <a:t>백엔드</a:t>
            </a:r>
            <a:r>
              <a:rPr lang="en-US" altLang="ko-KR" b="1" spc="-150" dirty="0">
                <a:solidFill>
                  <a:prstClr val="black"/>
                </a:solidFill>
              </a:rPr>
              <a:t>&amp;DB </a:t>
            </a:r>
            <a:r>
              <a:rPr lang="ko-KR" altLang="en-US" b="1" spc="-150" dirty="0">
                <a:solidFill>
                  <a:prstClr val="black"/>
                </a:solidFill>
              </a:rPr>
              <a:t>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white"/>
                </a:solidFill>
              </a:rPr>
              <a:t>소제목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08/15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5D994D3-E598-ECF3-6D64-538ADA02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8" y="1863285"/>
            <a:ext cx="3957268" cy="345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6196C74-1270-6896-C396-C9D8407D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864800"/>
            <a:ext cx="3964208" cy="44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51520" y="251356"/>
            <a:ext cx="60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48022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6AAC6B9-5A2A-0092-315C-2BBD29C0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40" y="1320122"/>
            <a:ext cx="6070386" cy="454098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err="1">
                <a:solidFill>
                  <a:prstClr val="black"/>
                </a:solidFill>
              </a:rPr>
              <a:t>백엔드</a:t>
            </a:r>
            <a:r>
              <a:rPr lang="en-US" altLang="ko-KR" b="1" spc="-150" dirty="0">
                <a:solidFill>
                  <a:prstClr val="black"/>
                </a:solidFill>
              </a:rPr>
              <a:t>&amp;DB </a:t>
            </a:r>
            <a:r>
              <a:rPr lang="ko-KR" altLang="en-US" b="1" spc="-150" dirty="0">
                <a:solidFill>
                  <a:prstClr val="black"/>
                </a:solidFill>
              </a:rPr>
              <a:t>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white"/>
                </a:solidFill>
              </a:rPr>
              <a:t>소제목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4368" y="2513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BBB59">
                    <a:lumMod val="40000"/>
                    <a:lumOff val="60000"/>
                  </a:srgbClr>
                </a:solidFill>
              </a:rPr>
              <a:t>09/15</a:t>
            </a:r>
            <a:endParaRPr lang="ko-KR" altLang="en-US" sz="2000" b="1" dirty="0">
              <a:solidFill>
                <a:srgbClr val="9BBB59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61223-0CA4-68BB-29FC-320E97B9D953}"/>
              </a:ext>
            </a:extLst>
          </p:cNvPr>
          <p:cNvSpPr txBox="1"/>
          <p:nvPr/>
        </p:nvSpPr>
        <p:spPr>
          <a:xfrm>
            <a:off x="6747946" y="1154611"/>
            <a:ext cx="223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&lt;board&gt; </a:t>
            </a:r>
          </a:p>
          <a:p>
            <a:r>
              <a:rPr lang="ko-KR" altLang="en-US" sz="1200" dirty="0"/>
              <a:t>게시판 테이블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100" b="1" dirty="0"/>
              <a:t>Id: </a:t>
            </a:r>
            <a:r>
              <a:rPr lang="ko-KR" altLang="en-US" sz="1100" dirty="0"/>
              <a:t>게시판 고유 번호</a:t>
            </a:r>
            <a:r>
              <a:rPr lang="en-US" altLang="ko-KR" sz="1100" b="1" dirty="0"/>
              <a:t>(primary key) </a:t>
            </a:r>
          </a:p>
          <a:p>
            <a:r>
              <a:rPr lang="en-US" altLang="ko-KR" sz="1100" b="1" dirty="0" err="1"/>
              <a:t>customerid</a:t>
            </a:r>
            <a:r>
              <a:rPr lang="en-US" altLang="ko-KR" sz="1100" b="1" dirty="0"/>
              <a:t>: </a:t>
            </a:r>
            <a:r>
              <a:rPr lang="ko-KR" altLang="en-US" sz="1100" dirty="0"/>
              <a:t>게시판 작성자 아이디 번호</a:t>
            </a:r>
            <a:r>
              <a:rPr lang="en-US" altLang="ko-KR" sz="1100" dirty="0"/>
              <a:t> (</a:t>
            </a:r>
            <a:r>
              <a:rPr lang="en-US" altLang="ko-KR" sz="1100" b="1" dirty="0"/>
              <a:t>foreign key)</a:t>
            </a:r>
          </a:p>
          <a:p>
            <a:r>
              <a:rPr lang="en-US" altLang="ko-KR" sz="1100" b="1" dirty="0"/>
              <a:t>writer: </a:t>
            </a:r>
            <a:r>
              <a:rPr lang="ko-KR" altLang="en-US" sz="1100" dirty="0"/>
              <a:t>게시판 작성자</a:t>
            </a:r>
            <a:endParaRPr lang="en-US" altLang="ko-KR" sz="1100" dirty="0"/>
          </a:p>
          <a:p>
            <a:r>
              <a:rPr lang="en-US" altLang="ko-KR" sz="1100" b="1" dirty="0"/>
              <a:t>year: </a:t>
            </a:r>
            <a:r>
              <a:rPr lang="ko-KR" altLang="en-US" sz="1100" dirty="0"/>
              <a:t>작성 년도</a:t>
            </a:r>
            <a:endParaRPr lang="en-US" altLang="ko-KR" sz="1100" dirty="0"/>
          </a:p>
          <a:p>
            <a:r>
              <a:rPr lang="en-US" altLang="ko-KR" sz="1100" b="1" dirty="0"/>
              <a:t>month: </a:t>
            </a:r>
            <a:r>
              <a:rPr lang="ko-KR" altLang="en-US" sz="1100" dirty="0"/>
              <a:t>작성 월</a:t>
            </a:r>
            <a:endParaRPr lang="en-US" altLang="ko-KR" sz="1100" dirty="0"/>
          </a:p>
          <a:p>
            <a:r>
              <a:rPr lang="en-US" altLang="ko-KR" sz="1100" b="1" dirty="0"/>
              <a:t>day: </a:t>
            </a:r>
            <a:r>
              <a:rPr lang="ko-KR" altLang="en-US" sz="1100" dirty="0"/>
              <a:t>작성 일</a:t>
            </a:r>
            <a:endParaRPr lang="en-US" altLang="ko-KR" sz="1100" dirty="0"/>
          </a:p>
          <a:p>
            <a:r>
              <a:rPr lang="en-US" altLang="ko-KR" sz="1100" b="1" dirty="0"/>
              <a:t>contents: </a:t>
            </a:r>
            <a:r>
              <a:rPr lang="ko-KR" altLang="en-US" sz="1100" dirty="0"/>
              <a:t>게시글 내용</a:t>
            </a:r>
            <a:endParaRPr lang="en-US" altLang="ko-KR" sz="1100" dirty="0"/>
          </a:p>
          <a:p>
            <a:r>
              <a:rPr lang="en-US" altLang="ko-KR" sz="1100" b="1" dirty="0"/>
              <a:t>title: </a:t>
            </a:r>
            <a:r>
              <a:rPr lang="ko-KR" altLang="en-US" sz="1100" dirty="0"/>
              <a:t>게시글 제목</a:t>
            </a:r>
            <a:endParaRPr lang="en-US" altLang="ko-KR" sz="1100" dirty="0"/>
          </a:p>
          <a:p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61F7C-C1F8-AAD9-4349-2A713189F58C}"/>
              </a:ext>
            </a:extLst>
          </p:cNvPr>
          <p:cNvSpPr txBox="1"/>
          <p:nvPr/>
        </p:nvSpPr>
        <p:spPr>
          <a:xfrm>
            <a:off x="6752458" y="3739813"/>
            <a:ext cx="223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&lt;comment&gt; </a:t>
            </a:r>
          </a:p>
          <a:p>
            <a:r>
              <a:rPr lang="ko-KR" altLang="en-US" sz="1200" dirty="0"/>
              <a:t>댓글 테이블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100" b="1" dirty="0"/>
              <a:t>Id: </a:t>
            </a:r>
            <a:r>
              <a:rPr lang="ko-KR" altLang="en-US" sz="1100" dirty="0"/>
              <a:t>댓글 고유 번호</a:t>
            </a:r>
            <a:r>
              <a:rPr lang="en-US" altLang="ko-KR" sz="1100" dirty="0"/>
              <a:t>(</a:t>
            </a:r>
            <a:r>
              <a:rPr lang="en-US" altLang="ko-KR" sz="1100" b="1" dirty="0"/>
              <a:t>primary key)</a:t>
            </a:r>
            <a:r>
              <a:rPr lang="en-US" altLang="ko-KR" sz="1100" dirty="0"/>
              <a:t> </a:t>
            </a:r>
          </a:p>
          <a:p>
            <a:r>
              <a:rPr lang="en-US" altLang="ko-KR" sz="1100" b="1" dirty="0" err="1"/>
              <a:t>customerid</a:t>
            </a:r>
            <a:r>
              <a:rPr lang="en-US" altLang="ko-KR" sz="1100" b="1" dirty="0"/>
              <a:t>: </a:t>
            </a:r>
            <a:r>
              <a:rPr lang="ko-KR" altLang="en-US" sz="1100" dirty="0"/>
              <a:t>댓글 작성자 아이디번호</a:t>
            </a:r>
            <a:r>
              <a:rPr lang="en-US" altLang="ko-KR" sz="1100" dirty="0"/>
              <a:t> (</a:t>
            </a:r>
            <a:r>
              <a:rPr lang="en-US" altLang="ko-KR" sz="1100" b="1" dirty="0"/>
              <a:t>foreign key)</a:t>
            </a:r>
          </a:p>
          <a:p>
            <a:r>
              <a:rPr lang="en-US" altLang="ko-KR" sz="1100" b="1" dirty="0" err="1"/>
              <a:t>boardid</a:t>
            </a:r>
            <a:r>
              <a:rPr lang="en-US" altLang="ko-KR" sz="1100" b="1" dirty="0"/>
              <a:t>: </a:t>
            </a:r>
            <a:r>
              <a:rPr lang="ko-KR" altLang="en-US" sz="1100" dirty="0"/>
              <a:t>댓글이 작성된 게시판번호</a:t>
            </a:r>
            <a:r>
              <a:rPr lang="en-US" altLang="ko-KR" sz="1100" dirty="0"/>
              <a:t> (</a:t>
            </a:r>
            <a:r>
              <a:rPr lang="en-US" altLang="ko-KR" sz="1100" b="1" dirty="0"/>
              <a:t>foreign key)</a:t>
            </a:r>
          </a:p>
          <a:p>
            <a:r>
              <a:rPr lang="en-US" altLang="ko-KR" sz="1100" b="1" dirty="0"/>
              <a:t>writer: </a:t>
            </a:r>
            <a:r>
              <a:rPr lang="ko-KR" altLang="en-US" sz="1100" dirty="0"/>
              <a:t>댓글 작성자</a:t>
            </a:r>
            <a:endParaRPr lang="en-US" altLang="ko-KR" sz="1100" dirty="0"/>
          </a:p>
          <a:p>
            <a:r>
              <a:rPr lang="en-US" altLang="ko-KR" sz="1100" b="1" dirty="0"/>
              <a:t>year: </a:t>
            </a:r>
            <a:r>
              <a:rPr lang="ko-KR" altLang="en-US" sz="1100" dirty="0"/>
              <a:t>작성 년도</a:t>
            </a:r>
            <a:endParaRPr lang="en-US" altLang="ko-KR" sz="1100" dirty="0"/>
          </a:p>
          <a:p>
            <a:r>
              <a:rPr lang="en-US" altLang="ko-KR" sz="1100" b="1" dirty="0"/>
              <a:t>month: </a:t>
            </a:r>
            <a:r>
              <a:rPr lang="ko-KR" altLang="en-US" sz="1100" dirty="0"/>
              <a:t>작성 월</a:t>
            </a:r>
            <a:endParaRPr lang="en-US" altLang="ko-KR" sz="1100" dirty="0"/>
          </a:p>
          <a:p>
            <a:r>
              <a:rPr lang="en-US" altLang="ko-KR" sz="1100" b="1" dirty="0"/>
              <a:t>day: </a:t>
            </a:r>
            <a:r>
              <a:rPr lang="ko-KR" altLang="en-US" sz="1100" dirty="0"/>
              <a:t>작성 일</a:t>
            </a:r>
            <a:endParaRPr lang="en-US" altLang="ko-KR" sz="1100" dirty="0"/>
          </a:p>
          <a:p>
            <a:r>
              <a:rPr lang="en-US" altLang="ko-KR" sz="1100" b="1" dirty="0"/>
              <a:t>contents: </a:t>
            </a:r>
            <a:r>
              <a:rPr lang="ko-KR" altLang="en-US" sz="1100" dirty="0"/>
              <a:t>댓글 내용</a:t>
            </a:r>
            <a:endParaRPr lang="en-US" altLang="ko-KR" sz="1100" dirty="0"/>
          </a:p>
          <a:p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5B4F2-FDC2-56B5-738A-4FE3A741C26F}"/>
              </a:ext>
            </a:extLst>
          </p:cNvPr>
          <p:cNvSpPr txBox="1"/>
          <p:nvPr/>
        </p:nvSpPr>
        <p:spPr>
          <a:xfrm>
            <a:off x="1930027" y="3915007"/>
            <a:ext cx="2232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&lt;customer&gt; </a:t>
            </a:r>
          </a:p>
          <a:p>
            <a:r>
              <a:rPr lang="ko-KR" altLang="en-US" sz="1200" dirty="0"/>
              <a:t>유저 정보 저장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100" b="1" dirty="0"/>
              <a:t>Id: </a:t>
            </a:r>
            <a:r>
              <a:rPr lang="ko-KR" altLang="en-US" sz="1100" dirty="0"/>
              <a:t>유저 아이디 번호</a:t>
            </a:r>
            <a:r>
              <a:rPr lang="en-US" altLang="ko-KR" sz="1100" dirty="0"/>
              <a:t> (</a:t>
            </a:r>
            <a:r>
              <a:rPr lang="en-US" altLang="ko-KR" sz="1100" b="1" dirty="0"/>
              <a:t>primary key)</a:t>
            </a:r>
            <a:endParaRPr lang="en-US" altLang="ko-KR" sz="1100" dirty="0"/>
          </a:p>
          <a:p>
            <a:r>
              <a:rPr lang="en-US" altLang="ko-KR" sz="1100" b="1" dirty="0" err="1"/>
              <a:t>userid</a:t>
            </a:r>
            <a:r>
              <a:rPr lang="en-US" altLang="ko-KR" sz="1100" b="1" dirty="0"/>
              <a:t>: </a:t>
            </a:r>
            <a:r>
              <a:rPr lang="ko-KR" altLang="en-US" sz="1100" dirty="0"/>
              <a:t>유저 아이디</a:t>
            </a:r>
            <a:endParaRPr lang="en-US" altLang="ko-KR" sz="1100" dirty="0"/>
          </a:p>
          <a:p>
            <a:r>
              <a:rPr lang="en-US" altLang="ko-KR" sz="1100" b="1" dirty="0" err="1"/>
              <a:t>userpw</a:t>
            </a:r>
            <a:r>
              <a:rPr lang="en-US" altLang="ko-KR" sz="1100" b="1" dirty="0"/>
              <a:t>: </a:t>
            </a:r>
            <a:r>
              <a:rPr lang="ko-KR" altLang="en-US" sz="1100" dirty="0"/>
              <a:t>유저 비밀번호</a:t>
            </a:r>
            <a:endParaRPr lang="en-US" altLang="ko-KR" sz="1100" dirty="0"/>
          </a:p>
          <a:p>
            <a:r>
              <a:rPr lang="en-US" altLang="ko-KR" sz="1100" b="1" dirty="0"/>
              <a:t>nickname: </a:t>
            </a:r>
            <a:r>
              <a:rPr lang="ko-KR" altLang="en-US" sz="1100" dirty="0"/>
              <a:t>유저 닉네임</a:t>
            </a:r>
            <a:endParaRPr lang="en-US" altLang="ko-KR" sz="1100" dirty="0"/>
          </a:p>
          <a:p>
            <a:r>
              <a:rPr lang="en-US" altLang="ko-KR" sz="1100" b="1" dirty="0"/>
              <a:t>email: </a:t>
            </a:r>
            <a:r>
              <a:rPr lang="ko-KR" altLang="en-US" sz="1100" dirty="0"/>
              <a:t>유저 이메일</a:t>
            </a:r>
            <a:endParaRPr lang="en-US" altLang="ko-KR" sz="1100" dirty="0"/>
          </a:p>
          <a:p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251520" y="251356"/>
            <a:ext cx="60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39404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468</Words>
  <Application>Microsoft Office PowerPoint</Application>
  <PresentationFormat>화면 슬라이드 쇼(4:3)</PresentationFormat>
  <Paragraphs>147</Paragraphs>
  <Slides>15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HY헤드라인M</vt:lpstr>
      <vt:lpstr>맑은 고딕</vt:lpstr>
      <vt:lpstr>Arial</vt:lpstr>
      <vt:lpstr>Office 테마</vt:lpstr>
      <vt:lpstr>1_Office 테마</vt:lpstr>
      <vt:lpstr>4_Office 테마</vt:lpstr>
      <vt:lpstr>2_Office 테마</vt:lpstr>
      <vt:lpstr>5_Office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강장운</cp:lastModifiedBy>
  <cp:revision>51</cp:revision>
  <dcterms:created xsi:type="dcterms:W3CDTF">2016-11-03T20:47:04Z</dcterms:created>
  <dcterms:modified xsi:type="dcterms:W3CDTF">2023-06-12T13:10:44Z</dcterms:modified>
</cp:coreProperties>
</file>