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notesMasterIdLst>
    <p:notesMasterId r:id="rId16"/>
  </p:notesMasterIdLst>
  <p:sldIdLst>
    <p:sldId id="257" r:id="rId4"/>
    <p:sldId id="260" r:id="rId5"/>
    <p:sldId id="287" r:id="rId6"/>
    <p:sldId id="302" r:id="rId7"/>
    <p:sldId id="304" r:id="rId8"/>
    <p:sldId id="294" r:id="rId9"/>
    <p:sldId id="305" r:id="rId10"/>
    <p:sldId id="289" r:id="rId11"/>
    <p:sldId id="264" r:id="rId12"/>
    <p:sldId id="298" r:id="rId13"/>
    <p:sldId id="274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>
      <p:cViewPr varScale="1">
        <p:scale>
          <a:sx n="85" d="100"/>
          <a:sy n="85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1800" b="1" spc="0"/>
            <a:t>이미지 분석 </a:t>
          </a:r>
          <a:r>
            <a:rPr lang="en-US" altLang="ko-KR" sz="1800" b="1" spc="0"/>
            <a:t>AI</a:t>
          </a:r>
          <a:endParaRPr lang="ko-KR" altLang="en-US" sz="1800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1800" b="1" spc="0"/>
            <a:t>텍스트 분석 </a:t>
          </a:r>
          <a:r>
            <a:rPr lang="en-US" altLang="ko-KR" sz="1800" b="1" spc="0"/>
            <a:t>AI</a:t>
          </a:r>
          <a:endParaRPr lang="ko-KR" altLang="en-US" sz="1800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1800" b="1" spc="0"/>
            <a:t>커뮤니티 웹사이트</a:t>
          </a:r>
          <a:endParaRPr lang="ko-KR" altLang="en-US" sz="18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/>
      <dgm:t>
        <a:bodyPr/>
        <a:lstStyle/>
        <a:p>
          <a:pPr latinLnBrk="1"/>
          <a:r>
            <a:rPr lang="ko-KR" altLang="en-US" sz="1400" b="1" spc="0"/>
            <a:t>유해 이미지 판별</a:t>
          </a:r>
          <a:endParaRPr lang="ko-KR" altLang="en-US" sz="1400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custT="1"/>
      <dgm:spPr/>
      <dgm:t>
        <a:bodyPr/>
        <a:lstStyle/>
        <a:p>
          <a:pPr latinLnBrk="1"/>
          <a:r>
            <a:rPr lang="ko-KR" altLang="en-US" sz="1400" b="1" spc="0"/>
            <a:t>유해 텍스트 종류별 분류</a:t>
          </a:r>
          <a:endParaRPr lang="ko-KR" altLang="en-US" sz="1400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A7BC5408-9DD3-4E86-884F-955FFAE4835F}">
      <dgm:prSet phldrT="[텍스트]" custT="1"/>
      <dgm:spPr/>
      <dgm:t>
        <a:bodyPr/>
        <a:lstStyle/>
        <a:p>
          <a:pPr latinLnBrk="1"/>
          <a:r>
            <a:rPr lang="ko-KR" altLang="en-US" sz="1400" b="1" spc="0"/>
            <a:t>유해 이미지 종류별 분류</a:t>
          </a:r>
          <a:endParaRPr lang="ko-KR" altLang="en-US" sz="1400" b="1" spc="0" dirty="0"/>
        </a:p>
      </dgm:t>
    </dgm:pt>
    <dgm:pt modelId="{082672E4-8ACF-490F-85F7-9A2C2DDFB2ED}" type="parTrans" cxnId="{5E38946B-0B68-4022-9609-E662C7ABB434}">
      <dgm:prSet/>
      <dgm:spPr/>
      <dgm:t>
        <a:bodyPr/>
        <a:lstStyle/>
        <a:p>
          <a:pPr latinLnBrk="1"/>
          <a:endParaRPr lang="ko-KR" altLang="en-US"/>
        </a:p>
      </dgm:t>
    </dgm:pt>
    <dgm:pt modelId="{2F6D8981-0EA5-4DA2-A68B-3C03A7D1AAE6}" type="sibTrans" cxnId="{5E38946B-0B68-4022-9609-E662C7ABB434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 custT="1"/>
      <dgm:spPr/>
      <dgm:t>
        <a:bodyPr/>
        <a:lstStyle/>
        <a:p>
          <a:pPr latinLnBrk="1"/>
          <a:r>
            <a:rPr lang="ko-KR" altLang="en-US" sz="1400" b="1"/>
            <a:t>유해 이미지</a:t>
          </a:r>
          <a:r>
            <a:rPr lang="en-US" altLang="ko-KR" sz="1400" b="1"/>
            <a:t>/</a:t>
          </a:r>
          <a:r>
            <a:rPr lang="ko-KR" altLang="en-US" sz="1400" b="1"/>
            <a:t>텍스트 포함 게시글 자동 삭제</a:t>
          </a:r>
          <a:endParaRPr lang="ko-KR" altLang="en-US" sz="1400" b="1" dirty="0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/>
      <dgm:t>
        <a:bodyPr/>
        <a:lstStyle/>
        <a:p>
          <a:pPr latinLnBrk="1"/>
          <a:r>
            <a:rPr lang="ko-KR" altLang="en-US" sz="1400" b="1" spc="0"/>
            <a:t>이미지</a:t>
          </a:r>
          <a:r>
            <a:rPr lang="en-US" altLang="ko-KR" sz="1400" b="1" spc="0"/>
            <a:t>, </a:t>
          </a:r>
          <a:r>
            <a:rPr lang="ko-KR" altLang="en-US" sz="1400" b="1" spc="0"/>
            <a:t>텍스트 포함 게시글 작성</a:t>
          </a:r>
          <a:endParaRPr lang="ko-KR" altLang="en-US" sz="1400" b="1" spc="0" dirty="0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335A14AA-3170-4391-88BB-8B86BD2CCF1F}">
      <dgm:prSet custT="1"/>
      <dgm:spPr/>
      <dgm:t>
        <a:bodyPr/>
        <a:lstStyle/>
        <a:p>
          <a:pPr latinLnBrk="1"/>
          <a:r>
            <a:rPr lang="ko-KR" altLang="en-US" sz="1400" b="1" spc="0"/>
            <a:t>유해 텍스트 판별</a:t>
          </a:r>
          <a:endParaRPr lang="ko-KR" altLang="en-US" sz="1400" b="1" spc="0" dirty="0"/>
        </a:p>
      </dgm:t>
    </dgm:pt>
    <dgm:pt modelId="{2AACC717-ECF0-451B-97FA-5921AD5862B0}" type="parTrans" cxnId="{40C29A46-F757-404E-A96D-6D8E842B28F4}">
      <dgm:prSet/>
      <dgm:spPr/>
      <dgm:t>
        <a:bodyPr/>
        <a:lstStyle/>
        <a:p>
          <a:pPr latinLnBrk="1"/>
          <a:endParaRPr lang="ko-KR" altLang="en-US"/>
        </a:p>
      </dgm:t>
    </dgm:pt>
    <dgm:pt modelId="{9CADCBF5-C949-48DF-888F-C29CCCD35EBF}" type="sibTrans" cxnId="{40C29A46-F757-404E-A96D-6D8E842B28F4}">
      <dgm:prSet/>
      <dgm:spPr/>
      <dgm:t>
        <a:bodyPr/>
        <a:lstStyle/>
        <a:p>
          <a:pPr latinLnBrk="1"/>
          <a:endParaRPr lang="ko-KR" altLang="en-US"/>
        </a:p>
      </dgm:t>
    </dgm:pt>
    <dgm:pt modelId="{015610CA-848D-4935-AFB3-EA7A5423BB4C}">
      <dgm:prSet custT="1"/>
      <dgm:spPr/>
      <dgm:t>
        <a:bodyPr/>
        <a:lstStyle/>
        <a:p>
          <a:pPr latinLnBrk="1"/>
          <a:r>
            <a:rPr lang="ko-KR" altLang="en-US" sz="1400" b="1"/>
            <a:t>유해한 컨텐츠가 포함된 게시글에 경고문 출력</a:t>
          </a:r>
          <a:endParaRPr lang="ko-KR" altLang="en-US" sz="1400" b="1" dirty="0"/>
        </a:p>
      </dgm:t>
    </dgm:pt>
    <dgm:pt modelId="{3D603A28-2352-4BDE-94D2-E9454085A25B}" type="parTrans" cxnId="{D1CC1DD7-633A-4A9B-AFF0-CB426FE83806}">
      <dgm:prSet/>
      <dgm:spPr/>
      <dgm:t>
        <a:bodyPr/>
        <a:lstStyle/>
        <a:p>
          <a:pPr latinLnBrk="1"/>
          <a:endParaRPr lang="ko-KR" altLang="en-US"/>
        </a:p>
      </dgm:t>
    </dgm:pt>
    <dgm:pt modelId="{CCA1CB7A-6792-4569-8D6B-B80FF2DFF084}" type="sibTrans" cxnId="{D1CC1DD7-633A-4A9B-AFF0-CB426FE83806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3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3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D0A710A-45E8-4879-82DC-D1C98DC2A728}" type="presOf" srcId="{335A14AA-3170-4391-88BB-8B86BD2CCF1F}" destId="{F84BF070-0916-463F-A778-9C5D3B8EA536}" srcOrd="0" destOrd="0" presId="urn:microsoft.com/office/officeart/2005/8/layout/vList5"/>
    <dgm:cxn modelId="{E0CE821D-208D-4E15-9BBA-FCD75FDF0A21}" type="presOf" srcId="{D9CCD4CE-91E4-4FA1-B0D1-959FD7B2F9A8}" destId="{0058D970-AB5F-4005-955F-6389A8C86A2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D40862F-363C-4A94-9335-BBA87D9E1BE4}" type="presOf" srcId="{47BBF670-AF21-4D87-A81D-C69370AF9D27}" destId="{889090AD-663B-4ED0-A45A-A9C709CE8D63}" srcOrd="0" destOrd="0" presId="urn:microsoft.com/office/officeart/2005/8/layout/vList5"/>
    <dgm:cxn modelId="{CA6A7933-EEAC-43C2-8A0D-A193FAC3547A}" type="presOf" srcId="{015610CA-848D-4935-AFB3-EA7A5423BB4C}" destId="{1352640B-BD9A-4EB6-9204-F6D0955D4FA3}" srcOrd="0" destOrd="2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127A5E43-534F-43C6-957B-CCAA9E29C007}" type="presOf" srcId="{F5CCF786-460E-4857-85C5-86C62B45F0E1}" destId="{1352640B-BD9A-4EB6-9204-F6D0955D4FA3}" srcOrd="0" destOrd="0" presId="urn:microsoft.com/office/officeart/2005/8/layout/vList5"/>
    <dgm:cxn modelId="{40C29A46-F757-404E-A96D-6D8E842B28F4}" srcId="{0F832752-6AC3-40D9-BC0E-B2B205FF2058}" destId="{335A14AA-3170-4391-88BB-8B86BD2CCF1F}" srcOrd="0" destOrd="0" parTransId="{2AACC717-ECF0-451B-97FA-5921AD5862B0}" sibTransId="{9CADCBF5-C949-48DF-888F-C29CCCD35EBF}"/>
    <dgm:cxn modelId="{5E38946B-0B68-4022-9609-E662C7ABB434}" srcId="{877AC949-F131-4921-8CF4-B93A246D6EF1}" destId="{A7BC5408-9DD3-4E86-884F-955FFAE4835F}" srcOrd="1" destOrd="0" parTransId="{082672E4-8ACF-490F-85F7-9A2C2DDFB2ED}" sibTransId="{2F6D8981-0EA5-4DA2-A68B-3C03A7D1AAE6}"/>
    <dgm:cxn modelId="{5E139C77-36D7-45AA-B685-00118708779B}" type="presOf" srcId="{ECD6E1E3-A8BF-4F39-B4F2-45CE940F2FF6}" destId="{F84BF070-0916-463F-A778-9C5D3B8EA536}" srcOrd="0" destOrd="1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56199287-5206-4E28-8BF0-9367E05E0447}" type="presOf" srcId="{0F832752-6AC3-40D9-BC0E-B2B205FF2058}" destId="{52CE7F3C-B24D-43C6-A33A-C1F200B79BDA}" srcOrd="0" destOrd="0" presId="urn:microsoft.com/office/officeart/2005/8/layout/vList5"/>
    <dgm:cxn modelId="{997A59A5-DBE3-4D66-BA5A-3C1D370A2DF6}" type="presOf" srcId="{9F6DFEE3-D181-446B-8E15-ECA983BB33B6}" destId="{1352640B-BD9A-4EB6-9204-F6D0955D4FA3}" srcOrd="0" destOrd="1" presId="urn:microsoft.com/office/officeart/2005/8/layout/vList5"/>
    <dgm:cxn modelId="{B9A510A9-59BE-40A2-A097-3481E533E482}" srcId="{0F832752-6AC3-40D9-BC0E-B2B205FF2058}" destId="{ECD6E1E3-A8BF-4F39-B4F2-45CE940F2FF6}" srcOrd="1" destOrd="0" parTransId="{B8C071E4-8C04-4536-8DB6-472C08CD4055}" sibTransId="{6B41984A-C3AD-4CF0-8C78-8DFB1C202AA8}"/>
    <dgm:cxn modelId="{359605B5-2E94-4474-B24A-AA83E250E0A3}" type="presOf" srcId="{31049312-047E-45D7-B692-5D8F2F782C2D}" destId="{6AF1F34B-3789-4E8A-BEA8-9F61609F3056}" srcOrd="0" destOrd="0" presId="urn:microsoft.com/office/officeart/2005/8/layout/vList5"/>
    <dgm:cxn modelId="{3AAAACB8-BEFD-42E8-B88F-E1F19DB8F46F}" type="presOf" srcId="{A7BC5408-9DD3-4E86-884F-955FFAE4835F}" destId="{889090AD-663B-4ED0-A45A-A9C709CE8D63}" srcOrd="0" destOrd="1" presId="urn:microsoft.com/office/officeart/2005/8/layout/vList5"/>
    <dgm:cxn modelId="{1220DAC9-8095-471B-A3EC-32BE78E3ABED}" type="presOf" srcId="{877AC949-F131-4921-8CF4-B93A246D6EF1}" destId="{D59B156A-B76E-465B-AC78-6FFB87E3D610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1CC1DD7-633A-4A9B-AFF0-CB426FE83806}" srcId="{D9CCD4CE-91E4-4FA1-B0D1-959FD7B2F9A8}" destId="{015610CA-848D-4935-AFB3-EA7A5423BB4C}" srcOrd="2" destOrd="0" parTransId="{3D603A28-2352-4BDE-94D2-E9454085A25B}" sibTransId="{CCA1CB7A-6792-4569-8D6B-B80FF2DFF084}"/>
    <dgm:cxn modelId="{55442DC7-A3EA-4F24-A70E-57D49679D23E}" type="presParOf" srcId="{6AF1F34B-3789-4E8A-BEA8-9F61609F3056}" destId="{F794D62A-2C33-4A66-A79A-364AF375C5C5}" srcOrd="0" destOrd="0" presId="urn:microsoft.com/office/officeart/2005/8/layout/vList5"/>
    <dgm:cxn modelId="{171E7C86-BBD2-4FBE-9868-9E4549FEC4FD}" type="presParOf" srcId="{F794D62A-2C33-4A66-A79A-364AF375C5C5}" destId="{D59B156A-B76E-465B-AC78-6FFB87E3D610}" srcOrd="0" destOrd="0" presId="urn:microsoft.com/office/officeart/2005/8/layout/vList5"/>
    <dgm:cxn modelId="{6856410B-9C77-40B9-A62B-D571CA1B2C9F}" type="presParOf" srcId="{F794D62A-2C33-4A66-A79A-364AF375C5C5}" destId="{889090AD-663B-4ED0-A45A-A9C709CE8D63}" srcOrd="1" destOrd="0" presId="urn:microsoft.com/office/officeart/2005/8/layout/vList5"/>
    <dgm:cxn modelId="{3C0F89AD-5B6D-4644-88CE-D4D0310C09B2}" type="presParOf" srcId="{6AF1F34B-3789-4E8A-BEA8-9F61609F3056}" destId="{48BBE096-6973-4AF5-AFD0-5DD9EE14E241}" srcOrd="1" destOrd="0" presId="urn:microsoft.com/office/officeart/2005/8/layout/vList5"/>
    <dgm:cxn modelId="{92A282B7-B465-40D3-9BE1-AE6B27910EFF}" type="presParOf" srcId="{6AF1F34B-3789-4E8A-BEA8-9F61609F3056}" destId="{B6B67390-CF29-4D7A-B7AB-D49EE2CE4BB8}" srcOrd="2" destOrd="0" presId="urn:microsoft.com/office/officeart/2005/8/layout/vList5"/>
    <dgm:cxn modelId="{126C16BC-3F5B-4533-A335-F182010E056A}" type="presParOf" srcId="{B6B67390-CF29-4D7A-B7AB-D49EE2CE4BB8}" destId="{52CE7F3C-B24D-43C6-A33A-C1F200B79BDA}" srcOrd="0" destOrd="0" presId="urn:microsoft.com/office/officeart/2005/8/layout/vList5"/>
    <dgm:cxn modelId="{EB25667C-35C3-41C8-AA1B-704CF6645A34}" type="presParOf" srcId="{B6B67390-CF29-4D7A-B7AB-D49EE2CE4BB8}" destId="{F84BF070-0916-463F-A778-9C5D3B8EA536}" srcOrd="1" destOrd="0" presId="urn:microsoft.com/office/officeart/2005/8/layout/vList5"/>
    <dgm:cxn modelId="{34B772F1-705B-4EC5-8ADC-0A0193E845C2}" type="presParOf" srcId="{6AF1F34B-3789-4E8A-BEA8-9F61609F3056}" destId="{F57007AC-203B-4415-B094-065A8A19AFA3}" srcOrd="3" destOrd="0" presId="urn:microsoft.com/office/officeart/2005/8/layout/vList5"/>
    <dgm:cxn modelId="{6041F299-4766-451D-BE9B-8CAA8BD98CF6}" type="presParOf" srcId="{6AF1F34B-3789-4E8A-BEA8-9F61609F3056}" destId="{B5870118-EBC8-417E-AD57-33E5652597E2}" srcOrd="4" destOrd="0" presId="urn:microsoft.com/office/officeart/2005/8/layout/vList5"/>
    <dgm:cxn modelId="{7A316A0E-EA2F-48D0-A14A-A5FA2081FD9D}" type="presParOf" srcId="{B5870118-EBC8-417E-AD57-33E5652597E2}" destId="{0058D970-AB5F-4005-955F-6389A8C86A2B}" srcOrd="0" destOrd="0" presId="urn:microsoft.com/office/officeart/2005/8/layout/vList5"/>
    <dgm:cxn modelId="{39A6E209-8CAB-4F4E-BD63-84A61925FC2E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192898" y="-1562830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/>
            <a:t>유해 이미지 판별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/>
            <a:t>유해 이미지 종류별 분류</a:t>
          </a:r>
          <a:endParaRPr lang="ko-KR" altLang="en-US" sz="1400" b="1" kern="1200" spc="0" dirty="0"/>
        </a:p>
      </dsp:txBody>
      <dsp:txXfrm rot="-5400000">
        <a:off x="2497116" y="184099"/>
        <a:ext cx="4388169" cy="945456"/>
      </dsp:txXfrm>
    </dsp:sp>
    <dsp:sp modelId="{D59B156A-B76E-465B-AC78-6FFB87E3D610}">
      <dsp:nvSpPr>
        <dsp:cNvPr id="0" name=""/>
        <dsp:cNvSpPr/>
      </dsp:nvSpPr>
      <dsp:spPr>
        <a:xfrm>
          <a:off x="0" y="1984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/>
            <a:t>이미지 분석 </a:t>
          </a:r>
          <a:r>
            <a:rPr lang="en-US" altLang="ko-KR" sz="1800" b="1" kern="1200" spc="0"/>
            <a:t>AI</a:t>
          </a:r>
          <a:endParaRPr lang="ko-KR" altLang="en-US" sz="1800" b="1" kern="1200" spc="0" dirty="0"/>
        </a:p>
      </dsp:txBody>
      <dsp:txXfrm>
        <a:off x="63934" y="65918"/>
        <a:ext cx="2369247" cy="1181819"/>
      </dsp:txXfrm>
    </dsp:sp>
    <dsp:sp modelId="{F84BF070-0916-463F-A778-9C5D3B8EA536}">
      <dsp:nvSpPr>
        <dsp:cNvPr id="0" name=""/>
        <dsp:cNvSpPr/>
      </dsp:nvSpPr>
      <dsp:spPr>
        <a:xfrm rot="5400000">
          <a:off x="4192898" y="-187658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/>
            <a:t>유해 텍스트 판별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/>
            <a:t>유해 텍스트 종류별 분류</a:t>
          </a:r>
          <a:endParaRPr lang="ko-KR" altLang="en-US" sz="1400" b="1" kern="1200" spc="0" dirty="0"/>
        </a:p>
      </dsp:txBody>
      <dsp:txXfrm rot="-5400000">
        <a:off x="2497116" y="1559271"/>
        <a:ext cx="4388169" cy="945456"/>
      </dsp:txXfrm>
    </dsp:sp>
    <dsp:sp modelId="{52CE7F3C-B24D-43C6-A33A-C1F200B79BDA}">
      <dsp:nvSpPr>
        <dsp:cNvPr id="0" name=""/>
        <dsp:cNvSpPr/>
      </dsp:nvSpPr>
      <dsp:spPr>
        <a:xfrm>
          <a:off x="0" y="1377156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/>
            <a:t>텍스트 분석 </a:t>
          </a:r>
          <a:r>
            <a:rPr lang="en-US" altLang="ko-KR" sz="1800" b="1" kern="1200" spc="0"/>
            <a:t>AI</a:t>
          </a:r>
          <a:endParaRPr lang="ko-KR" altLang="en-US" sz="1800" b="1" kern="1200" spc="0" dirty="0"/>
        </a:p>
      </dsp:txBody>
      <dsp:txXfrm>
        <a:off x="63934" y="1441090"/>
        <a:ext cx="2369247" cy="1181819"/>
      </dsp:txXfrm>
    </dsp:sp>
    <dsp:sp modelId="{1352640B-BD9A-4EB6-9204-F6D0955D4FA3}">
      <dsp:nvSpPr>
        <dsp:cNvPr id="0" name=""/>
        <dsp:cNvSpPr/>
      </dsp:nvSpPr>
      <dsp:spPr>
        <a:xfrm rot="5400000">
          <a:off x="4192898" y="1187513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/>
            <a:t>이미지</a:t>
          </a:r>
          <a:r>
            <a:rPr lang="en-US" altLang="ko-KR" sz="1400" b="1" kern="1200" spc="0"/>
            <a:t>, </a:t>
          </a:r>
          <a:r>
            <a:rPr lang="ko-KR" altLang="en-US" sz="1400" b="1" kern="1200" spc="0"/>
            <a:t>텍스트 포함 게시글 작성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/>
            <a:t>유해 이미지</a:t>
          </a:r>
          <a:r>
            <a:rPr lang="en-US" altLang="ko-KR" sz="1400" b="1" kern="1200"/>
            <a:t>/</a:t>
          </a:r>
          <a:r>
            <a:rPr lang="ko-KR" altLang="en-US" sz="1400" b="1" kern="1200"/>
            <a:t>텍스트 포함 게시글 자동 삭제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/>
            <a:t>유해한 컨텐츠가 포함된 게시글에 경고문 출력</a:t>
          </a:r>
          <a:endParaRPr lang="ko-KR" altLang="en-US" sz="1400" b="1" kern="1200" dirty="0"/>
        </a:p>
      </dsp:txBody>
      <dsp:txXfrm rot="-5400000">
        <a:off x="2497116" y="2934443"/>
        <a:ext cx="4388169" cy="945456"/>
      </dsp:txXfrm>
    </dsp:sp>
    <dsp:sp modelId="{0058D970-AB5F-4005-955F-6389A8C86A2B}">
      <dsp:nvSpPr>
        <dsp:cNvPr id="0" name=""/>
        <dsp:cNvSpPr/>
      </dsp:nvSpPr>
      <dsp:spPr>
        <a:xfrm>
          <a:off x="0" y="2752328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/>
            <a:t>커뮤니티 웹사이트</a:t>
          </a:r>
          <a:endParaRPr lang="ko-KR" altLang="en-US" sz="1800" b="1" kern="1200" spc="0" dirty="0"/>
        </a:p>
      </dsp:txBody>
      <dsp:txXfrm>
        <a:off x="63934" y="2816262"/>
        <a:ext cx="2369247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5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2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8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4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7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3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6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2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8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63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8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6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05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12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64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01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4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73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43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54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6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596" y="2486506"/>
            <a:ext cx="727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데이터마이닝 기법을 이용한</a:t>
            </a:r>
            <a:endParaRPr lang="en-US" altLang="ko-KR" sz="4400" b="1" spc="-15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>
                <a:solidFill>
                  <a:schemeClr val="bg1"/>
                </a:solidFill>
              </a:rPr>
              <a:t>온라인 커뮤니티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20171584</a:t>
            </a:r>
            <a:r>
              <a:rPr lang="ko-KR" altLang="en-US" sz="1600" b="1" dirty="0">
                <a:solidFill>
                  <a:schemeClr val="bg1"/>
                </a:solidFill>
              </a:rPr>
              <a:t> 석수용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05765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kern="0">
                <a:solidFill>
                  <a:schemeClr val="tx2">
                    <a:lumMod val="50000"/>
                  </a:schemeClr>
                </a:solidFill>
                <a:latin typeface="+mj-lt"/>
              </a:rPr>
              <a:t>캡    스    톤    디    자    인   </a:t>
            </a:r>
            <a:r>
              <a:rPr lang="en-US" altLang="ko-KR" sz="1400"/>
              <a:t> Ⅱ</a:t>
            </a:r>
            <a:endParaRPr lang="ko-KR" altLang="en-US" sz="1400" b="1" kern="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4518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20171605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강장운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85680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20207126</a:t>
            </a:r>
            <a:r>
              <a:rPr lang="ko-KR" altLang="en-US" sz="1600" b="1" dirty="0">
                <a:solidFill>
                  <a:schemeClr val="bg1"/>
                </a:solidFill>
              </a:rPr>
              <a:t> 김정훈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4128" y="519535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지도교수 이정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0593" y="1958514"/>
            <a:ext cx="780840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/>
              <a:t>사전에 학습된 이미지 </a:t>
            </a:r>
            <a:r>
              <a:rPr lang="en-US" altLang="ko-KR" sz="1600"/>
              <a:t>/ </a:t>
            </a:r>
            <a:r>
              <a:rPr lang="ko-KR" altLang="en-US" sz="1600"/>
              <a:t>텍스트 패턴 분석 </a:t>
            </a:r>
            <a:r>
              <a:rPr lang="en-US" altLang="ko-KR" sz="1600"/>
              <a:t>AI</a:t>
            </a:r>
            <a:r>
              <a:rPr lang="ko-KR" altLang="en-US" sz="1600"/>
              <a:t>를 활용하여 유해한 컨텐츠를</a:t>
            </a:r>
            <a:endParaRPr lang="en-US" altLang="ko-KR" sz="1600"/>
          </a:p>
          <a:p>
            <a:pPr fontAlgn="base">
              <a:lnSpc>
                <a:spcPct val="150000"/>
              </a:lnSpc>
            </a:pPr>
            <a:r>
              <a:rPr lang="ko-KR" altLang="en-US" sz="1600"/>
              <a:t>선제 차단할 수 있는</a:t>
            </a:r>
            <a:r>
              <a:rPr lang="en-US" altLang="ko-KR" sz="1600"/>
              <a:t> </a:t>
            </a:r>
            <a:r>
              <a:rPr lang="ko-KR" altLang="en-US" sz="1600"/>
              <a:t>웹사이트 개발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251520" y="251356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요약 </a:t>
            </a:r>
            <a:r>
              <a:rPr lang="ko-KR" altLang="en-US" b="1" spc="-150" dirty="0">
                <a:solidFill>
                  <a:schemeClr val="bg1"/>
                </a:solidFill>
              </a:rPr>
              <a:t>및 향후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E4EC6-B224-5E44-3F07-9BF9B550C6F8}"/>
              </a:ext>
            </a:extLst>
          </p:cNvPr>
          <p:cNvSpPr txBox="1"/>
          <p:nvPr/>
        </p:nvSpPr>
        <p:spPr>
          <a:xfrm>
            <a:off x="880593" y="148478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>
                <a:solidFill>
                  <a:prstClr val="black"/>
                </a:solidFill>
              </a:rPr>
              <a:t>〮 프로젝트 요약</a:t>
            </a:r>
            <a:endParaRPr lang="ko-KR" altLang="en-US" sz="2400" b="1" spc="-15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A487-D90A-A9F6-179B-B00B7F6B2AD3}"/>
              </a:ext>
            </a:extLst>
          </p:cNvPr>
          <p:cNvSpPr txBox="1"/>
          <p:nvPr/>
        </p:nvSpPr>
        <p:spPr>
          <a:xfrm>
            <a:off x="867775" y="304741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prstClr val="black"/>
                </a:solidFill>
              </a:rPr>
              <a:t>〮 향후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161CB-6416-F4D6-5B4A-DAF0D823AB78}"/>
              </a:ext>
            </a:extLst>
          </p:cNvPr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9BBB59">
                    <a:lumMod val="40000"/>
                    <a:lumOff val="60000"/>
                  </a:srgbClr>
                </a:solidFill>
              </a:rPr>
              <a:t>08/09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갈매기형 수장 5">
            <a:extLst>
              <a:ext uri="{FF2B5EF4-FFF2-40B4-BE49-F238E27FC236}">
                <a16:creationId xmlns:a16="http://schemas.microsoft.com/office/drawing/2014/main" id="{818DAB2F-194C-0E28-1D7B-36102E809F4B}"/>
              </a:ext>
            </a:extLst>
          </p:cNvPr>
          <p:cNvSpPr/>
          <p:nvPr/>
        </p:nvSpPr>
        <p:spPr>
          <a:xfrm>
            <a:off x="4452352" y="3692567"/>
            <a:ext cx="2300211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갈매기형 수장 4">
            <a:extLst>
              <a:ext uri="{FF2B5EF4-FFF2-40B4-BE49-F238E27FC236}">
                <a16:creationId xmlns:a16="http://schemas.microsoft.com/office/drawing/2014/main" id="{E7A8F8A7-ED95-5CEE-9B14-23742E1082DB}"/>
              </a:ext>
            </a:extLst>
          </p:cNvPr>
          <p:cNvSpPr/>
          <p:nvPr/>
        </p:nvSpPr>
        <p:spPr>
          <a:xfrm>
            <a:off x="2460972" y="3680502"/>
            <a:ext cx="2300211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오각형 3">
            <a:extLst>
              <a:ext uri="{FF2B5EF4-FFF2-40B4-BE49-F238E27FC236}">
                <a16:creationId xmlns:a16="http://schemas.microsoft.com/office/drawing/2014/main" id="{A92CF173-17B8-664E-CA31-395F7BE2B68F}"/>
              </a:ext>
            </a:extLst>
          </p:cNvPr>
          <p:cNvSpPr/>
          <p:nvPr/>
        </p:nvSpPr>
        <p:spPr>
          <a:xfrm>
            <a:off x="521267" y="3689111"/>
            <a:ext cx="2300211" cy="13936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BDCA4-0C8E-7D6A-658A-D764ABE5677E}"/>
              </a:ext>
            </a:extLst>
          </p:cNvPr>
          <p:cNvSpPr txBox="1"/>
          <p:nvPr/>
        </p:nvSpPr>
        <p:spPr>
          <a:xfrm>
            <a:off x="526838" y="4190710"/>
            <a:ext cx="206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 구축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04189-3403-38A1-4D60-B13830C90D7F}"/>
              </a:ext>
            </a:extLst>
          </p:cNvPr>
          <p:cNvSpPr txBox="1"/>
          <p:nvPr/>
        </p:nvSpPr>
        <p:spPr>
          <a:xfrm>
            <a:off x="3122703" y="4180381"/>
            <a:ext cx="180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신경망 구축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A0C41-413E-A628-DEAB-A7878AEAF54A}"/>
              </a:ext>
            </a:extLst>
          </p:cNvPr>
          <p:cNvSpPr txBox="1"/>
          <p:nvPr/>
        </p:nvSpPr>
        <p:spPr>
          <a:xfrm>
            <a:off x="5143544" y="4026493"/>
            <a:ext cx="151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테스트 및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결과 해석</a:t>
            </a: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3FC94BC7-FBC8-9E56-EC84-47565C7905CD}"/>
              </a:ext>
            </a:extLst>
          </p:cNvPr>
          <p:cNvSpPr/>
          <p:nvPr/>
        </p:nvSpPr>
        <p:spPr>
          <a:xfrm>
            <a:off x="6396449" y="3704632"/>
            <a:ext cx="2352015" cy="1399868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5D525-160B-A72A-4C1C-CF3FC49FCA2E}"/>
              </a:ext>
            </a:extLst>
          </p:cNvPr>
          <p:cNvSpPr txBox="1"/>
          <p:nvPr/>
        </p:nvSpPr>
        <p:spPr>
          <a:xfrm>
            <a:off x="6991868" y="4036822"/>
            <a:ext cx="151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웹사이트에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AI </a:t>
            </a:r>
            <a:r>
              <a:rPr lang="ko-KR" altLang="en-US" sz="2000">
                <a:solidFill>
                  <a:schemeClr val="bg1"/>
                </a:solidFill>
              </a:rPr>
              <a:t>탑재</a:t>
            </a:r>
          </a:p>
        </p:txBody>
      </p:sp>
    </p:spTree>
    <p:extLst>
      <p:ext uri="{BB962C8B-B14F-4D97-AF65-F5344CB8AC3E}">
        <p14:creationId xmlns:p14="http://schemas.microsoft.com/office/powerpoint/2010/main" val="107187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3255077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Q&amp;A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520" y="25135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질의응답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9BBB59">
                    <a:lumMod val="40000"/>
                    <a:lumOff val="60000"/>
                  </a:srgbClr>
                </a:solidFill>
              </a:rPr>
              <a:t>09/09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071" y="1124744"/>
            <a:ext cx="1367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02    03    04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0381" y="198884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5886" y="1619508"/>
            <a:ext cx="22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캡스톤디자인</a:t>
            </a:r>
            <a:r>
              <a:rPr lang="en-US" altLang="ko-KR" b="1" spc="-15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리뷰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5885" y="2457310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</a:rPr>
              <a:t>프로젝트 배경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5090" y="32945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</a:rPr>
              <a:t> 주요 기능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5884" y="409508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사용 기술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5885" y="4942215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팀원별 역할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5884" y="5670540"/>
            <a:ext cx="22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요약 및 향후 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20381" y="2826642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32461" y="366390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32461" y="4513352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32461" y="5301208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07305" y="6093296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4B4187-550D-FD43-96F7-F5A1FFF4818F}"/>
              </a:ext>
            </a:extLst>
          </p:cNvPr>
          <p:cNvSpPr txBox="1"/>
          <p:nvPr/>
        </p:nvSpPr>
        <p:spPr>
          <a:xfrm>
            <a:off x="4572000" y="1124744"/>
            <a:ext cx="1367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    </a:t>
            </a:r>
            <a:endParaRPr lang="en-US" altLang="ko-KR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C48E4A-5D95-8E43-1504-C6523F6108BD}"/>
              </a:ext>
            </a:extLst>
          </p:cNvPr>
          <p:cNvCxnSpPr/>
          <p:nvPr/>
        </p:nvCxnSpPr>
        <p:spPr>
          <a:xfrm>
            <a:off x="4672800" y="198884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FD5EBF-4037-E204-F5B7-FE3AAE1F3F26}"/>
              </a:ext>
            </a:extLst>
          </p:cNvPr>
          <p:cNvSpPr txBox="1"/>
          <p:nvPr/>
        </p:nvSpPr>
        <p:spPr>
          <a:xfrm>
            <a:off x="5409513" y="1620000"/>
            <a:ext cx="31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질의응답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01/09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0747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캡스톤디자인</a:t>
            </a:r>
            <a:r>
              <a:rPr lang="en-US" altLang="ko-KR" b="1" spc="-150">
                <a:solidFill>
                  <a:schemeClr val="bg1"/>
                </a:solidFill>
              </a:rPr>
              <a:t>1 </a:t>
            </a:r>
            <a:r>
              <a:rPr lang="ko-KR" altLang="en-US" b="1" spc="-150">
                <a:solidFill>
                  <a:schemeClr val="bg1"/>
                </a:solidFill>
              </a:rPr>
              <a:t>리뷰 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9D498-E534-C27D-4362-EF638BBED3DB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471D-7FDE-0B06-6A64-8474A396FC66}"/>
              </a:ext>
            </a:extLst>
          </p:cNvPr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동일 전공의 대학 새내기부터 졸업 예정자까지</a:t>
            </a:r>
            <a:endParaRPr lang="en-US" altLang="ko-KR" b="1" spc="-150" dirty="0"/>
          </a:p>
          <a:p>
            <a:pPr algn="ctr"/>
            <a:r>
              <a:rPr lang="ko-KR" altLang="en-US" spc="-150" dirty="0"/>
              <a:t>함께 하는 소통하는 </a:t>
            </a:r>
            <a:r>
              <a:rPr lang="ko-KR" altLang="en-US" spc="-150"/>
              <a:t>인터넷 광장</a:t>
            </a:r>
            <a:endParaRPr lang="en-US" altLang="ko-KR" spc="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837BA-2A43-EE1A-DA58-3735F9798331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메이저 리그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BA9C7B-D617-E3AB-EAB6-07D86AE0D3C9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_x448486000" descr="EMB00007fec4a9f">
            <a:extLst>
              <a:ext uri="{FF2B5EF4-FFF2-40B4-BE49-F238E27FC236}">
                <a16:creationId xmlns:a16="http://schemas.microsoft.com/office/drawing/2014/main" id="{7B8257A5-3860-6156-42C6-91B107AA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55" y="2708920"/>
            <a:ext cx="5929313" cy="34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02/09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0747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캡스톤디자인</a:t>
            </a:r>
            <a:r>
              <a:rPr lang="en-US" altLang="ko-KR" b="1" spc="-150">
                <a:solidFill>
                  <a:schemeClr val="bg1"/>
                </a:solidFill>
              </a:rPr>
              <a:t>1 </a:t>
            </a:r>
            <a:r>
              <a:rPr lang="ko-KR" altLang="en-US" b="1" spc="-150">
                <a:solidFill>
                  <a:schemeClr val="bg1"/>
                </a:solidFill>
              </a:rPr>
              <a:t>리뷰 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20B877-71F9-77A6-0231-4E4B5EB95456}"/>
              </a:ext>
            </a:extLst>
          </p:cNvPr>
          <p:cNvGrpSpPr/>
          <p:nvPr/>
        </p:nvGrpSpPr>
        <p:grpSpPr>
          <a:xfrm>
            <a:off x="559987" y="2032337"/>
            <a:ext cx="8024025" cy="1161182"/>
            <a:chOff x="1181647" y="1674934"/>
            <a:chExt cx="9933862" cy="12717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AC540-3E73-7EFC-50C2-A8ABD8ED783B}"/>
                </a:ext>
              </a:extLst>
            </p:cNvPr>
            <p:cNvSpPr txBox="1"/>
            <p:nvPr/>
          </p:nvSpPr>
          <p:spPr>
            <a:xfrm>
              <a:off x="1226216" y="1674934"/>
              <a:ext cx="3403886" cy="50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>
                  <a:solidFill>
                    <a:srgbClr val="FF0000"/>
                  </a:solidFill>
                </a:rPr>
                <a:t>기존 프로젝트의 한계</a:t>
              </a:r>
              <a:endParaRPr lang="ko-KR" altLang="en-US" sz="2400" b="1" spc="-3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35202C-7B26-631F-E693-722DD2B27FC4}"/>
                </a:ext>
              </a:extLst>
            </p:cNvPr>
            <p:cNvSpPr txBox="1"/>
            <p:nvPr/>
          </p:nvSpPr>
          <p:spPr>
            <a:xfrm>
              <a:off x="1181647" y="2306247"/>
              <a:ext cx="9933862" cy="64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단순한 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온라인 커뮤니티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로는 만족스러운 결과물의 출력이 어려움</a:t>
              </a:r>
              <a:endPara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/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향후 추가하고자 했던 기능은 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대학생을 위한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이라는 부분과 어울리지 않음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1D3D25-776A-FBBA-9AE0-56E5864D51B0}"/>
              </a:ext>
            </a:extLst>
          </p:cNvPr>
          <p:cNvGrpSpPr/>
          <p:nvPr/>
        </p:nvGrpSpPr>
        <p:grpSpPr>
          <a:xfrm>
            <a:off x="306960" y="3809075"/>
            <a:ext cx="8426054" cy="1407405"/>
            <a:chOff x="1042737" y="1674934"/>
            <a:chExt cx="10519343" cy="1541466"/>
          </a:xfrm>
        </p:grpSpPr>
        <p:sp>
          <p:nvSpPr>
            <p:cNvPr id="11" name="자유형: 도형 5">
              <a:extLst>
                <a:ext uri="{FF2B5EF4-FFF2-40B4-BE49-F238E27FC236}">
                  <a16:creationId xmlns:a16="http://schemas.microsoft.com/office/drawing/2014/main" id="{F6D4D84B-B6B3-4747-AD3D-CE7E619970EB}"/>
                </a:ext>
              </a:extLst>
            </p:cNvPr>
            <p:cNvSpPr/>
            <p:nvPr/>
          </p:nvSpPr>
          <p:spPr>
            <a:xfrm>
              <a:off x="1042737" y="1940236"/>
              <a:ext cx="10519343" cy="1142380"/>
            </a:xfrm>
            <a:custGeom>
              <a:avLst/>
              <a:gdLst>
                <a:gd name="connsiteX0" fmla="*/ 0 w 10693666"/>
                <a:gd name="connsiteY0" fmla="*/ 0 h 806400"/>
                <a:gd name="connsiteX1" fmla="*/ 10693666 w 10693666"/>
                <a:gd name="connsiteY1" fmla="*/ 0 h 806400"/>
                <a:gd name="connsiteX2" fmla="*/ 10693666 w 10693666"/>
                <a:gd name="connsiteY2" fmla="*/ 806400 h 806400"/>
                <a:gd name="connsiteX3" fmla="*/ 0 w 10693666"/>
                <a:gd name="connsiteY3" fmla="*/ 806400 h 806400"/>
                <a:gd name="connsiteX4" fmla="*/ 0 w 10693666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666" h="806400">
                  <a:moveTo>
                    <a:pt x="0" y="0"/>
                  </a:moveTo>
                  <a:lnTo>
                    <a:pt x="10693666" y="0"/>
                  </a:lnTo>
                  <a:lnTo>
                    <a:pt x="10693666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947" tIns="354076" rIns="829947" bIns="120904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ko-KR" altLang="en-US" sz="17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6E9AD-4159-DDA6-DA69-B0FF43F9BB77}"/>
                </a:ext>
              </a:extLst>
            </p:cNvPr>
            <p:cNvSpPr txBox="1"/>
            <p:nvPr/>
          </p:nvSpPr>
          <p:spPr>
            <a:xfrm>
              <a:off x="1359317" y="1674934"/>
              <a:ext cx="3432524" cy="50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>
                  <a:solidFill>
                    <a:srgbClr val="1F497D">
                      <a:lumMod val="40000"/>
                      <a:lumOff val="60000"/>
                    </a:srgbClr>
                  </a:solidFill>
                </a:rPr>
                <a:t>프로젝트의 주제 변경</a:t>
              </a:r>
              <a:endParaRPr lang="ko-KR" altLang="en-US" sz="2400" spc="-300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8BD3A-AED8-335E-A0C6-08A68A6BFE38}"/>
                </a:ext>
              </a:extLst>
            </p:cNvPr>
            <p:cNvSpPr txBox="1"/>
            <p:nvPr/>
          </p:nvSpPr>
          <p:spPr>
            <a:xfrm>
              <a:off x="1313261" y="2306247"/>
              <a:ext cx="9933860" cy="91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온라인 커뮤니티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라는 주제는 유지하되 표현이 모호했던 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대학생들을 위한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커뮤니티</a:t>
              </a:r>
              <a:r>
                <a: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대신 데이터마이닝 기법을 활용하여 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'AI</a:t>
              </a: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 게시판을 관리하는 온라인 커뮤니티 제작</a:t>
              </a:r>
              <a:r>
                <a: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'</a:t>
              </a:r>
              <a:r>
                <a: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으로 주제 변경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99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03/09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0747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프로젝트 배경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8FDD-A609-168D-4920-A56BC09AD417}"/>
              </a:ext>
            </a:extLst>
          </p:cNvPr>
          <p:cNvSpPr txBox="1"/>
          <p:nvPr/>
        </p:nvSpPr>
        <p:spPr>
          <a:xfrm>
            <a:off x="898557" y="5410935"/>
            <a:ext cx="73468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대한민국 상위 </a:t>
            </a:r>
            <a:r>
              <a:rPr lang="en-US" altLang="ko-KR" sz="1600"/>
              <a:t>20</a:t>
            </a:r>
            <a:r>
              <a:rPr lang="ko-KR" altLang="en-US" sz="1600"/>
              <a:t>개 커뮤니티 조사 결과</a:t>
            </a:r>
            <a:endParaRPr lang="en-US" altLang="ko-KR" sz="1600"/>
          </a:p>
          <a:p>
            <a:r>
              <a:rPr lang="ko-KR" altLang="en-US" sz="1600"/>
              <a:t>월별 평균 이용자 수 </a:t>
            </a:r>
            <a:r>
              <a:rPr lang="en-US" altLang="ko-KR" sz="1600"/>
              <a:t>:</a:t>
            </a:r>
            <a:r>
              <a:rPr lang="ko-KR" altLang="en-US" sz="1600"/>
              <a:t> 약 </a:t>
            </a:r>
            <a:r>
              <a:rPr lang="en-US" altLang="ko-KR" sz="1600"/>
              <a:t>5</a:t>
            </a:r>
            <a:r>
              <a:rPr lang="ko-KR" altLang="en-US" sz="1600"/>
              <a:t>천 </a:t>
            </a:r>
            <a:r>
              <a:rPr lang="en-US" altLang="ko-KR" sz="1600"/>
              <a:t>8</a:t>
            </a:r>
            <a:r>
              <a:rPr lang="ko-KR" altLang="en-US" sz="1600"/>
              <a:t>백만명</a:t>
            </a:r>
            <a:r>
              <a:rPr lang="en-US" altLang="ko-KR" sz="1600"/>
              <a:t>, </a:t>
            </a:r>
            <a:r>
              <a:rPr lang="ko-KR" altLang="en-US" sz="1600"/>
              <a:t>업로드되는 평균 게시물 수 </a:t>
            </a:r>
            <a:r>
              <a:rPr lang="en-US" altLang="ko-KR" sz="1600"/>
              <a:t>:</a:t>
            </a:r>
            <a:r>
              <a:rPr lang="ko-KR" altLang="en-US" sz="1600"/>
              <a:t> 약 </a:t>
            </a:r>
            <a:r>
              <a:rPr lang="en-US" altLang="ko-KR" sz="1600"/>
              <a:t>3300</a:t>
            </a:r>
            <a:r>
              <a:rPr lang="ko-KR" altLang="en-US" sz="1600"/>
              <a:t>개</a:t>
            </a:r>
            <a:endParaRPr lang="en-US" altLang="ko-KR" sz="1600"/>
          </a:p>
          <a:p>
            <a:r>
              <a:rPr lang="en-US" altLang="ko-KR" sz="1600" b="1"/>
              <a:t>=&gt;</a:t>
            </a:r>
            <a:r>
              <a:rPr lang="ko-KR" altLang="en-US" sz="1600" b="1"/>
              <a:t>악의를 가진 글을 작성하는 이용자를 인력만으로 관리하는 것은 불가능</a:t>
            </a:r>
            <a:r>
              <a:rPr lang="en-US" altLang="ko-KR" sz="1600" b="1"/>
              <a:t>,</a:t>
            </a:r>
          </a:p>
          <a:p>
            <a:r>
              <a:rPr lang="ko-KR" altLang="en-US" sz="1600" b="1"/>
              <a:t>학습된 </a:t>
            </a:r>
            <a:r>
              <a:rPr lang="en-US" altLang="ko-KR" sz="1600" b="1"/>
              <a:t>AI</a:t>
            </a:r>
            <a:r>
              <a:rPr lang="ko-KR" altLang="en-US" sz="1600" b="1"/>
              <a:t>를 통해 악의적인 컨텐츠가 포함된 게시글을 사전에 차단</a:t>
            </a:r>
          </a:p>
        </p:txBody>
      </p:sp>
      <p:pic>
        <p:nvPicPr>
          <p:cNvPr id="6" name="Picture 2" descr="MZ세대 71.4%가 온라인 커뮤니티를 이용한 것으로 나타났다 (사진=20대 대학내일연구소)">
            <a:extLst>
              <a:ext uri="{FF2B5EF4-FFF2-40B4-BE49-F238E27FC236}">
                <a16:creationId xmlns:a16="http://schemas.microsoft.com/office/drawing/2014/main" id="{4D44BE79-E66C-38D0-648A-41D664C3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9" y="1151797"/>
            <a:ext cx="6762781" cy="41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724" y="184061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209598500"/>
              </p:ext>
            </p:extLst>
          </p:nvPr>
        </p:nvGraphicFramePr>
        <p:xfrm>
          <a:off x="1067780" y="1737056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04/09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6EB30-0DC2-5B2D-723B-0B44CE88DDA1}"/>
              </a:ext>
            </a:extLst>
          </p:cNvPr>
          <p:cNvSpPr/>
          <p:nvPr/>
        </p:nvSpPr>
        <p:spPr>
          <a:xfrm>
            <a:off x="251520" y="250747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주요 기능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4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05/09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6EB30-0DC2-5B2D-723B-0B44CE88DDA1}"/>
              </a:ext>
            </a:extLst>
          </p:cNvPr>
          <p:cNvSpPr/>
          <p:nvPr/>
        </p:nvSpPr>
        <p:spPr>
          <a:xfrm>
            <a:off x="251520" y="250747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주요 기능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6CCDE-E5F6-9C4D-02F5-5B268BDBF598}"/>
              </a:ext>
            </a:extLst>
          </p:cNvPr>
          <p:cNvGrpSpPr/>
          <p:nvPr/>
        </p:nvGrpSpPr>
        <p:grpSpPr>
          <a:xfrm>
            <a:off x="509012" y="2359346"/>
            <a:ext cx="3728242" cy="2094217"/>
            <a:chOff x="1195088" y="2486911"/>
            <a:chExt cx="3728242" cy="2094217"/>
          </a:xfrm>
        </p:grpSpPr>
        <p:pic>
          <p:nvPicPr>
            <p:cNvPr id="6" name="그래픽 5" descr="남성 프로그래머 단색으로 채워진">
              <a:extLst>
                <a:ext uri="{FF2B5EF4-FFF2-40B4-BE49-F238E27FC236}">
                  <a16:creationId xmlns:a16="http://schemas.microsoft.com/office/drawing/2014/main" id="{543235C7-282B-7286-B50C-6D595952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5088" y="2486911"/>
              <a:ext cx="2094217" cy="2094217"/>
            </a:xfrm>
            <a:prstGeom prst="rect">
              <a:avLst/>
            </a:prstGeom>
          </p:spPr>
        </p:pic>
        <p:pic>
          <p:nvPicPr>
            <p:cNvPr id="8" name="그래픽 7" descr="여성 프로그래머 단색으로 채워진">
              <a:extLst>
                <a:ext uri="{FF2B5EF4-FFF2-40B4-BE49-F238E27FC236}">
                  <a16:creationId xmlns:a16="http://schemas.microsoft.com/office/drawing/2014/main" id="{4C693443-0549-909A-4EDE-EDBA53C7E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29113" y="2486911"/>
              <a:ext cx="2094217" cy="209421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B2C07B-1BF2-A6F0-2219-69487441AAEA}"/>
              </a:ext>
            </a:extLst>
          </p:cNvPr>
          <p:cNvGrpSpPr/>
          <p:nvPr/>
        </p:nvGrpSpPr>
        <p:grpSpPr>
          <a:xfrm>
            <a:off x="5075642" y="2585656"/>
            <a:ext cx="3384790" cy="1880483"/>
            <a:chOff x="4640305" y="2445625"/>
            <a:chExt cx="3384790" cy="1880483"/>
          </a:xfrm>
        </p:grpSpPr>
        <p:pic>
          <p:nvPicPr>
            <p:cNvPr id="12" name="그래픽 11" descr="경고 단색으로 채워진">
              <a:extLst>
                <a:ext uri="{FF2B5EF4-FFF2-40B4-BE49-F238E27FC236}">
                  <a16:creationId xmlns:a16="http://schemas.microsoft.com/office/drawing/2014/main" id="{4DC80DD4-4F0C-AAFB-348A-E9B9FF919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20788" y="2676846"/>
              <a:ext cx="1504307" cy="1504307"/>
            </a:xfrm>
            <a:prstGeom prst="rect">
              <a:avLst/>
            </a:prstGeom>
          </p:spPr>
        </p:pic>
        <p:pic>
          <p:nvPicPr>
            <p:cNvPr id="14" name="그래픽 13" descr="쓰레기 단색으로 채워진">
              <a:extLst>
                <a:ext uri="{FF2B5EF4-FFF2-40B4-BE49-F238E27FC236}">
                  <a16:creationId xmlns:a16="http://schemas.microsoft.com/office/drawing/2014/main" id="{08D39CC3-4863-0172-2338-416A5557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40305" y="2445625"/>
              <a:ext cx="1880483" cy="1880483"/>
            </a:xfrm>
            <a:prstGeom prst="rect">
              <a:avLst/>
            </a:prstGeom>
          </p:spPr>
        </p:pic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2F2E82F-2241-59F2-A46F-F6BEDD0F56BB}"/>
              </a:ext>
            </a:extLst>
          </p:cNvPr>
          <p:cNvSpPr/>
          <p:nvPr/>
        </p:nvSpPr>
        <p:spPr>
          <a:xfrm>
            <a:off x="4252316" y="3268709"/>
            <a:ext cx="808264" cy="6750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27B11A-6AFC-FB35-D649-A77ABAF4429C}"/>
              </a:ext>
            </a:extLst>
          </p:cNvPr>
          <p:cNvSpPr txBox="1"/>
          <p:nvPr/>
        </p:nvSpPr>
        <p:spPr>
          <a:xfrm>
            <a:off x="686987" y="4595156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이용자들이 업로드한 게시물의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latin typeface="+mn-ea"/>
              </a:rPr>
              <a:t>유해 컨텐츠 존재 여부를 </a:t>
            </a:r>
            <a:r>
              <a:rPr lang="en-US" altLang="ko-KR" sz="1600">
                <a:latin typeface="+mn-ea"/>
              </a:rPr>
              <a:t>AI</a:t>
            </a:r>
            <a:r>
              <a:rPr lang="ko-KR" altLang="en-US" sz="1600">
                <a:latin typeface="+mn-ea"/>
              </a:rPr>
              <a:t>가 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14EA0-5BFE-56D8-AA24-A915235F4D18}"/>
              </a:ext>
            </a:extLst>
          </p:cNvPr>
          <p:cNvSpPr txBox="1"/>
          <p:nvPr/>
        </p:nvSpPr>
        <p:spPr>
          <a:xfrm>
            <a:off x="5400029" y="4595156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게시물에 유해 컨텐츠 존재 시</a:t>
            </a:r>
            <a:endParaRPr lang="en-US" altLang="ko-KR" sz="1600">
              <a:latin typeface="+mn-ea"/>
            </a:endParaRPr>
          </a:p>
          <a:p>
            <a:pPr algn="ctr"/>
            <a:r>
              <a:rPr lang="ko-KR" altLang="en-US" sz="1600">
                <a:latin typeface="+mn-ea"/>
              </a:rPr>
              <a:t>즉시 삭제하거나 경고문 부착</a:t>
            </a:r>
          </a:p>
        </p:txBody>
      </p:sp>
    </p:spTree>
    <p:extLst>
      <p:ext uri="{BB962C8B-B14F-4D97-AF65-F5344CB8AC3E}">
        <p14:creationId xmlns:p14="http://schemas.microsoft.com/office/powerpoint/2010/main" val="270268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06/09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9B9828-727A-F982-C2EB-BD116633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4" y="1056461"/>
            <a:ext cx="7272808" cy="1954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0D29AC-97DF-AFE8-6B4C-DFE9B89B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98" y="3415696"/>
            <a:ext cx="4879004" cy="27496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805559-E0D7-92EF-2CA7-E460901B74B5}"/>
              </a:ext>
            </a:extLst>
          </p:cNvPr>
          <p:cNvSpPr/>
          <p:nvPr/>
        </p:nvSpPr>
        <p:spPr>
          <a:xfrm>
            <a:off x="251520" y="250747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>
                <a:solidFill>
                  <a:schemeClr val="bg1"/>
                </a:solidFill>
              </a:rPr>
              <a:t>사용 기술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520FF-CA34-44D5-05B8-191A01C59B9D}"/>
              </a:ext>
            </a:extLst>
          </p:cNvPr>
          <p:cNvSpPr txBox="1"/>
          <p:nvPr/>
        </p:nvSpPr>
        <p:spPr>
          <a:xfrm>
            <a:off x="1102268" y="3018390"/>
            <a:ext cx="693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게시글 이미지 분석 </a:t>
            </a:r>
            <a:r>
              <a:rPr lang="en-US" altLang="ko-KR" sz="1600">
                <a:latin typeface="+mn-ea"/>
              </a:rPr>
              <a:t>: CNN(Convolutional Neural Network) </a:t>
            </a:r>
            <a:r>
              <a:rPr lang="ko-KR" altLang="en-US" sz="1600">
                <a:latin typeface="+mn-ea"/>
              </a:rPr>
              <a:t>알고리즘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713C7-F527-A5AB-96AC-1185A269E78E}"/>
              </a:ext>
            </a:extLst>
          </p:cNvPr>
          <p:cNvSpPr txBox="1"/>
          <p:nvPr/>
        </p:nvSpPr>
        <p:spPr>
          <a:xfrm>
            <a:off x="964538" y="6125196"/>
            <a:ext cx="721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게시글 텍스트 분석 </a:t>
            </a:r>
            <a:r>
              <a:rPr lang="en-US" altLang="ko-KR" sz="1600">
                <a:latin typeface="+mn-ea"/>
              </a:rPr>
              <a:t>: LDA(Latent Dirichlet Allocation) </a:t>
            </a:r>
            <a:r>
              <a:rPr lang="ko-KR" altLang="en-US" sz="1600">
                <a:latin typeface="+mn-ea"/>
              </a:rPr>
              <a:t>토픽 모델링 기법 활용</a:t>
            </a:r>
          </a:p>
        </p:txBody>
      </p:sp>
    </p:spTree>
    <p:extLst>
      <p:ext uri="{BB962C8B-B14F-4D97-AF65-F5344CB8AC3E}">
        <p14:creationId xmlns:p14="http://schemas.microsoft.com/office/powerpoint/2010/main" val="24398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5" y="1916832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KSG</a:t>
            </a:r>
            <a:endParaRPr lang="ko-KR" altLang="en-US" b="1" spc="-150" dirty="0"/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242820" y="2456892"/>
            <a:ext cx="586351" cy="1026114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087724" y="3789040"/>
            <a:ext cx="4968551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b="1"/>
              <a:t>석수용 </a:t>
            </a:r>
            <a:r>
              <a:rPr lang="en-US" altLang="ko-KR" sz="1600" b="1"/>
              <a:t>: </a:t>
            </a:r>
            <a:r>
              <a:rPr lang="ko-KR" altLang="en-US" sz="1600" b="1"/>
              <a:t>텍스트 분석 </a:t>
            </a:r>
            <a:r>
              <a:rPr lang="en-US" altLang="ko-KR" sz="1600" b="1"/>
              <a:t>AI </a:t>
            </a:r>
            <a:r>
              <a:rPr lang="ko-KR" altLang="en-US" sz="1600" b="1"/>
              <a:t>설계</a:t>
            </a:r>
            <a:endParaRPr lang="en-US" altLang="ko-KR" sz="1600" b="1"/>
          </a:p>
          <a:p>
            <a:pPr fontAlgn="base">
              <a:lnSpc>
                <a:spcPct val="200000"/>
              </a:lnSpc>
            </a:pPr>
            <a:r>
              <a:rPr lang="ko-KR" altLang="en-US" sz="1600" b="1"/>
              <a:t>강장운 </a:t>
            </a:r>
            <a:r>
              <a:rPr lang="en-US" altLang="ko-KR" sz="1600" b="1"/>
              <a:t>: </a:t>
            </a:r>
            <a:r>
              <a:rPr lang="ko-KR" altLang="en-US" sz="1600" b="1"/>
              <a:t>이미지 분석 </a:t>
            </a:r>
            <a:r>
              <a:rPr lang="en-US" altLang="ko-KR" sz="1600" b="1"/>
              <a:t>AI </a:t>
            </a:r>
            <a:r>
              <a:rPr lang="ko-KR" altLang="en-US" sz="1600" b="1" dirty="0"/>
              <a:t>설계</a:t>
            </a:r>
            <a:endParaRPr lang="en-US" altLang="ko-KR" sz="1600" b="1" dirty="0"/>
          </a:p>
          <a:p>
            <a:pPr fontAlgn="base">
              <a:lnSpc>
                <a:spcPct val="200000"/>
              </a:lnSpc>
            </a:pPr>
            <a:r>
              <a:rPr lang="ko-KR" altLang="en-US" sz="1600" b="1"/>
              <a:t>김정훈 </a:t>
            </a:r>
            <a:r>
              <a:rPr lang="en-US" altLang="ko-KR" sz="1600" b="1"/>
              <a:t>: </a:t>
            </a:r>
            <a:r>
              <a:rPr lang="ko-KR" altLang="en-US" sz="1600" b="1"/>
              <a:t>데이터셋 관리 및 출력용 프론트엔드 설계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251520" y="251356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</a:rPr>
              <a:t>팀원별 </a:t>
            </a:r>
            <a:r>
              <a:rPr lang="ko-KR" altLang="en-US" b="1" spc="-150" dirty="0">
                <a:solidFill>
                  <a:schemeClr val="bg1"/>
                </a:solidFill>
              </a:rPr>
              <a:t>역할</a:t>
            </a:r>
          </a:p>
        </p:txBody>
      </p:sp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656469" y="2456892"/>
            <a:ext cx="586351" cy="1026114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829171" y="2456892"/>
            <a:ext cx="586351" cy="10261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9BBB59">
                    <a:lumMod val="40000"/>
                    <a:lumOff val="60000"/>
                  </a:srgbClr>
                </a:solidFill>
              </a:rPr>
              <a:t>07/09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362</Words>
  <Application>Microsoft Office PowerPoint</Application>
  <PresentationFormat>화면 슬라이드 쇼(4:3)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1_Office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Kim jeonghun</cp:lastModifiedBy>
  <cp:revision>70</cp:revision>
  <dcterms:created xsi:type="dcterms:W3CDTF">2016-11-03T20:47:04Z</dcterms:created>
  <dcterms:modified xsi:type="dcterms:W3CDTF">2023-08-05T23:31:34Z</dcterms:modified>
</cp:coreProperties>
</file>