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385" r:id="rId5"/>
    <p:sldId id="394" r:id="rId6"/>
    <p:sldId id="412" r:id="rId7"/>
    <p:sldId id="395" r:id="rId8"/>
    <p:sldId id="396" r:id="rId9"/>
    <p:sldId id="397" r:id="rId10"/>
    <p:sldId id="413" r:id="rId11"/>
    <p:sldId id="398" r:id="rId12"/>
    <p:sldId id="399" r:id="rId13"/>
    <p:sldId id="400" r:id="rId14"/>
    <p:sldId id="401" r:id="rId15"/>
    <p:sldId id="402" r:id="rId16"/>
    <p:sldId id="403" r:id="rId17"/>
    <p:sldId id="408" r:id="rId18"/>
    <p:sldId id="407" r:id="rId19"/>
    <p:sldId id="414" r:id="rId20"/>
    <p:sldId id="416" r:id="rId21"/>
    <p:sldId id="404" r:id="rId22"/>
    <p:sldId id="405" r:id="rId23"/>
    <p:sldId id="406" r:id="rId24"/>
    <p:sldId id="409" r:id="rId25"/>
    <p:sldId id="410" r:id="rId26"/>
    <p:sldId id="415" r:id="rId27"/>
    <p:sldId id="411" r:id="rId2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18F9514-5B7A-4B86-9684-4CDA89626F93}" type="datetime1">
              <a:rPr lang="ko-KR" altLang="en-US" smtClean="0">
                <a:latin typeface="+mj-ea"/>
                <a:ea typeface="+mj-ea"/>
              </a:rPr>
              <a:t>2023-06-13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E73B2529-AF00-4D15-B1C5-B686C0C73F5E}" type="datetime1">
              <a:rPr lang="ko-KR" altLang="en-US" smtClean="0"/>
              <a:pPr/>
              <a:t>2023-06-13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95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 rtlCol="0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8056" y="3575304"/>
            <a:ext cx="9921943" cy="86201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6" name="그림 5" descr="그래픽 사용자 인터페이스&#10;&#10;자동 생성된 설명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C18BDA1E-8D91-C433-E7E5-D84B4073C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r>
              <a:rPr lang="en-US" altLang="ko-KR" dirty="0"/>
              <a:t>/24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4EEBF-19D6-4E08-BAE9-FDD7B05AECDF}" type="datetime1">
              <a:rPr lang="ko-KR" altLang="en-US" noProof="0" smtClean="0"/>
              <a:t>2023-06-13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r>
              <a:rPr lang="en-US" altLang="ko-KR" dirty="0"/>
              <a:t>/24</a:t>
            </a:r>
            <a:endParaRPr lang="ko-KR" altLang="en-US" noProof="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11210543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096E2-2442-44A8-9910-45FC1B5239DF}" type="datetime1">
              <a:rPr lang="ko-KR" altLang="en-US" noProof="0" smtClean="0"/>
              <a:t>2023-06-13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r>
              <a:rPr lang="en-US" altLang="ko-KR" dirty="0"/>
              <a:t>/24</a:t>
            </a:r>
            <a:endParaRPr lang="ko-KR" altLang="en-US" noProof="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9869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짧은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E7A3FA-09F1-4990-A104-49C9F39926F6}" type="datetime1">
              <a:rPr lang="ko-KR" altLang="en-US" noProof="0" smtClean="0"/>
              <a:t>2023-06-13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r>
              <a:rPr lang="en-US" altLang="ko-KR" dirty="0"/>
              <a:t>/24</a:t>
            </a:r>
            <a:endParaRPr lang="ko-KR" altLang="en-US" noProof="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4500" y="1463040"/>
            <a:ext cx="5330952" cy="4601748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9948D5-7313-4086-BA4A-6D034A9EBFB6}" type="datetime1">
              <a:rPr lang="ko-KR" altLang="en-US" noProof="0" smtClean="0"/>
              <a:t>2023-06-13</a:t>
            </a:fld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ko-KR" noProof="0" smtClean="0"/>
              <a:pPr/>
              <a:t>‹#›</a:t>
            </a:fld>
            <a:r>
              <a:rPr lang="en-US" altLang="ko-KR" dirty="0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502E3-285A-4218-865E-7253DFF9DEA1}" type="datetime1">
              <a:rPr lang="ko-KR" altLang="en-US" noProof="0" smtClean="0"/>
              <a:t>2023-06-13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r>
              <a:rPr lang="en-US" altLang="ko-KR" dirty="0"/>
              <a:t>/24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83464" indent="-283464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FPGA</a:t>
            </a:r>
            <a:r>
              <a:rPr lang="ko-KR" altLang="en-US" dirty="0"/>
              <a:t>를 이용한 고속 문자열 매칭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31F0C-52BB-6204-5BF6-C4DDD2394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ko-KR" altLang="en-US" sz="2400" dirty="0" err="1">
                <a:solidFill>
                  <a:schemeClr val="accent2"/>
                </a:solidFill>
              </a:rPr>
              <a:t>캡스톤</a:t>
            </a:r>
            <a:r>
              <a:rPr lang="en-US" altLang="ko-KR" dirty="0"/>
              <a:t>1</a:t>
            </a:r>
            <a:r>
              <a:rPr lang="ko-KR" altLang="en-US" dirty="0"/>
              <a:t> 최종발표</a:t>
            </a:r>
            <a:endParaRPr lang="ko-KR" altLang="en-US" sz="240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한밭대학교 로고">
            <a:extLst>
              <a:ext uri="{FF2B5EF4-FFF2-40B4-BE49-F238E27FC236}">
                <a16:creationId xmlns:a16="http://schemas.microsoft.com/office/drawing/2014/main" id="{1CAC8B3F-DC6A-D16C-91A6-F06E7A494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1" y="58934"/>
            <a:ext cx="3309960" cy="132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EC4DBD-9F91-3894-C9D3-4A7C87297F0A}"/>
              </a:ext>
            </a:extLst>
          </p:cNvPr>
          <p:cNvSpPr txBox="1"/>
          <p:nvPr/>
        </p:nvSpPr>
        <p:spPr>
          <a:xfrm>
            <a:off x="7481207" y="4547044"/>
            <a:ext cx="4095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NODE</a:t>
            </a: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이현빈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김지훈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박찬우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조연정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CB1490-63B2-C3AF-0EE2-018D987B4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</a:t>
            </a:fld>
            <a:r>
              <a:rPr lang="en-US" altLang="ko-KR"/>
              <a:t>/24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Matcher core diagram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4857342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Input stream : 512 bit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다중 </a:t>
            </a:r>
            <a:r>
              <a:rPr lang="en-US" altLang="ko-KR" sz="2000" dirty="0"/>
              <a:t>matcher initial filter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다중 </a:t>
            </a:r>
            <a:r>
              <a:rPr lang="en-US" altLang="ko-KR" sz="2000" dirty="0"/>
              <a:t>matcher shift or core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Matching list rom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 descr="텍스트, 도표, 평면도, 직사각형이(가) 표시된 사진&#10;&#10;자동 생성된 설명">
            <a:extLst>
              <a:ext uri="{FF2B5EF4-FFF2-40B4-BE49-F238E27FC236}">
                <a16:creationId xmlns:a16="http://schemas.microsoft.com/office/drawing/2014/main" id="{1D2D891A-7A92-54EC-A1BF-348B53114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35" y="1618626"/>
            <a:ext cx="6330965" cy="4156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5B243D-314B-A470-E370-D53A1EE4CD6A}"/>
              </a:ext>
            </a:extLst>
          </p:cNvPr>
          <p:cNvSpPr txBox="1"/>
          <p:nvPr/>
        </p:nvSpPr>
        <p:spPr>
          <a:xfrm>
            <a:off x="6096000" y="5880122"/>
            <a:ext cx="479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3: matcher diagram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5BC06E-8E29-D468-E9A1-28CB22DD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10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330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1965960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Compare string (ex.16bit)</a:t>
            </a:r>
            <a:r>
              <a:rPr lang="ko-KR" altLang="en-US" sz="2000" dirty="0"/>
              <a:t>을 </a:t>
            </a:r>
            <a:r>
              <a:rPr lang="en-US" altLang="ko-KR" sz="2000" dirty="0"/>
              <a:t>input string </a:t>
            </a:r>
            <a:r>
              <a:rPr lang="ko-KR" altLang="en-US" sz="2000" dirty="0"/>
              <a:t>과 비교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Matching </a:t>
            </a:r>
            <a:r>
              <a:rPr lang="ko-KR" altLang="en-US" sz="2000" dirty="0"/>
              <a:t>여부를 판별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0C72B5D-A6BF-0C7D-3707-7E7416483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569" y="3296873"/>
            <a:ext cx="9483474" cy="2695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6E315-36D2-9825-BF9A-29B564957AFE}"/>
              </a:ext>
            </a:extLst>
          </p:cNvPr>
          <p:cNvSpPr txBox="1"/>
          <p:nvPr/>
        </p:nvSpPr>
        <p:spPr>
          <a:xfrm>
            <a:off x="2171569" y="6058059"/>
            <a:ext cx="32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4: initial filter diagram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D03A3FF-A521-93F5-90D2-DE0EF905E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11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05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 </a:t>
            </a:r>
            <a:r>
              <a:rPr lang="en-US" altLang="ko-KR" dirty="0"/>
              <a:t>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2321773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Input string</a:t>
            </a:r>
            <a:r>
              <a:rPr lang="ko-KR" altLang="en-US" sz="2000" dirty="0"/>
              <a:t>과 </a:t>
            </a:r>
            <a:r>
              <a:rPr lang="en-US" altLang="ko-KR" sz="2000" dirty="0"/>
              <a:t>compare string </a:t>
            </a:r>
            <a:r>
              <a:rPr lang="ko-KR" altLang="en-US" sz="2000" dirty="0"/>
              <a:t>비교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비교 결과 출력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8DE546-07BE-B3FE-706F-BAFA6E5A7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54" y="3933747"/>
            <a:ext cx="10553091" cy="1725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7FFF1-7448-15B9-A368-2F4B09EC1452}"/>
              </a:ext>
            </a:extLst>
          </p:cNvPr>
          <p:cNvSpPr txBox="1"/>
          <p:nvPr/>
        </p:nvSpPr>
        <p:spPr>
          <a:xfrm>
            <a:off x="755009" y="5633898"/>
            <a:ext cx="45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5: initial filter compare table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1734B3-F5B7-CD38-8D4D-D25798714C10}"/>
              </a:ext>
            </a:extLst>
          </p:cNvPr>
          <p:cNvSpPr/>
          <p:nvPr/>
        </p:nvSpPr>
        <p:spPr>
          <a:xfrm>
            <a:off x="4957894" y="4009938"/>
            <a:ext cx="293614" cy="1526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649317-89A5-2CAA-540D-3742DBE08A58}"/>
              </a:ext>
            </a:extLst>
          </p:cNvPr>
          <p:cNvSpPr/>
          <p:nvPr/>
        </p:nvSpPr>
        <p:spPr>
          <a:xfrm>
            <a:off x="7106874" y="3983335"/>
            <a:ext cx="293614" cy="15267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0B11B2B-81DD-9EE1-1CAA-51FC326D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12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1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filter code</a:t>
            </a:r>
            <a:endParaRPr lang="ko-KR" altLang="en-US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0E3E71-A8D4-88B5-DFB4-68110058E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11" y="1282515"/>
            <a:ext cx="7087589" cy="37057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90EEAD-B03C-3241-4280-110714660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100" y="4723003"/>
            <a:ext cx="9838256" cy="2021460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272757-5B21-5AF4-0210-920B6779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13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441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or module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4085616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찾기 위한 </a:t>
            </a:r>
            <a:r>
              <a:rPr lang="en-US" altLang="ko-KR" sz="2000" dirty="0"/>
              <a:t>pattern mask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Mask</a:t>
            </a:r>
            <a:r>
              <a:rPr lang="ko-KR" altLang="en-US" sz="2000" dirty="0"/>
              <a:t>와 </a:t>
            </a:r>
            <a:r>
              <a:rPr lang="en-US" altLang="ko-KR" sz="2000" dirty="0"/>
              <a:t>input string compare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Compare result shift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35F61B3-359C-196D-0663-8EFE841CB8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16"/>
          <a:stretch/>
        </p:blipFill>
        <p:spPr>
          <a:xfrm>
            <a:off x="4641848" y="1463040"/>
            <a:ext cx="7013195" cy="4161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1459E-2AED-B0A2-5DC4-379A7AF6FA8F}"/>
              </a:ext>
            </a:extLst>
          </p:cNvPr>
          <p:cNvSpPr txBox="1"/>
          <p:nvPr/>
        </p:nvSpPr>
        <p:spPr>
          <a:xfrm>
            <a:off x="4530116" y="5616047"/>
            <a:ext cx="32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9: string matching logic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65DCF-46A2-9D7E-7A91-CD797417C134}"/>
              </a:ext>
            </a:extLst>
          </p:cNvPr>
          <p:cNvSpPr txBox="1"/>
          <p:nvPr/>
        </p:nvSpPr>
        <p:spPr>
          <a:xfrm>
            <a:off x="4530116" y="5915802"/>
            <a:ext cx="76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: </a:t>
            </a:r>
            <a:r>
              <a:rPr lang="en-US" altLang="ko-KR" dirty="0" err="1"/>
              <a:t>Hyperscan</a:t>
            </a:r>
            <a:r>
              <a:rPr lang="en-US" altLang="ko-KR" dirty="0"/>
              <a:t>: A Fast Multi-pattern Regex Matcher for Modern CPUs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63AD73-66B4-135B-65BD-5B4FEBD7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14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160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or module code</a:t>
            </a:r>
            <a:endParaRPr lang="ko-KR" altLang="en-US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0620FB-3D2A-199E-F99D-72087EE8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8" y="1387595"/>
            <a:ext cx="4880414" cy="5105280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D6150EC3-7613-1921-F8A7-D9E66F64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972" y="2164359"/>
            <a:ext cx="6535466" cy="432851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30F807BD-E4E4-42BD-5F10-BCB0B8E3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15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9E900E-2563-5FD1-836B-847F9BD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5400" dirty="0"/>
              <a:t>3. </a:t>
            </a:r>
            <a:r>
              <a:rPr lang="ko-KR" altLang="en-US" sz="5400" dirty="0" err="1"/>
              <a:t>캡스톤</a:t>
            </a:r>
            <a:r>
              <a:rPr lang="ko-KR" altLang="en-US" sz="5400" dirty="0"/>
              <a:t> 디자인 수행 결과</a:t>
            </a:r>
            <a:br>
              <a:rPr lang="en-US" altLang="ko-KR" sz="5400" dirty="0"/>
            </a:br>
            <a:br>
              <a:rPr lang="ko-KR" altLang="en-US" sz="5400" dirty="0"/>
            </a:b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70E46-7A18-4038-2008-2745F884A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5C4DD8-D5F1-19B6-F900-9757F700A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16</a:t>
            </a:fld>
            <a:r>
              <a:rPr lang="en-US" altLang="ko-KR"/>
              <a:t>/24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20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수행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Test Board : Xilinx KC705 evaluation board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Vivado</a:t>
            </a:r>
            <a:r>
              <a:rPr lang="en-US" altLang="ko-KR" sz="2000" dirty="0"/>
              <a:t> version : 2021.02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Simulation : </a:t>
            </a:r>
            <a:r>
              <a:rPr lang="en-US" altLang="ko-KR" sz="2000" dirty="0" err="1"/>
              <a:t>ModelSim</a:t>
            </a:r>
            <a:r>
              <a:rPr lang="en-US" altLang="ko-KR" sz="2000" dirty="0"/>
              <a:t> 10.5b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MATLAB : MATLAB R2022b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 compiler : Visual Studio 2022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D7B23-A687-FDD9-3484-00090363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17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96721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 compare width</a:t>
            </a:r>
            <a:r>
              <a:rPr lang="ko-KR" altLang="en-US" dirty="0"/>
              <a:t>에 따른 </a:t>
            </a:r>
            <a:r>
              <a:rPr lang="en-US" altLang="ko-KR" dirty="0"/>
              <a:t>collision ratio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5209324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Compare width</a:t>
            </a:r>
            <a:r>
              <a:rPr lang="ko-KR" altLang="en-US" sz="2000" dirty="0"/>
              <a:t>가 커질수록 </a:t>
            </a:r>
            <a:r>
              <a:rPr lang="en-US" altLang="ko-KR" sz="2000" dirty="0"/>
              <a:t>collision rate</a:t>
            </a:r>
            <a:r>
              <a:rPr lang="ko-KR" altLang="en-US" sz="2000" dirty="0"/>
              <a:t>가 줄어듦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Collision rate</a:t>
            </a:r>
            <a:r>
              <a:rPr lang="ko-KR" altLang="en-US" sz="2000" dirty="0"/>
              <a:t>가 줄어들수록 오 탐지 비율이 줄어듦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Compare width</a:t>
            </a:r>
            <a:r>
              <a:rPr lang="ko-KR" altLang="en-US" sz="2000" dirty="0"/>
              <a:t>가 커질수록 </a:t>
            </a:r>
            <a:r>
              <a:rPr lang="en-US" altLang="ko-KR" sz="2000" dirty="0"/>
              <a:t>logic</a:t>
            </a:r>
            <a:r>
              <a:rPr lang="ko-KR" altLang="en-US" sz="2000" dirty="0"/>
              <a:t>의 사이즈가 커짐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FC37AC62-4A50-117B-263F-A5F72CA4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00" y="1463040"/>
            <a:ext cx="5890690" cy="4601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5F7BC-121E-BCD9-B2A3-4F873495EF1C}"/>
              </a:ext>
            </a:extLst>
          </p:cNvPr>
          <p:cNvSpPr txBox="1"/>
          <p:nvPr/>
        </p:nvSpPr>
        <p:spPr>
          <a:xfrm>
            <a:off x="5750260" y="6133236"/>
            <a:ext cx="597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6: initial filter collision per compare width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1E9C493-2B5C-14ED-3F5E-0F317207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18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2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 compare width</a:t>
            </a:r>
            <a:r>
              <a:rPr lang="ko-KR" altLang="en-US" dirty="0"/>
              <a:t>에 따른 </a:t>
            </a:r>
            <a:r>
              <a:rPr lang="en-US" altLang="ko-KR" dirty="0"/>
              <a:t>FPGA </a:t>
            </a:r>
            <a:r>
              <a:rPr lang="ko-KR" altLang="en-US" dirty="0"/>
              <a:t>자원 소모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4462350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Compare width</a:t>
            </a:r>
            <a:r>
              <a:rPr lang="ko-KR" altLang="en-US" sz="2000" dirty="0"/>
              <a:t>가 커질수록 </a:t>
            </a:r>
            <a:r>
              <a:rPr lang="en-US" altLang="ko-KR" sz="2000" dirty="0"/>
              <a:t>lookup table</a:t>
            </a:r>
            <a:r>
              <a:rPr lang="ko-KR" altLang="en-US" sz="2000" dirty="0"/>
              <a:t>이 선형적으로 증가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적절한 </a:t>
            </a:r>
            <a:r>
              <a:rPr lang="en-US" altLang="ko-KR" sz="2000" dirty="0"/>
              <a:t>width </a:t>
            </a:r>
            <a:r>
              <a:rPr lang="ko-KR" altLang="en-US" sz="2000" dirty="0"/>
              <a:t>선정이 필요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F7ADF-E2AD-411C-2F11-CF8E01D4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27" y="1607909"/>
            <a:ext cx="6724873" cy="2041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557A6C-E689-8A79-B533-31BD87BE651E}"/>
              </a:ext>
            </a:extLst>
          </p:cNvPr>
          <p:cNvSpPr txBox="1"/>
          <p:nvPr/>
        </p:nvSpPr>
        <p:spPr>
          <a:xfrm>
            <a:off x="4906851" y="1248236"/>
            <a:ext cx="660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 2: resource usage per compare width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4043E3-C658-572D-FE77-4C34A64CE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51" y="3535401"/>
            <a:ext cx="5343379" cy="3073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EA7CDB-4524-49F1-E607-33DF1D0585C8}"/>
              </a:ext>
            </a:extLst>
          </p:cNvPr>
          <p:cNvSpPr txBox="1"/>
          <p:nvPr/>
        </p:nvSpPr>
        <p:spPr>
          <a:xfrm>
            <a:off x="3638348" y="6144741"/>
            <a:ext cx="352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7: LUT per compare width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0B32937-0227-04ED-0174-4705DCA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19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9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배경 및 필요성</a:t>
            </a:r>
            <a:endParaRPr lang="en-US" altLang="ko-KR" sz="3600" dirty="0"/>
          </a:p>
          <a:p>
            <a:pPr marL="742950" indent="-742950">
              <a:buFontTx/>
              <a:buAutoNum type="arabicPeriod"/>
            </a:pPr>
            <a:r>
              <a:rPr lang="ko-KR" altLang="en-US" sz="3600" dirty="0" err="1"/>
              <a:t>캡스톤</a:t>
            </a:r>
            <a:r>
              <a:rPr lang="ko-KR" altLang="en-US" sz="3600" dirty="0"/>
              <a:t> 디자인 수행 내용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 err="1"/>
              <a:t>캡스톤</a:t>
            </a:r>
            <a:r>
              <a:rPr lang="ko-KR" altLang="en-US" sz="3600" dirty="0"/>
              <a:t> 디자인 수행 결과</a:t>
            </a:r>
            <a:endParaRPr lang="en-US" altLang="ko-KR" sz="3600" dirty="0"/>
          </a:p>
          <a:p>
            <a:pPr marL="742950" indent="-742950">
              <a:buAutoNum type="arabicPeriod"/>
            </a:pPr>
            <a:r>
              <a:rPr lang="ko-KR" altLang="en-US" sz="3600" dirty="0"/>
              <a:t>향후 계획</a:t>
            </a:r>
            <a:endParaRPr lang="en-US" altLang="ko-KR" sz="36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C05B7-8FC7-F890-3DEC-4D5B7CC4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671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Initial filter</a:t>
            </a:r>
            <a:r>
              <a:rPr lang="ko-KR" altLang="en-US" dirty="0"/>
              <a:t>의 </a:t>
            </a:r>
            <a:r>
              <a:rPr lang="en-US" altLang="ko-KR" dirty="0"/>
              <a:t>throughput </a:t>
            </a:r>
            <a:r>
              <a:rPr lang="ko-KR" altLang="en-US" dirty="0"/>
              <a:t>측정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4423714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Clock : 300MHz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Input stream width : 512 bit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Compare list length : 1024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Matching cycle : 10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Running time : 33200800ps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Throughput : ≒ </a:t>
            </a:r>
            <a:r>
              <a:rPr lang="en-US" altLang="ko-KR" sz="2000" b="1" dirty="0">
                <a:solidFill>
                  <a:srgbClr val="FF0000"/>
                </a:solidFill>
              </a:rPr>
              <a:t>147Mbps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E1CF98-1991-4D8D-B7BC-A7DFA0423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48" y="1538217"/>
            <a:ext cx="6851987" cy="351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0CB535-E102-2996-9669-BDCC06E3673F}"/>
              </a:ext>
            </a:extLst>
          </p:cNvPr>
          <p:cNvSpPr txBox="1"/>
          <p:nvPr/>
        </p:nvSpPr>
        <p:spPr>
          <a:xfrm>
            <a:off x="5076448" y="5154057"/>
            <a:ext cx="546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8: initial filter simulation result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A35C361-172B-C64D-A871-E9D7BE54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20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6999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or module</a:t>
            </a:r>
            <a:r>
              <a:rPr lang="ko-KR" altLang="en-US" dirty="0"/>
              <a:t>의 </a:t>
            </a:r>
            <a:r>
              <a:rPr lang="en-US" altLang="ko-KR" dirty="0"/>
              <a:t>throughput </a:t>
            </a:r>
            <a:r>
              <a:rPr lang="ko-KR" altLang="en-US" dirty="0"/>
              <a:t>측정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4513394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/>
              <a:t>Clock : 300MHz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Input stream width : 512 bit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Compare list length : 1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Matching cycle : 10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Running time : 2048500ps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Throughput : ≒ </a:t>
            </a:r>
            <a:r>
              <a:rPr lang="en-US" altLang="ko-KR" sz="2000" b="1" dirty="0">
                <a:solidFill>
                  <a:srgbClr val="FF0000"/>
                </a:solidFill>
              </a:rPr>
              <a:t>238Kbps</a:t>
            </a:r>
            <a:r>
              <a:rPr lang="en-US" altLang="ko-KR" sz="2000" dirty="0"/>
              <a:t>                (list length 1024</a:t>
            </a:r>
            <a:r>
              <a:rPr lang="ko-KR" altLang="en-US" sz="2000" dirty="0"/>
              <a:t>기준</a:t>
            </a:r>
            <a:r>
              <a:rPr lang="en-US" altLang="ko-KR" sz="2000" dirty="0"/>
              <a:t>)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F04C6E-8C04-9CC8-ADC8-B74E795E9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34" y="1538217"/>
            <a:ext cx="6856585" cy="3470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A8B14-6D61-BD42-DE3C-FD714CA4A533}"/>
              </a:ext>
            </a:extLst>
          </p:cNvPr>
          <p:cNvSpPr txBox="1"/>
          <p:nvPr/>
        </p:nvSpPr>
        <p:spPr>
          <a:xfrm>
            <a:off x="4957895" y="5025628"/>
            <a:ext cx="451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10: shift or module simulation result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C62B531-5561-00E4-05EB-9B3D9229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21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1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/>
              <a:t>FPGA </a:t>
            </a:r>
            <a:r>
              <a:rPr lang="ko-KR" altLang="en-US" sz="2800" dirty="0"/>
              <a:t>개발보드 </a:t>
            </a:r>
            <a:r>
              <a:rPr lang="en-US" altLang="ko-KR" sz="2800" dirty="0"/>
              <a:t>KC705 </a:t>
            </a:r>
            <a:r>
              <a:rPr lang="ko-KR" altLang="en-US" sz="2800" dirty="0"/>
              <a:t>기준</a:t>
            </a:r>
            <a:r>
              <a:rPr lang="en-US" altLang="ko-KR" sz="2800" dirty="0"/>
              <a:t> </a:t>
            </a:r>
            <a:r>
              <a:rPr lang="ko-KR" altLang="en-US" sz="2800" dirty="0"/>
              <a:t>가용 </a:t>
            </a:r>
            <a:r>
              <a:rPr lang="en-US" altLang="ko-KR" sz="2800" dirty="0"/>
              <a:t>LUT</a:t>
            </a:r>
            <a:r>
              <a:rPr lang="ko-KR" altLang="en-US" sz="2800" dirty="0"/>
              <a:t>은 </a:t>
            </a:r>
            <a:r>
              <a:rPr lang="en-US" altLang="ko-KR" sz="2800" dirty="0"/>
              <a:t>203,800</a:t>
            </a:r>
            <a:r>
              <a:rPr lang="ko-KR" altLang="en-US" sz="2800" dirty="0"/>
              <a:t>개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en-US" altLang="ko-KR" sz="2800" dirty="0"/>
              <a:t>LUT </a:t>
            </a:r>
            <a:r>
              <a:rPr lang="ko-KR" altLang="en-US" sz="2800" dirty="0"/>
              <a:t>사용량 </a:t>
            </a:r>
            <a:r>
              <a:rPr lang="en-US" altLang="ko-KR" sz="2800" dirty="0"/>
              <a:t>60%</a:t>
            </a:r>
            <a:r>
              <a:rPr lang="ko-KR" altLang="en-US" sz="2800" dirty="0"/>
              <a:t>기준 </a:t>
            </a:r>
            <a:r>
              <a:rPr lang="en-US" altLang="ko-KR" sz="2800" dirty="0"/>
              <a:t>2048</a:t>
            </a:r>
            <a:r>
              <a:rPr lang="ko-KR" altLang="en-US" sz="2800" dirty="0"/>
              <a:t>개의 </a:t>
            </a:r>
            <a:r>
              <a:rPr lang="en-US" altLang="ko-KR" sz="2800" dirty="0"/>
              <a:t>matching list</a:t>
            </a:r>
            <a:r>
              <a:rPr lang="ko-KR" altLang="en-US" sz="2800" dirty="0"/>
              <a:t>를 최대 </a:t>
            </a:r>
            <a:r>
              <a:rPr lang="en-US" altLang="ko-KR" sz="2800" b="1" dirty="0">
                <a:solidFill>
                  <a:srgbClr val="FF0000"/>
                </a:solidFill>
              </a:rPr>
              <a:t>147Gbps</a:t>
            </a:r>
            <a:r>
              <a:rPr lang="ko-KR" altLang="en-US" sz="2800" dirty="0"/>
              <a:t>의 </a:t>
            </a:r>
            <a:r>
              <a:rPr lang="en-US" altLang="ko-KR" sz="2800" dirty="0"/>
              <a:t>throughput</a:t>
            </a:r>
            <a:r>
              <a:rPr lang="ko-KR" altLang="en-US" sz="2800" dirty="0"/>
              <a:t>으로 처리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그러므로 </a:t>
            </a:r>
            <a:r>
              <a:rPr lang="en-US" altLang="ko-KR" sz="2800" dirty="0"/>
              <a:t>100Gbps throughput </a:t>
            </a:r>
            <a:r>
              <a:rPr lang="ko-KR" altLang="en-US" sz="2800" dirty="0"/>
              <a:t>처리를 위한 많은 수의 코어를 사용하지 않고 한 개의 </a:t>
            </a:r>
            <a:r>
              <a:rPr lang="en-US" altLang="ko-KR" sz="2800" dirty="0"/>
              <a:t>FPGA </a:t>
            </a:r>
            <a:r>
              <a:rPr lang="ko-KR" altLang="en-US" sz="2800" dirty="0"/>
              <a:t>보드만으로 대용량 트래픽 처리 가능</a:t>
            </a:r>
            <a:endParaRPr lang="en-US" altLang="ko-KR" sz="28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FBB41-87A5-FF19-DBE0-DACEDB24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22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312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9E900E-2563-5FD1-836B-847F9BD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</a:t>
            </a:r>
            <a:r>
              <a:rPr lang="en-US" altLang="ko-KR" sz="5400" dirty="0"/>
              <a:t>. </a:t>
            </a:r>
            <a:r>
              <a:rPr lang="ko-KR" altLang="en-US" sz="5400" dirty="0"/>
              <a:t>향후 계획</a:t>
            </a:r>
            <a:br>
              <a:rPr lang="en-US" altLang="ko-KR" sz="5400" dirty="0"/>
            </a:br>
            <a:br>
              <a:rPr lang="en-US" altLang="ko-KR" sz="5400" dirty="0"/>
            </a:br>
            <a:br>
              <a:rPr lang="ko-KR" altLang="en-US" sz="5400" dirty="0"/>
            </a:b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70E46-7A18-4038-2008-2745F884A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6D2CD-E45B-E818-4B6B-CDF8A479C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23</a:t>
            </a:fld>
            <a:r>
              <a:rPr lang="en-US" altLang="ko-KR"/>
              <a:t>/24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844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800" dirty="0"/>
              <a:t>Shift or module</a:t>
            </a:r>
            <a:r>
              <a:rPr lang="ko-KR" altLang="en-US" sz="2800" dirty="0"/>
              <a:t>이 </a:t>
            </a:r>
            <a:r>
              <a:rPr lang="en-US" altLang="ko-KR" sz="2800" dirty="0"/>
              <a:t>initial filter</a:t>
            </a:r>
            <a:r>
              <a:rPr lang="ko-KR" altLang="en-US" sz="2800" dirty="0"/>
              <a:t>의 결과를 받아 </a:t>
            </a:r>
            <a:r>
              <a:rPr lang="en-US" altLang="ko-KR" sz="2800" dirty="0"/>
              <a:t>start index</a:t>
            </a:r>
            <a:r>
              <a:rPr lang="ko-KR" altLang="en-US" sz="2800" dirty="0"/>
              <a:t>를 조정하는 로직 추가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ko-KR" altLang="en-US" sz="2800" dirty="0"/>
              <a:t>로직 추가 시 </a:t>
            </a:r>
            <a:r>
              <a:rPr lang="en-US" altLang="ko-KR" sz="2800" dirty="0"/>
              <a:t>shift or module</a:t>
            </a:r>
            <a:r>
              <a:rPr lang="ko-KR" altLang="en-US" sz="2800" dirty="0"/>
              <a:t>의 </a:t>
            </a:r>
            <a:r>
              <a:rPr lang="en-US" altLang="ko-KR" sz="2800" dirty="0"/>
              <a:t>throughput</a:t>
            </a:r>
            <a:r>
              <a:rPr lang="ko-KR" altLang="en-US" sz="2800" dirty="0"/>
              <a:t>이 증대될 것으로 기대됨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r>
              <a:rPr lang="en-US" altLang="ko-KR" sz="2800" dirty="0"/>
              <a:t>FPGA evaluation board</a:t>
            </a:r>
            <a:r>
              <a:rPr lang="ko-KR" altLang="en-US" sz="2800" dirty="0"/>
              <a:t>에 로직을 실장 하여 실제 통신에서의 </a:t>
            </a:r>
            <a:r>
              <a:rPr lang="en-US" altLang="ko-KR" sz="2800" dirty="0"/>
              <a:t>throughput </a:t>
            </a:r>
            <a:r>
              <a:rPr lang="ko-KR" altLang="en-US" sz="2800" dirty="0"/>
              <a:t>측정</a:t>
            </a:r>
            <a:endParaRPr lang="en-US" altLang="ko-KR" sz="28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5625-D6D2-1162-7C93-90A87C03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24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5257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9E900E-2563-5FD1-836B-847F9BD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1. </a:t>
            </a:r>
            <a:r>
              <a:rPr lang="ko-KR" altLang="en-US" sz="5400" dirty="0"/>
              <a:t>배경 및 필요성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70E46-7A18-4038-2008-2745F884A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053981-552D-0396-88AF-4674FD0BE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3</a:t>
            </a:fld>
            <a:r>
              <a:rPr lang="en-US" altLang="ko-KR"/>
              <a:t>/24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33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트래픽의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5005035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연 평균 </a:t>
            </a:r>
            <a:r>
              <a:rPr lang="en-US" altLang="ko-KR" sz="2000" dirty="0"/>
              <a:t>20% ~ 30%</a:t>
            </a:r>
            <a:r>
              <a:rPr lang="ko-KR" altLang="en-US" sz="2000" dirty="0"/>
              <a:t>의 트래픽 증가세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아시아 태평양 지역 </a:t>
            </a:r>
            <a:r>
              <a:rPr lang="en-US" altLang="ko-KR" sz="2000" dirty="0"/>
              <a:t>157.1Mbps </a:t>
            </a:r>
            <a:r>
              <a:rPr lang="ko-KR" altLang="en-US" sz="2000" dirty="0"/>
              <a:t>속도의 네트워크 이용</a:t>
            </a:r>
          </a:p>
          <a:p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내용 개체 틀 9">
            <a:extLst>
              <a:ext uri="{FF2B5EF4-FFF2-40B4-BE49-F238E27FC236}">
                <a16:creationId xmlns:a16="http://schemas.microsoft.com/office/drawing/2014/main" id="{B4FB89E0-4411-A4F2-3911-72AC4B37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96" y="1946075"/>
            <a:ext cx="4863269" cy="3733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E2EAD5D-4B7B-9EBB-16A1-15B865C7E856}"/>
              </a:ext>
            </a:extLst>
          </p:cNvPr>
          <p:cNvSpPr/>
          <p:nvPr/>
        </p:nvSpPr>
        <p:spPr>
          <a:xfrm>
            <a:off x="9813506" y="3110459"/>
            <a:ext cx="378740" cy="317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92CCCF-4324-4ACB-0AF1-A5422F563664}"/>
              </a:ext>
            </a:extLst>
          </p:cNvPr>
          <p:cNvCxnSpPr>
            <a:cxnSpLocks/>
          </p:cNvCxnSpPr>
          <p:nvPr/>
        </p:nvCxnSpPr>
        <p:spPr>
          <a:xfrm>
            <a:off x="7410563" y="3360904"/>
            <a:ext cx="24029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1090B-D9A5-D5AE-4769-3E9C000D2FF5}"/>
              </a:ext>
            </a:extLst>
          </p:cNvPr>
          <p:cNvSpPr/>
          <p:nvPr/>
        </p:nvSpPr>
        <p:spPr>
          <a:xfrm>
            <a:off x="10326739" y="2710095"/>
            <a:ext cx="285334" cy="29698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0FE97-BF6F-4C2B-FAE1-C912970E65E5}"/>
              </a:ext>
            </a:extLst>
          </p:cNvPr>
          <p:cNvSpPr txBox="1"/>
          <p:nvPr/>
        </p:nvSpPr>
        <p:spPr>
          <a:xfrm>
            <a:off x="5875028" y="1432833"/>
            <a:ext cx="57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 1. Fixed broadband speeds (in Mbps), 2018–2023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DB91E0-10E8-3037-16F9-8DB75444AA58}"/>
              </a:ext>
            </a:extLst>
          </p:cNvPr>
          <p:cNvSpPr txBox="1"/>
          <p:nvPr/>
        </p:nvSpPr>
        <p:spPr>
          <a:xfrm>
            <a:off x="6049771" y="5823903"/>
            <a:ext cx="5276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Source: Cisco Annual Internet Report, 2018–2023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71CA676-C0BA-FD63-D1F4-CE5F2B08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4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17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위협의 증가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1" y="1463040"/>
            <a:ext cx="4739896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연 평균 </a:t>
            </a:r>
            <a:r>
              <a:rPr lang="en-US" altLang="ko-KR" sz="2000" dirty="0"/>
              <a:t>14%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DDos</a:t>
            </a:r>
            <a:r>
              <a:rPr lang="en-US" altLang="ko-KR" sz="2000" dirty="0"/>
              <a:t> </a:t>
            </a:r>
            <a:r>
              <a:rPr lang="ko-KR" altLang="en-US" sz="2000" dirty="0"/>
              <a:t>공격 증가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2018</a:t>
            </a:r>
            <a:r>
              <a:rPr lang="ko-KR" altLang="en-US" sz="2000" dirty="0"/>
              <a:t>년과 비교하여 </a:t>
            </a:r>
            <a:r>
              <a:rPr lang="en-US" altLang="ko-KR" sz="2000" dirty="0"/>
              <a:t>2</a:t>
            </a:r>
            <a:r>
              <a:rPr lang="ko-KR" altLang="en-US" sz="2000" dirty="0"/>
              <a:t>배 증가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D9B8B71-5FBB-809E-64B3-550671CD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99" y="2226637"/>
            <a:ext cx="5950748" cy="307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CAA65AA-EA66-D38A-F7FC-584A9039DA5B}"/>
              </a:ext>
            </a:extLst>
          </p:cNvPr>
          <p:cNvCxnSpPr>
            <a:cxnSpLocks/>
          </p:cNvCxnSpPr>
          <p:nvPr/>
        </p:nvCxnSpPr>
        <p:spPr>
          <a:xfrm flipV="1">
            <a:off x="7595321" y="3347207"/>
            <a:ext cx="3269878" cy="7907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08D1D-0052-907D-2842-55F13E554F32}"/>
              </a:ext>
            </a:extLst>
          </p:cNvPr>
          <p:cNvSpPr/>
          <p:nvPr/>
        </p:nvSpPr>
        <p:spPr>
          <a:xfrm>
            <a:off x="10579118" y="2915200"/>
            <a:ext cx="572161" cy="347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83BFF-FD83-E42B-6B19-0004833FCB06}"/>
              </a:ext>
            </a:extLst>
          </p:cNvPr>
          <p:cNvSpPr txBox="1"/>
          <p:nvPr/>
        </p:nvSpPr>
        <p:spPr>
          <a:xfrm>
            <a:off x="5335399" y="5385549"/>
            <a:ext cx="595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1. Number of DDoS attacks: Attacks will double to 15.4 million by 2023 globally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A25DA-905C-91C9-EBEB-32017C8824E7}"/>
              </a:ext>
            </a:extLst>
          </p:cNvPr>
          <p:cNvSpPr txBox="1"/>
          <p:nvPr/>
        </p:nvSpPr>
        <p:spPr>
          <a:xfrm>
            <a:off x="5335399" y="5989949"/>
            <a:ext cx="595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Source: Cisco Annual Internet Report, 2018–2023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0E5019EC-6A60-8BA1-A8AC-F4E17594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5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6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빠른 </a:t>
            </a:r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en-US" altLang="ko-KR" dirty="0"/>
              <a:t>matching 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4723118" cy="4601748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특히 네트워크 침입 방지 시스템에서 많이 사용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침입 방지 시스템에서 </a:t>
            </a:r>
            <a:r>
              <a:rPr lang="en-US" altLang="ko-KR" sz="2000" dirty="0"/>
              <a:t>70~80%</a:t>
            </a:r>
            <a:r>
              <a:rPr lang="ko-KR" altLang="en-US" sz="2000" dirty="0"/>
              <a:t>의 </a:t>
            </a:r>
            <a:r>
              <a:rPr lang="en-US" altLang="ko-KR" sz="2000" dirty="0"/>
              <a:t>CPU</a:t>
            </a:r>
            <a:r>
              <a:rPr lang="ko-KR" altLang="en-US" sz="2000" dirty="0"/>
              <a:t>사이클을 패턴 매칭에서 소모</a:t>
            </a:r>
            <a:endParaRPr lang="en-US" altLang="ko-KR" sz="2000" dirty="0"/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The Architecture of Snort*">
            <a:extLst>
              <a:ext uri="{FF2B5EF4-FFF2-40B4-BE49-F238E27FC236}">
                <a16:creationId xmlns:a16="http://schemas.microsoft.com/office/drawing/2014/main" id="{8AF35776-2A6A-2BFE-85A9-4F2F0F5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8" y="2720240"/>
            <a:ext cx="6392341" cy="25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241B99B5-0112-1942-368F-E83D6D00A38E}"/>
              </a:ext>
            </a:extLst>
          </p:cNvPr>
          <p:cNvSpPr/>
          <p:nvPr/>
        </p:nvSpPr>
        <p:spPr>
          <a:xfrm>
            <a:off x="7664671" y="1948584"/>
            <a:ext cx="3123571" cy="1211748"/>
          </a:xfrm>
          <a:prstGeom prst="wedgeEllipseCallou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70~80% CPU cycles consumed by string pattern matching!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3A66D-C820-0AC0-03FA-4239B9BC2D75}"/>
              </a:ext>
            </a:extLst>
          </p:cNvPr>
          <p:cNvSpPr txBox="1"/>
          <p:nvPr/>
        </p:nvSpPr>
        <p:spPr>
          <a:xfrm>
            <a:off x="5251509" y="5293132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Figure 2: The Architecture of Snort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A023C-7A20-577B-E8B7-82C6AB02E3BC}"/>
              </a:ext>
            </a:extLst>
          </p:cNvPr>
          <p:cNvSpPr txBox="1"/>
          <p:nvPr/>
        </p:nvSpPr>
        <p:spPr>
          <a:xfrm>
            <a:off x="5251509" y="5662464"/>
            <a:ext cx="682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 : intel </a:t>
            </a:r>
            <a:r>
              <a:rPr lang="en-US" altLang="ko-KR" dirty="0" err="1"/>
              <a:t>Hyperscan</a:t>
            </a:r>
            <a:r>
              <a:rPr lang="en-US" altLang="ko-KR" dirty="0"/>
              <a:t> and Snort* Integration technical articles</a:t>
            </a:r>
            <a:endParaRPr lang="ko-KR" alt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E27D131-5D51-191C-7799-7DF6D4EC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6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594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9E900E-2563-5FD1-836B-847F9BD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</a:t>
            </a:r>
            <a:r>
              <a:rPr lang="en-US" altLang="ko-KR" sz="5400" dirty="0"/>
              <a:t>. </a:t>
            </a:r>
            <a:r>
              <a:rPr lang="ko-KR" altLang="en-US" sz="5400" dirty="0" err="1"/>
              <a:t>캡스톤</a:t>
            </a:r>
            <a:r>
              <a:rPr lang="ko-KR" altLang="en-US" sz="5400" dirty="0"/>
              <a:t> 디자인 수행 내용</a:t>
            </a:r>
            <a:br>
              <a:rPr lang="ko-KR" altLang="en-US" sz="5400" dirty="0"/>
            </a:b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570E46-7A18-4038-2008-2745F884AD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215F2A-9B0C-F174-8575-70808A1E2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7</a:t>
            </a:fld>
            <a:r>
              <a:rPr lang="en-US" altLang="ko-KR"/>
              <a:t>/24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793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지금까지의 접근방식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형태소 분석을 통한 한글 </a:t>
            </a:r>
            <a:r>
              <a:rPr lang="en-US" altLang="ko-KR" sz="2000" dirty="0"/>
              <a:t>string matching acceleration</a:t>
            </a:r>
          </a:p>
          <a:p>
            <a:r>
              <a:rPr lang="en-US" altLang="ko-KR" sz="2000" dirty="0"/>
              <a:t>-&gt; FPGA</a:t>
            </a:r>
            <a:r>
              <a:rPr lang="ko-KR" altLang="en-US" sz="2000" dirty="0"/>
              <a:t>상 </a:t>
            </a:r>
            <a:r>
              <a:rPr lang="en-US" altLang="ko-KR" sz="2000" dirty="0"/>
              <a:t>shift or </a:t>
            </a:r>
            <a:r>
              <a:rPr lang="ko-KR" altLang="en-US" sz="2000" dirty="0"/>
              <a:t>연산을 통해 </a:t>
            </a:r>
            <a:r>
              <a:rPr lang="en-US" altLang="ko-KR" sz="2000" dirty="0"/>
              <a:t>1</a:t>
            </a:r>
            <a:r>
              <a:rPr lang="ko-KR" altLang="en-US" sz="2000" dirty="0"/>
              <a:t>차 필터링</a:t>
            </a:r>
          </a:p>
          <a:p>
            <a:r>
              <a:rPr lang="en-US" altLang="ko-KR" sz="2000" dirty="0"/>
              <a:t>-&gt; PC</a:t>
            </a:r>
            <a:r>
              <a:rPr lang="ko-KR" altLang="en-US" sz="2000" dirty="0"/>
              <a:t>에서 파이썬 어플리케이션을 이용해 근사 필터링</a:t>
            </a:r>
          </a:p>
          <a:p>
            <a:r>
              <a:rPr lang="ko-KR" altLang="en-US" sz="2000" dirty="0"/>
              <a:t>★ 형태소 분석에 추가적인 </a:t>
            </a:r>
            <a:r>
              <a:rPr lang="en-US" altLang="ko-KR" sz="2000" dirty="0"/>
              <a:t>overhead </a:t>
            </a:r>
            <a:r>
              <a:rPr lang="ko-KR" altLang="en-US" sz="2000" dirty="0"/>
              <a:t>발생</a:t>
            </a:r>
          </a:p>
          <a:p>
            <a:r>
              <a:rPr lang="ko-KR" altLang="en-US" sz="2000" dirty="0"/>
              <a:t>★ 성능상 향상 수치가 미미함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7A79CC-3D2C-CC92-62EA-A5053C46C862}"/>
              </a:ext>
            </a:extLst>
          </p:cNvPr>
          <p:cNvSpPr txBox="1"/>
          <p:nvPr/>
        </p:nvSpPr>
        <p:spPr>
          <a:xfrm>
            <a:off x="3665989" y="4810185"/>
            <a:ext cx="3909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근본적인 변경 필요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12102-F0DC-FD1B-CA46-0A25963A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8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21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B830C-02CD-C4F8-38F7-F5087E25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후 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047DE-A43A-1C14-9468-78A8ABA14B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- Initial filter</a:t>
            </a:r>
            <a:r>
              <a:rPr lang="ko-KR" altLang="en-US" sz="2000" dirty="0"/>
              <a:t>와</a:t>
            </a:r>
            <a:r>
              <a:rPr lang="en-US" altLang="ko-KR" sz="2000" dirty="0"/>
              <a:t> shift or algorithm</a:t>
            </a:r>
            <a:r>
              <a:rPr lang="ko-KR" altLang="en-US" sz="2000" dirty="0"/>
              <a:t>을 이용하여 </a:t>
            </a:r>
            <a:r>
              <a:rPr lang="en-US" altLang="ko-KR" sz="2000" dirty="0"/>
              <a:t>FPGA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filtering throughput </a:t>
            </a:r>
            <a:r>
              <a:rPr lang="ko-KR" altLang="en-US" sz="2000" dirty="0"/>
              <a:t>증대</a:t>
            </a:r>
            <a:endParaRPr lang="en-US" altLang="ko-KR" sz="2000" dirty="0"/>
          </a:p>
          <a:p>
            <a:r>
              <a:rPr lang="en-US" altLang="ko-KR" sz="2000" dirty="0"/>
              <a:t>-&gt; Initial filter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shift or operation</a:t>
            </a:r>
            <a:r>
              <a:rPr lang="ko-KR" altLang="en-US" sz="2000" dirty="0"/>
              <a:t>수를 줄임</a:t>
            </a:r>
          </a:p>
          <a:p>
            <a:r>
              <a:rPr lang="en-US" altLang="ko-KR" sz="2000" dirty="0"/>
              <a:t>-&gt; transceiver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512bit width</a:t>
            </a:r>
            <a:r>
              <a:rPr lang="ko-KR" altLang="en-US" sz="2000" dirty="0"/>
              <a:t>로 </a:t>
            </a:r>
            <a:r>
              <a:rPr lang="en-US" altLang="ko-KR" sz="2000" dirty="0"/>
              <a:t>data stream</a:t>
            </a:r>
            <a:r>
              <a:rPr lang="ko-KR" altLang="en-US" sz="2000" dirty="0"/>
              <a:t>이 들어옴을 가정</a:t>
            </a:r>
          </a:p>
          <a:p>
            <a:r>
              <a:rPr lang="en-US" altLang="ko-KR" sz="2000" dirty="0"/>
              <a:t>-&gt; 512bit width</a:t>
            </a:r>
            <a:r>
              <a:rPr lang="ko-KR" altLang="en-US" sz="2000" dirty="0"/>
              <a:t>를 </a:t>
            </a:r>
            <a:r>
              <a:rPr lang="en-US" altLang="ko-KR" sz="2000" dirty="0"/>
              <a:t>combinational logic</a:t>
            </a:r>
            <a:r>
              <a:rPr lang="ko-KR" altLang="en-US" sz="2000" dirty="0"/>
              <a:t>을 통해 한번에 비교</a:t>
            </a:r>
            <a:endParaRPr lang="en-US" altLang="ko-KR" sz="2000" dirty="0"/>
          </a:p>
          <a:p>
            <a:r>
              <a:rPr lang="en-US" altLang="ko-KR" sz="2000" dirty="0"/>
              <a:t>n : list length, m : input byte</a:t>
            </a:r>
            <a:endParaRPr lang="ko-KR" altLang="en-US" sz="2000" dirty="0"/>
          </a:p>
          <a:p>
            <a:r>
              <a:rPr lang="ko-KR" altLang="en-US" sz="2000" dirty="0"/>
              <a:t>★ </a:t>
            </a:r>
            <a:r>
              <a:rPr lang="en-US" altLang="ko-KR" sz="2000" dirty="0"/>
              <a:t>shift or</a:t>
            </a:r>
            <a:r>
              <a:rPr lang="ko-KR" altLang="en-US" sz="2000" dirty="0"/>
              <a:t>만 사용하는 경우 </a:t>
            </a:r>
            <a:r>
              <a:rPr lang="en-US" altLang="ko-KR" sz="2000" dirty="0"/>
              <a:t>O(nm)</a:t>
            </a:r>
          </a:p>
          <a:p>
            <a:r>
              <a:rPr lang="en-US" altLang="ko-KR" sz="2000" dirty="0"/>
              <a:t>★ initial filter</a:t>
            </a:r>
            <a:r>
              <a:rPr lang="ko-KR" altLang="en-US" sz="2000" dirty="0"/>
              <a:t>를 통해 최선의 경우 </a:t>
            </a:r>
            <a:r>
              <a:rPr lang="en-US" altLang="ko-KR" sz="2000" dirty="0"/>
              <a:t>O(n) </a:t>
            </a:r>
            <a:r>
              <a:rPr lang="ko-KR" altLang="en-US" sz="2000" dirty="0"/>
              <a:t>최악의 경우 </a:t>
            </a:r>
            <a:r>
              <a:rPr lang="en-US" altLang="ko-KR" sz="2000" dirty="0"/>
              <a:t>O(nm)</a:t>
            </a:r>
          </a:p>
        </p:txBody>
      </p:sp>
      <p:pic>
        <p:nvPicPr>
          <p:cNvPr id="4" name="Picture 2" descr="한밭대학교 로고">
            <a:extLst>
              <a:ext uri="{FF2B5EF4-FFF2-40B4-BE49-F238E27FC236}">
                <a16:creationId xmlns:a16="http://schemas.microsoft.com/office/drawing/2014/main" id="{958DF88D-8EBA-0493-5AC7-59EEE71B2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99" y="355432"/>
            <a:ext cx="1764601" cy="7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CDA28-6BAD-6427-E64B-F0091269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n-US" altLang="ko-KR" noProof="0" smtClean="0"/>
              <a:pPr rtl="0"/>
              <a:t>9</a:t>
            </a:fld>
            <a:r>
              <a:rPr lang="en-US" altLang="ko-KR"/>
              <a:t>/24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392219"/>
      </p:ext>
    </p:extLst>
  </p:cSld>
  <p:clrMapOvr>
    <a:masterClrMapping/>
  </p:clrMapOvr>
</p:sld>
</file>

<file path=ppt/theme/theme1.xml><?xml version="1.0" encoding="utf-8"?>
<a:theme xmlns:a="http://schemas.openxmlformats.org/drawingml/2006/main" name="시작문서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984_TF44889724_Win32" id="{4A088421-C866-40F9-B41E-38FACFFCE12B}" vid="{1004CA09-D569-402F-96FA-5919E30907A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E109C5-7A21-42A3-B17A-36E7B8E5EF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728</Words>
  <Application>Microsoft Office PowerPoint</Application>
  <PresentationFormat>와이드스크린</PresentationFormat>
  <Paragraphs>133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Segoe UI</vt:lpstr>
      <vt:lpstr>시작문서</vt:lpstr>
      <vt:lpstr>FPGA를 이용한 고속 문자열 매칭</vt:lpstr>
      <vt:lpstr>목차</vt:lpstr>
      <vt:lpstr>1. 배경 및 필요성</vt:lpstr>
      <vt:lpstr>네트워크 트래픽의 증가</vt:lpstr>
      <vt:lpstr>네트워크 위협의 증가</vt:lpstr>
      <vt:lpstr>빠른 String matching 의 필요성</vt:lpstr>
      <vt:lpstr>2. 캡스톤 디자인 수행 내용 </vt:lpstr>
      <vt:lpstr>지금까지의 접근방식</vt:lpstr>
      <vt:lpstr>수정 후 진행상황</vt:lpstr>
      <vt:lpstr>Matcher core diagram</vt:lpstr>
      <vt:lpstr>Initial filter</vt:lpstr>
      <vt:lpstr>Initial filter operation</vt:lpstr>
      <vt:lpstr>Initial filter code</vt:lpstr>
      <vt:lpstr>Shift or module operation</vt:lpstr>
      <vt:lpstr>Shift or module code</vt:lpstr>
      <vt:lpstr>3. 캡스톤 디자인 수행 결과  </vt:lpstr>
      <vt:lpstr>캡스톤 디자인 수행 환경</vt:lpstr>
      <vt:lpstr>Filter compare width에 따른 collision ratio</vt:lpstr>
      <vt:lpstr>Filter compare width에 따른 FPGA 자원 소모</vt:lpstr>
      <vt:lpstr>Initial filter의 throughput 측정 결과</vt:lpstr>
      <vt:lpstr>Shift or module의 throughput 측정 결과</vt:lpstr>
      <vt:lpstr>Conclusion</vt:lpstr>
      <vt:lpstr>4. 향후 계획   </vt:lpstr>
      <vt:lpstr>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프레젠테이션 팁</dc:title>
  <dc:creator>김지훈</dc:creator>
  <cp:keywords/>
  <cp:lastModifiedBy>김지훈</cp:lastModifiedBy>
  <cp:revision>73</cp:revision>
  <dcterms:created xsi:type="dcterms:W3CDTF">2023-06-12T14:29:11Z</dcterms:created>
  <dcterms:modified xsi:type="dcterms:W3CDTF">2023-06-12T17:30:41Z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