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385" r:id="rId5"/>
    <p:sldId id="394" r:id="rId6"/>
    <p:sldId id="412" r:id="rId7"/>
    <p:sldId id="395" r:id="rId8"/>
    <p:sldId id="397" r:id="rId9"/>
    <p:sldId id="416" r:id="rId10"/>
    <p:sldId id="404" r:id="rId11"/>
    <p:sldId id="405" r:id="rId12"/>
    <p:sldId id="406" r:id="rId13"/>
    <p:sldId id="409" r:id="rId14"/>
    <p:sldId id="410" r:id="rId15"/>
    <p:sldId id="413" r:id="rId16"/>
    <p:sldId id="417" r:id="rId17"/>
    <p:sldId id="421" r:id="rId18"/>
    <p:sldId id="420" r:id="rId19"/>
    <p:sldId id="418" r:id="rId20"/>
    <p:sldId id="419" r:id="rId21"/>
    <p:sldId id="422" r:id="rId22"/>
    <p:sldId id="423" r:id="rId23"/>
    <p:sldId id="424" r:id="rId24"/>
    <p:sldId id="425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60"/>
  </p:normalViewPr>
  <p:slideViewPr>
    <p:cSldViewPr snapToGrid="0">
      <p:cViewPr varScale="1">
        <p:scale>
          <a:sx n="74" d="100"/>
          <a:sy n="74" d="100"/>
        </p:scale>
        <p:origin x="762" y="60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8F9514-5B7A-4B86-9684-4CDA89626F93}" type="datetime1">
              <a:rPr lang="ko-KR" altLang="en-US" smtClean="0">
                <a:latin typeface="+mj-ea"/>
                <a:ea typeface="+mj-ea"/>
              </a:rPr>
              <a:t>2023-08-07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E73B2529-AF00-4D15-B1C5-B686C0C73F5E}" type="datetime1">
              <a:rPr lang="ko-KR" altLang="en-US" smtClean="0"/>
              <a:pPr/>
              <a:t>2023-08-07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895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 rtlCol="0"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056" y="3575304"/>
            <a:ext cx="9921943" cy="86201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C18BDA1E-8D91-C433-E7E5-D84B4073C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r>
              <a:rPr lang="en-US" altLang="ko-KR" dirty="0"/>
              <a:t>/21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4EEBF-19D6-4E08-BAE9-FDD7B05AECDF}" type="datetime1">
              <a:rPr lang="ko-KR" altLang="en-US" noProof="0" smtClean="0"/>
              <a:t>2023-08-07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smtClean="0"/>
              <a:pPr/>
              <a:t>‹#›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4500" y="1463040"/>
            <a:ext cx="11210543" cy="4601748"/>
          </a:xfrm>
        </p:spPr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3096E2-2442-44A8-9910-45FC1B5239DF}" type="datetime1">
              <a:rPr lang="ko-KR" altLang="en-US" noProof="0" smtClean="0"/>
              <a:t>2023-08-07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smtClean="0"/>
              <a:pPr/>
              <a:t>‹#›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4500" y="1463040"/>
            <a:ext cx="5330952" cy="460174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98690" y="1463040"/>
            <a:ext cx="5330952" cy="460174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짧은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7A3FA-09F1-4990-A104-49C9F39926F6}" type="datetime1">
              <a:rPr lang="ko-KR" altLang="en-US" noProof="0" smtClean="0"/>
              <a:t>2023-08-07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smtClean="0"/>
              <a:pPr/>
              <a:t>‹#›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4500" y="1463040"/>
            <a:ext cx="5330952" cy="460174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9948D5-7313-4086-BA4A-6D034A9EBFB6}" type="datetime1">
              <a:rPr lang="ko-KR" altLang="en-US" noProof="0" smtClean="0"/>
              <a:t>2023-08-07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smtClean="0"/>
              <a:pPr/>
              <a:t>‹#›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502E3-285A-4218-865E-7253DFF9DEA1}" type="datetime1">
              <a:rPr lang="ko-KR" altLang="en-US" noProof="0" smtClean="0"/>
              <a:t>2023-08-07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r>
              <a:rPr lang="en-US" altLang="ko-KR" dirty="0"/>
              <a:t>/21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83464" indent="-283464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66E636-D1D5-3AAC-5CD5-A2F5C585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FPGA</a:t>
            </a:r>
            <a:r>
              <a:rPr lang="ko-KR" altLang="en-US" dirty="0"/>
              <a:t>를 이용한 고속 문자열 매칭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31F0C-52BB-6204-5BF6-C4DDD2394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ko-KR" altLang="en-US" sz="2400" dirty="0" err="1">
                <a:solidFill>
                  <a:schemeClr val="accent2"/>
                </a:solidFill>
              </a:rPr>
              <a:t>캡스톤</a:t>
            </a:r>
            <a:r>
              <a:rPr lang="en-US" altLang="ko-KR" dirty="0"/>
              <a:t>2 </a:t>
            </a:r>
            <a:r>
              <a:rPr lang="ko-KR" altLang="en-US" dirty="0"/>
              <a:t>계획발표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한밭대학교 로고">
            <a:extLst>
              <a:ext uri="{FF2B5EF4-FFF2-40B4-BE49-F238E27FC236}">
                <a16:creationId xmlns:a16="http://schemas.microsoft.com/office/drawing/2014/main" id="{1CAC8B3F-DC6A-D16C-91A6-F06E7A494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1" y="58934"/>
            <a:ext cx="3309960" cy="132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EC4DBD-9F91-3894-C9D3-4A7C87297F0A}"/>
              </a:ext>
            </a:extLst>
          </p:cNvPr>
          <p:cNvSpPr txBox="1"/>
          <p:nvPr/>
        </p:nvSpPr>
        <p:spPr>
          <a:xfrm>
            <a:off x="7481207" y="4547044"/>
            <a:ext cx="409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NODE</a:t>
            </a: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이현빈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김지훈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박찬우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조연정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CB1490-63B2-C3AF-0EE2-018D987B4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</a:t>
            </a:fld>
            <a:r>
              <a:rPr lang="en-US" altLang="ko-KR" dirty="0"/>
              <a:t>/21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87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or module</a:t>
            </a:r>
            <a:r>
              <a:rPr lang="ko-KR" altLang="en-US" dirty="0"/>
              <a:t>의 </a:t>
            </a:r>
            <a:r>
              <a:rPr lang="en-US" altLang="ko-KR" dirty="0"/>
              <a:t>throughput </a:t>
            </a:r>
            <a:r>
              <a:rPr lang="ko-KR" altLang="en-US" dirty="0"/>
              <a:t>측정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4513394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Clock : 300MHz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Input stream width : 512 bit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Compare list length : 1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Matching cycle : 10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Running time : 2048500ps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Throughput : ≒ </a:t>
            </a:r>
            <a:r>
              <a:rPr lang="en-US" altLang="ko-KR" sz="2000" b="1" dirty="0">
                <a:solidFill>
                  <a:srgbClr val="FF0000"/>
                </a:solidFill>
              </a:rPr>
              <a:t>238Kbps</a:t>
            </a:r>
            <a:r>
              <a:rPr lang="en-US" altLang="ko-KR" sz="2000" dirty="0"/>
              <a:t>                (list length 1024</a:t>
            </a:r>
            <a:r>
              <a:rPr lang="ko-KR" altLang="en-US" sz="2000" dirty="0"/>
              <a:t>기준</a:t>
            </a:r>
            <a:r>
              <a:rPr lang="en-US" altLang="ko-KR" sz="2000" dirty="0"/>
              <a:t>)</a:t>
            </a:r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F04C6E-8C04-9CC8-ADC8-B74E795E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34" y="1538217"/>
            <a:ext cx="6856585" cy="3470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9A8B14-6D61-BD42-DE3C-FD714CA4A533}"/>
              </a:ext>
            </a:extLst>
          </p:cNvPr>
          <p:cNvSpPr txBox="1"/>
          <p:nvPr/>
        </p:nvSpPr>
        <p:spPr>
          <a:xfrm>
            <a:off x="4957895" y="5025628"/>
            <a:ext cx="451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5: shift or module simulation result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C62B531-5561-00E4-05EB-9B3D9229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10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11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800" dirty="0"/>
              <a:t>FPGA </a:t>
            </a:r>
            <a:r>
              <a:rPr lang="ko-KR" altLang="en-US" sz="2800" dirty="0"/>
              <a:t>개발보드 </a:t>
            </a:r>
            <a:r>
              <a:rPr lang="en-US" altLang="ko-KR" sz="2800" dirty="0"/>
              <a:t>KC705 </a:t>
            </a:r>
            <a:r>
              <a:rPr lang="ko-KR" altLang="en-US" sz="2800" dirty="0"/>
              <a:t>기준</a:t>
            </a:r>
            <a:r>
              <a:rPr lang="en-US" altLang="ko-KR" sz="2800" dirty="0"/>
              <a:t> </a:t>
            </a:r>
            <a:r>
              <a:rPr lang="ko-KR" altLang="en-US" sz="2800" dirty="0"/>
              <a:t>가용 </a:t>
            </a:r>
            <a:r>
              <a:rPr lang="en-US" altLang="ko-KR" sz="2800" dirty="0"/>
              <a:t>LUT</a:t>
            </a:r>
            <a:r>
              <a:rPr lang="ko-KR" altLang="en-US" sz="2800" dirty="0"/>
              <a:t>은 </a:t>
            </a:r>
            <a:r>
              <a:rPr lang="en-US" altLang="ko-KR" sz="2800" dirty="0"/>
              <a:t>203,800</a:t>
            </a:r>
            <a:r>
              <a:rPr lang="ko-KR" altLang="en-US" sz="2800" dirty="0"/>
              <a:t>개</a:t>
            </a:r>
            <a:endParaRPr lang="en-US" altLang="ko-KR" sz="2800" dirty="0"/>
          </a:p>
          <a:p>
            <a:pPr marL="342900" indent="-342900">
              <a:buFontTx/>
              <a:buChar char="-"/>
            </a:pPr>
            <a:r>
              <a:rPr lang="en-US" altLang="ko-KR" sz="2800" dirty="0"/>
              <a:t>LUT </a:t>
            </a:r>
            <a:r>
              <a:rPr lang="ko-KR" altLang="en-US" sz="2800" dirty="0"/>
              <a:t>사용량 </a:t>
            </a:r>
            <a:r>
              <a:rPr lang="en-US" altLang="ko-KR" sz="2800" dirty="0"/>
              <a:t>60%</a:t>
            </a:r>
            <a:r>
              <a:rPr lang="ko-KR" altLang="en-US" sz="2800" dirty="0"/>
              <a:t>기준 </a:t>
            </a:r>
            <a:r>
              <a:rPr lang="en-US" altLang="ko-KR" sz="2800" dirty="0"/>
              <a:t>2048</a:t>
            </a:r>
            <a:r>
              <a:rPr lang="ko-KR" altLang="en-US" sz="2800" dirty="0"/>
              <a:t>개의 </a:t>
            </a:r>
            <a:r>
              <a:rPr lang="en-US" altLang="ko-KR" sz="2800" dirty="0"/>
              <a:t>matching list</a:t>
            </a:r>
            <a:r>
              <a:rPr lang="ko-KR" altLang="en-US" sz="2800" dirty="0"/>
              <a:t>를 최대 </a:t>
            </a:r>
            <a:r>
              <a:rPr lang="en-US" altLang="ko-KR" sz="2800" b="1" dirty="0">
                <a:solidFill>
                  <a:srgbClr val="FF0000"/>
                </a:solidFill>
              </a:rPr>
              <a:t>147Gbps</a:t>
            </a:r>
            <a:r>
              <a:rPr lang="ko-KR" altLang="en-US" sz="2800" dirty="0"/>
              <a:t>의 </a:t>
            </a:r>
            <a:r>
              <a:rPr lang="en-US" altLang="ko-KR" sz="2800" dirty="0"/>
              <a:t>throughput</a:t>
            </a:r>
            <a:r>
              <a:rPr lang="ko-KR" altLang="en-US" sz="2800" dirty="0"/>
              <a:t>으로 처리</a:t>
            </a:r>
            <a:endParaRPr lang="en-US" altLang="ko-KR" sz="2800" dirty="0"/>
          </a:p>
          <a:p>
            <a:pPr marL="342900" indent="-342900">
              <a:buFontTx/>
              <a:buChar char="-"/>
            </a:pPr>
            <a:r>
              <a:rPr lang="ko-KR" altLang="en-US" sz="2800" dirty="0"/>
              <a:t>그러므로 </a:t>
            </a:r>
            <a:r>
              <a:rPr lang="en-US" altLang="ko-KR" sz="2800" dirty="0"/>
              <a:t>100Gbps throughput </a:t>
            </a:r>
            <a:r>
              <a:rPr lang="ko-KR" altLang="en-US" sz="2800" dirty="0"/>
              <a:t>처리를 위한 많은 수의 코어를 사용하지 않고 한 개의 </a:t>
            </a:r>
            <a:r>
              <a:rPr lang="en-US" altLang="ko-KR" sz="2800" dirty="0"/>
              <a:t>FPGA </a:t>
            </a:r>
            <a:r>
              <a:rPr lang="ko-KR" altLang="en-US" sz="2800" dirty="0"/>
              <a:t>보드만으로 대용량 트래픽 처리 가능</a:t>
            </a:r>
            <a:endParaRPr lang="en-US" altLang="ko-KR" sz="28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FBB41-87A5-FF19-DBE0-DACEDB24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11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180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9E900E-2563-5FD1-836B-847F9BD6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en-US" altLang="ko-KR" sz="5400" dirty="0"/>
              <a:t>. </a:t>
            </a:r>
            <a:r>
              <a:rPr lang="ko-KR" altLang="en-US" sz="5400" dirty="0" err="1"/>
              <a:t>캡스톤</a:t>
            </a:r>
            <a:r>
              <a:rPr lang="en-US" altLang="ko-KR" dirty="0"/>
              <a:t>2</a:t>
            </a:r>
            <a:r>
              <a:rPr lang="ko-KR" altLang="en-US" dirty="0"/>
              <a:t> 목표</a:t>
            </a:r>
            <a:br>
              <a:rPr lang="ko-KR" altLang="en-US" sz="5400" dirty="0"/>
            </a:b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570E46-7A18-4038-2008-2745F884A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215F2A-9B0C-F174-8575-70808A1E2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12</a:t>
            </a:fld>
            <a:r>
              <a:rPr lang="en-US" altLang="ko-KR" dirty="0"/>
              <a:t>/21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2" descr="한밭대학교 로고">
            <a:extLst>
              <a:ext uri="{FF2B5EF4-FFF2-40B4-BE49-F238E27FC236}">
                <a16:creationId xmlns:a16="http://schemas.microsoft.com/office/drawing/2014/main" id="{94D996B3-0CB3-9CEC-E16C-C8C416431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4" y="122290"/>
            <a:ext cx="2186936" cy="8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93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RISC-V Core </a:t>
            </a:r>
            <a:r>
              <a:rPr lang="ko-KR" altLang="en-US" dirty="0"/>
              <a:t>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5005035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RISC-V</a:t>
            </a:r>
            <a:r>
              <a:rPr lang="ko-KR" altLang="en-US" sz="2000" dirty="0"/>
              <a:t>의 </a:t>
            </a:r>
            <a:r>
              <a:rPr lang="en-US" altLang="ko-KR" sz="2000" dirty="0"/>
              <a:t>ISA</a:t>
            </a:r>
            <a:r>
              <a:rPr lang="ko-KR" altLang="en-US" sz="2000" dirty="0"/>
              <a:t>중 </a:t>
            </a:r>
            <a:r>
              <a:rPr lang="en-US" altLang="ko-KR" sz="2000" dirty="0"/>
              <a:t>32bit instruction</a:t>
            </a:r>
            <a:r>
              <a:rPr lang="ko-KR" altLang="en-US" sz="2000" dirty="0"/>
              <a:t>인 </a:t>
            </a:r>
            <a:r>
              <a:rPr lang="en-US" altLang="ko-KR" sz="2000" dirty="0"/>
              <a:t>RV32I</a:t>
            </a:r>
            <a:r>
              <a:rPr lang="ko-KR" altLang="en-US" sz="2000" dirty="0"/>
              <a:t>를 기준으로 </a:t>
            </a:r>
            <a:r>
              <a:rPr lang="en-US" altLang="ko-KR" sz="2000" dirty="0"/>
              <a:t>RISC-V core </a:t>
            </a:r>
            <a:r>
              <a:rPr lang="ko-KR" altLang="en-US" sz="2000" dirty="0"/>
              <a:t>개발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추후 추가될 </a:t>
            </a:r>
            <a:r>
              <a:rPr lang="en-US" altLang="ko-KR" sz="2000" dirty="0"/>
              <a:t>extension instruction</a:t>
            </a:r>
            <a:r>
              <a:rPr lang="ko-KR" altLang="en-US" sz="2000" dirty="0"/>
              <a:t>을 적용할 수 있도록 작성</a:t>
            </a:r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71CA676-C0BA-FD63-D1F4-CE5F2B08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13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FB93B2-715C-3258-14C3-4936353EF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51" y="1311770"/>
            <a:ext cx="2746581" cy="525730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5485D0-094F-C236-4368-74BDDDA46CB5}"/>
              </a:ext>
            </a:extLst>
          </p:cNvPr>
          <p:cNvSpPr/>
          <p:nvPr/>
        </p:nvSpPr>
        <p:spPr>
          <a:xfrm>
            <a:off x="7057623" y="1712872"/>
            <a:ext cx="2575774" cy="360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6E652-A99E-53FB-F3B4-B66C381495E8}"/>
              </a:ext>
            </a:extLst>
          </p:cNvPr>
          <p:cNvSpPr txBox="1"/>
          <p:nvPr/>
        </p:nvSpPr>
        <p:spPr>
          <a:xfrm>
            <a:off x="3486480" y="5851903"/>
            <a:ext cx="3451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: RISC-V Volume 1, Unprivileged Specification version 20191213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13B5C-0414-7A0C-60B9-1BEC7386D169}"/>
              </a:ext>
            </a:extLst>
          </p:cNvPr>
          <p:cNvSpPr txBox="1"/>
          <p:nvPr/>
        </p:nvSpPr>
        <p:spPr>
          <a:xfrm>
            <a:off x="3450930" y="5482571"/>
            <a:ext cx="360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 3: RISC-V ISA instruction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71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RISC-V </a:t>
            </a:r>
            <a:r>
              <a:rPr lang="ko-KR" altLang="en-US" dirty="0"/>
              <a:t>에서의 고속 </a:t>
            </a:r>
            <a:r>
              <a:rPr lang="en-US" altLang="ko-KR" dirty="0"/>
              <a:t>string matching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5005035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Matching</a:t>
            </a:r>
            <a:r>
              <a:rPr lang="ko-KR" altLang="en-US" sz="2000" dirty="0"/>
              <a:t> 을 진행할 데이터를 </a:t>
            </a:r>
            <a:r>
              <a:rPr lang="en-US" altLang="ko-KR" sz="2000" dirty="0"/>
              <a:t>memory</a:t>
            </a:r>
            <a:r>
              <a:rPr lang="ko-KR" altLang="en-US" sz="2000" dirty="0"/>
              <a:t>에 </a:t>
            </a:r>
            <a:r>
              <a:rPr lang="en-US" altLang="ko-KR" sz="2000" dirty="0"/>
              <a:t>push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Push</a:t>
            </a:r>
            <a:r>
              <a:rPr lang="ko-KR" altLang="en-US" sz="2000" dirty="0"/>
              <a:t>된 메모리의 </a:t>
            </a:r>
            <a:r>
              <a:rPr lang="en-US" altLang="ko-KR" sz="2000" dirty="0"/>
              <a:t>index</a:t>
            </a:r>
            <a:r>
              <a:rPr lang="ko-KR" altLang="en-US" sz="2000" dirty="0"/>
              <a:t>와 </a:t>
            </a:r>
            <a:r>
              <a:rPr lang="en-US" altLang="ko-KR" sz="2000" dirty="0"/>
              <a:t>length</a:t>
            </a:r>
            <a:r>
              <a:rPr lang="ko-KR" altLang="en-US" sz="2000" dirty="0"/>
              <a:t>를 </a:t>
            </a:r>
            <a:r>
              <a:rPr lang="en-US" altLang="ko-KR" sz="2000" dirty="0"/>
              <a:t>string matching module</a:t>
            </a:r>
            <a:r>
              <a:rPr lang="ko-KR" altLang="en-US" sz="2000" dirty="0"/>
              <a:t>에 전달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찾을 </a:t>
            </a:r>
            <a:r>
              <a:rPr lang="en-US" altLang="ko-KR" sz="2000" dirty="0"/>
              <a:t>string</a:t>
            </a:r>
            <a:r>
              <a:rPr lang="ko-KR" altLang="en-US" sz="2000" dirty="0"/>
              <a:t>을 </a:t>
            </a:r>
            <a:r>
              <a:rPr lang="en-US" altLang="ko-KR" sz="2000" dirty="0"/>
              <a:t>module</a:t>
            </a:r>
            <a:r>
              <a:rPr lang="ko-KR" altLang="en-US" sz="2000" dirty="0"/>
              <a:t>에 전달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Execute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ko-KR" altLang="en-US" sz="2000" dirty="0"/>
          </a:p>
          <a:p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71CA676-C0BA-FD63-D1F4-CE5F2B08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14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B6CE08-FD80-2FD0-13C1-9D0A4B7D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617" y="1463040"/>
            <a:ext cx="6063994" cy="18339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410832-00CB-3BDC-EBA3-4D7440DD6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233" y="3296992"/>
            <a:ext cx="4697966" cy="33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3E929A-4431-A23D-FCA1-665B955BC4AF}"/>
              </a:ext>
            </a:extLst>
          </p:cNvPr>
          <p:cNvSpPr txBox="1"/>
          <p:nvPr/>
        </p:nvSpPr>
        <p:spPr>
          <a:xfrm>
            <a:off x="5449536" y="1123093"/>
            <a:ext cx="328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 4: Custom instruction list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4A576-9702-2326-07E8-5C7583E42CF9}"/>
              </a:ext>
            </a:extLst>
          </p:cNvPr>
          <p:cNvSpPr txBox="1"/>
          <p:nvPr/>
        </p:nvSpPr>
        <p:spPr>
          <a:xfrm>
            <a:off x="6024768" y="6460142"/>
            <a:ext cx="462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Figure 6: string matching module schematic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99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9E900E-2563-5FD1-836B-847F9BD6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/>
              <a:t>3. </a:t>
            </a:r>
            <a:r>
              <a:rPr lang="ko-KR" altLang="en-US" dirty="0" err="1"/>
              <a:t>캡스톤</a:t>
            </a:r>
            <a:r>
              <a:rPr lang="en-US" altLang="ko-KR" dirty="0"/>
              <a:t>2</a:t>
            </a:r>
            <a:r>
              <a:rPr lang="ko-KR" altLang="en-US" dirty="0"/>
              <a:t> 내용</a:t>
            </a:r>
            <a:br>
              <a:rPr lang="en-US" altLang="ko-KR" sz="5400" dirty="0"/>
            </a:br>
            <a:br>
              <a:rPr lang="ko-KR" altLang="en-US" sz="5400" dirty="0"/>
            </a:b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570E46-7A18-4038-2008-2745F884A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5C4DD8-D5F1-19B6-F900-9757F700A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15</a:t>
            </a:fld>
            <a:r>
              <a:rPr lang="en-US" altLang="ko-KR" dirty="0"/>
              <a:t>/21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2" descr="한밭대학교 로고">
            <a:extLst>
              <a:ext uri="{FF2B5EF4-FFF2-40B4-BE49-F238E27FC236}">
                <a16:creationId xmlns:a16="http://schemas.microsoft.com/office/drawing/2014/main" id="{E1B95BF5-9CC5-BDE7-E4D0-4FF21087E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4" y="122290"/>
            <a:ext cx="2186936" cy="8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1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matching</a:t>
            </a:r>
            <a:r>
              <a:rPr lang="ko-KR" altLang="en-US" dirty="0"/>
              <a:t>을 위한 </a:t>
            </a:r>
            <a:r>
              <a:rPr lang="en-US" altLang="ko-KR" dirty="0"/>
              <a:t>instruction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5005035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RISC-V </a:t>
            </a:r>
            <a:r>
              <a:rPr lang="ko-KR" altLang="en-US" sz="2000" dirty="0"/>
              <a:t>기존 </a:t>
            </a:r>
            <a:r>
              <a:rPr lang="en-US" altLang="ko-KR" sz="2000" dirty="0"/>
              <a:t>instruction set</a:t>
            </a:r>
            <a:r>
              <a:rPr lang="ko-KR" altLang="en-US" sz="2000" dirty="0"/>
              <a:t>인 </a:t>
            </a:r>
            <a:r>
              <a:rPr lang="en-US" altLang="ko-KR" sz="2000" dirty="0"/>
              <a:t>RV32I</a:t>
            </a:r>
            <a:r>
              <a:rPr lang="ko-KR" altLang="en-US" sz="2000" dirty="0"/>
              <a:t>의 </a:t>
            </a:r>
            <a:r>
              <a:rPr lang="en-US" altLang="ko-KR" sz="2000" dirty="0"/>
              <a:t>STORE instruction</a:t>
            </a:r>
            <a:r>
              <a:rPr lang="ko-KR" altLang="en-US" sz="2000" dirty="0"/>
              <a:t>을 이용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추가적으로 </a:t>
            </a:r>
            <a:r>
              <a:rPr lang="en-US" altLang="ko-KR" sz="2000" dirty="0"/>
              <a:t>custom instruction</a:t>
            </a:r>
            <a:r>
              <a:rPr lang="ko-KR" altLang="en-US" sz="2000" dirty="0"/>
              <a:t>을 추가하여 </a:t>
            </a:r>
            <a:r>
              <a:rPr lang="en-US" altLang="ko-KR" sz="2000" dirty="0"/>
              <a:t>string matching module</a:t>
            </a:r>
            <a:r>
              <a:rPr lang="ko-KR" altLang="en-US" sz="2000" dirty="0"/>
              <a:t>에 전달하는 방식 이용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프로파일링을 통해 </a:t>
            </a:r>
            <a:r>
              <a:rPr lang="en-US" altLang="ko-KR" sz="2000" dirty="0"/>
              <a:t>custom instruction</a:t>
            </a:r>
            <a:r>
              <a:rPr lang="ko-KR" altLang="en-US" sz="2000" dirty="0"/>
              <a:t>을 사용하는 경우와 기존 </a:t>
            </a:r>
            <a:r>
              <a:rPr lang="en-US" altLang="ko-KR" sz="2000" dirty="0"/>
              <a:t>RV32I</a:t>
            </a:r>
            <a:r>
              <a:rPr lang="ko-KR" altLang="en-US" sz="2000" dirty="0"/>
              <a:t>의 기능을 사용하여 </a:t>
            </a:r>
            <a:r>
              <a:rPr lang="en-US" altLang="ko-KR" sz="2000" dirty="0"/>
              <a:t>string matching</a:t>
            </a:r>
            <a:r>
              <a:rPr lang="ko-KR" altLang="en-US" sz="2000" dirty="0"/>
              <a:t>을 하는 경우를 비교하여 성능 측정</a:t>
            </a:r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71CA676-C0BA-FD63-D1F4-CE5F2B08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16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4B4255-61BD-6654-BA6F-7CFB6668A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536" y="1213544"/>
            <a:ext cx="6063994" cy="1833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97986D-6F84-AEEC-204C-1E181F37C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536" y="3122294"/>
            <a:ext cx="4944563" cy="37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DMA</a:t>
            </a:r>
            <a:r>
              <a:rPr lang="ko-KR" altLang="en-US" dirty="0"/>
              <a:t>를 이용한 메모리 내 </a:t>
            </a:r>
            <a:r>
              <a:rPr lang="en-US" altLang="ko-KR" dirty="0"/>
              <a:t>pattern matching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5005035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DMA</a:t>
            </a:r>
            <a:r>
              <a:rPr lang="ko-KR" altLang="en-US" sz="2000" dirty="0"/>
              <a:t>를 이용하여 버스 트래픽 감소</a:t>
            </a:r>
            <a:r>
              <a:rPr lang="en-US" altLang="ko-KR" sz="2000" dirty="0"/>
              <a:t>, memory access latency </a:t>
            </a:r>
            <a:r>
              <a:rPr lang="ko-KR" altLang="en-US" sz="2000" dirty="0"/>
              <a:t>감소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처리 완료 후 </a:t>
            </a:r>
            <a:r>
              <a:rPr lang="en-US" altLang="ko-KR" sz="2000" dirty="0"/>
              <a:t>RISC-V core</a:t>
            </a:r>
            <a:r>
              <a:rPr lang="ko-KR" altLang="en-US" sz="2000" dirty="0"/>
              <a:t>에 </a:t>
            </a:r>
            <a:r>
              <a:rPr lang="en-US" altLang="ko-KR" sz="2000" dirty="0"/>
              <a:t>interrupt</a:t>
            </a:r>
            <a:r>
              <a:rPr lang="ko-KR" altLang="en-US" sz="2000" dirty="0"/>
              <a:t>나 </a:t>
            </a:r>
            <a:r>
              <a:rPr lang="en-US" altLang="ko-KR" sz="2000" dirty="0"/>
              <a:t>polling</a:t>
            </a:r>
            <a:r>
              <a:rPr lang="ko-KR" altLang="en-US" sz="2000" dirty="0"/>
              <a:t>으로 결과 전달</a:t>
            </a:r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71CA676-C0BA-FD63-D1F4-CE5F2B08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17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  <p:pic>
        <p:nvPicPr>
          <p:cNvPr id="2050" name="Picture 2" descr="DMA(Direct Memory Access)란? (+PIO, 채널제어방식)">
            <a:extLst>
              <a:ext uri="{FF2B5EF4-FFF2-40B4-BE49-F238E27FC236}">
                <a16:creationId xmlns:a16="http://schemas.microsoft.com/office/drawing/2014/main" id="{EE9FF81C-5A85-4C7E-B9D4-F35619369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017" y="1340418"/>
            <a:ext cx="57340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1BB51F-102F-E2A0-B5C4-C04764A2D2FE}"/>
              </a:ext>
            </a:extLst>
          </p:cNvPr>
          <p:cNvSpPr txBox="1"/>
          <p:nvPr/>
        </p:nvSpPr>
        <p:spPr>
          <a:xfrm>
            <a:off x="3531834" y="6150543"/>
            <a:ext cx="821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Source: https://www.quora.com/What-is-the-function-of-DMA-in-a-computer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A0BE1-35F6-DE9A-596A-5B1F53BCFB6B}"/>
              </a:ext>
            </a:extLst>
          </p:cNvPr>
          <p:cNvSpPr txBox="1"/>
          <p:nvPr/>
        </p:nvSpPr>
        <p:spPr>
          <a:xfrm>
            <a:off x="3531834" y="5844233"/>
            <a:ext cx="25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Figure 7: DMA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66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9E900E-2563-5FD1-836B-847F9BD6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/>
              <a:t>4. </a:t>
            </a:r>
            <a:r>
              <a:rPr lang="ko-KR" altLang="en-US" sz="5400" dirty="0"/>
              <a:t>추진전략 및 방법</a:t>
            </a:r>
            <a:br>
              <a:rPr lang="en-US" altLang="ko-KR" sz="5400" dirty="0"/>
            </a:br>
            <a:br>
              <a:rPr lang="ko-KR" altLang="en-US" sz="5400" dirty="0"/>
            </a:b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570E46-7A18-4038-2008-2745F884A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5C4DD8-D5F1-19B6-F900-9757F700A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18</a:t>
            </a:fld>
            <a:r>
              <a:rPr lang="en-US" altLang="ko-KR" dirty="0"/>
              <a:t>/21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2" descr="한밭대학교 로고">
            <a:extLst>
              <a:ext uri="{FF2B5EF4-FFF2-40B4-BE49-F238E27FC236}">
                <a16:creationId xmlns:a16="http://schemas.microsoft.com/office/drawing/2014/main" id="{7FACE7CC-5C4C-CACA-E98F-34FE7EC43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4" y="122290"/>
            <a:ext cx="2186936" cy="8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56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일정</a:t>
            </a:r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71CA676-C0BA-FD63-D1F4-CE5F2B08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19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3C82FE6-DC1F-C2E5-208D-BA4F59CA5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37934"/>
              </p:ext>
            </p:extLst>
          </p:nvPr>
        </p:nvGraphicFramePr>
        <p:xfrm>
          <a:off x="444500" y="1540066"/>
          <a:ext cx="11253925" cy="2784263"/>
        </p:xfrm>
        <a:graphic>
          <a:graphicData uri="http://schemas.openxmlformats.org/drawingml/2006/table">
            <a:tbl>
              <a:tblPr/>
              <a:tblGrid>
                <a:gridCol w="808678">
                  <a:extLst>
                    <a:ext uri="{9D8B030D-6E8A-4147-A177-3AD203B41FA5}">
                      <a16:colId xmlns:a16="http://schemas.microsoft.com/office/drawing/2014/main" val="3407112323"/>
                    </a:ext>
                  </a:extLst>
                </a:gridCol>
                <a:gridCol w="2079360">
                  <a:extLst>
                    <a:ext uri="{9D8B030D-6E8A-4147-A177-3AD203B41FA5}">
                      <a16:colId xmlns:a16="http://schemas.microsoft.com/office/drawing/2014/main" val="3645940259"/>
                    </a:ext>
                  </a:extLst>
                </a:gridCol>
                <a:gridCol w="8365887">
                  <a:extLst>
                    <a:ext uri="{9D8B030D-6E8A-4147-A177-3AD203B41FA5}">
                      <a16:colId xmlns:a16="http://schemas.microsoft.com/office/drawing/2014/main" val="859421773"/>
                    </a:ext>
                  </a:extLst>
                </a:gridCol>
              </a:tblGrid>
              <a:tr h="3051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653142"/>
                  </a:ext>
                </a:extLst>
              </a:tr>
              <a:tr h="6132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06.20 ~ 09.01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여름방학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RISC-V Core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en-US" altLang="ko-KR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프로세서 컴파일러 분석 및 어셈블리 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726323"/>
                  </a:ext>
                </a:extLst>
              </a:tr>
              <a:tr h="604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09.02 ~ 10.03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RISC-V instruction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 및 테스트 진행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553184"/>
                  </a:ext>
                </a:extLst>
              </a:tr>
              <a:tr h="6132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10.04 ~ 11.04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작성된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RISC-V Core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instruction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이용하여 성능 프로파일링</a:t>
                      </a:r>
                      <a:endParaRPr lang="en-US" altLang="ko-KR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분석된 성능 프로파일링을 기준으로 논문 작성</a:t>
                      </a:r>
                      <a:endParaRPr lang="en-US" altLang="ko-KR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689111"/>
                  </a:ext>
                </a:extLst>
              </a:tr>
              <a:tr h="6132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11.04 ~ 12.20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디버깅을 위한 여유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07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30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r>
              <a:rPr lang="ko-KR" altLang="en-US" sz="3600" dirty="0" err="1"/>
              <a:t>캡스톤</a:t>
            </a:r>
            <a:r>
              <a:rPr lang="en-US" altLang="ko-KR" sz="3600" dirty="0"/>
              <a:t>1 </a:t>
            </a:r>
            <a:r>
              <a:rPr lang="ko-KR" altLang="en-US" sz="3600" dirty="0"/>
              <a:t>수행 내용</a:t>
            </a:r>
            <a:endParaRPr lang="en-US" altLang="ko-KR" sz="3600" dirty="0"/>
          </a:p>
          <a:p>
            <a:pPr marL="742950" indent="-742950">
              <a:buFontTx/>
              <a:buAutoNum type="arabicPeriod"/>
            </a:pPr>
            <a:r>
              <a:rPr lang="ko-KR" altLang="en-US" sz="3600" dirty="0" err="1"/>
              <a:t>캡스톤</a:t>
            </a:r>
            <a:r>
              <a:rPr lang="en-US" altLang="ko-KR" sz="3600" dirty="0"/>
              <a:t>2</a:t>
            </a:r>
            <a:r>
              <a:rPr lang="ko-KR" altLang="en-US" sz="3600" dirty="0"/>
              <a:t> 목표</a:t>
            </a:r>
            <a:endParaRPr lang="en-US" altLang="ko-KR" sz="3600" dirty="0"/>
          </a:p>
          <a:p>
            <a:pPr marL="742950" indent="-742950">
              <a:buAutoNum type="arabicPeriod"/>
            </a:pPr>
            <a:r>
              <a:rPr lang="ko-KR" altLang="en-US" sz="3600" dirty="0" err="1"/>
              <a:t>캡스톤</a:t>
            </a:r>
            <a:r>
              <a:rPr lang="en-US" altLang="ko-KR" sz="3600" dirty="0"/>
              <a:t>2 </a:t>
            </a:r>
            <a:r>
              <a:rPr lang="ko-KR" altLang="en-US" sz="3600" dirty="0"/>
              <a:t>내용</a:t>
            </a:r>
            <a:endParaRPr lang="en-US" altLang="ko-KR" sz="3600" dirty="0"/>
          </a:p>
          <a:p>
            <a:pPr marL="742950" indent="-742950">
              <a:buAutoNum type="arabicPeriod"/>
            </a:pPr>
            <a:r>
              <a:rPr lang="ko-KR" altLang="en-US" sz="3600" dirty="0"/>
              <a:t>추진전략 및 방법</a:t>
            </a:r>
            <a:endParaRPr lang="en-US" altLang="ko-KR" sz="36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C05B7-8FC7-F890-3DEC-4D5B7CC4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2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1671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분담</a:t>
            </a:r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71CA676-C0BA-FD63-D1F4-CE5F2B08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20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E8BCDB2-A005-48A4-D6F9-8BE74F8D9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45785"/>
              </p:ext>
            </p:extLst>
          </p:nvPr>
        </p:nvGraphicFramePr>
        <p:xfrm>
          <a:off x="722421" y="1565971"/>
          <a:ext cx="10747158" cy="3453413"/>
        </p:xfrm>
        <a:graphic>
          <a:graphicData uri="http://schemas.openxmlformats.org/drawingml/2006/table">
            <a:tbl>
              <a:tblPr/>
              <a:tblGrid>
                <a:gridCol w="1094710">
                  <a:extLst>
                    <a:ext uri="{9D8B030D-6E8A-4147-A177-3AD203B41FA5}">
                      <a16:colId xmlns:a16="http://schemas.microsoft.com/office/drawing/2014/main" val="2704358655"/>
                    </a:ext>
                  </a:extLst>
                </a:gridCol>
                <a:gridCol w="9652448">
                  <a:extLst>
                    <a:ext uri="{9D8B030D-6E8A-4147-A177-3AD203B41FA5}">
                      <a16:colId xmlns:a16="http://schemas.microsoft.com/office/drawing/2014/main" val="1188277119"/>
                    </a:ext>
                  </a:extLst>
                </a:gridCol>
              </a:tblGrid>
              <a:tr h="5008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899313"/>
                  </a:ext>
                </a:extLst>
              </a:tr>
              <a:tr h="12624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김지훈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RISC-V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core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작성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RISC-V custom instruction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및 일정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389094"/>
                  </a:ext>
                </a:extLst>
              </a:tr>
              <a:tr h="8450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박찬우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RISC-V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어셈블리 및 컴파일러 연구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 및 프로파일링을 위한 어셈블리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C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 작성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64453"/>
                  </a:ext>
                </a:extLst>
              </a:tr>
              <a:tr h="8450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조연정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RISC-V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어셈블리 및 컴파일러 연구</a:t>
                      </a: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 및 프로파일링을 위한 어셈블리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C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 작성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034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452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툴 및 장비</a:t>
            </a:r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71CA676-C0BA-FD63-D1F4-CE5F2B08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21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9A936AB-07AD-5C7F-A29C-5A2F95D15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90810"/>
              </p:ext>
            </p:extLst>
          </p:nvPr>
        </p:nvGraphicFramePr>
        <p:xfrm>
          <a:off x="838200" y="1551435"/>
          <a:ext cx="10515599" cy="3755129"/>
        </p:xfrm>
        <a:graphic>
          <a:graphicData uri="http://schemas.openxmlformats.org/drawingml/2006/table">
            <a:tbl>
              <a:tblPr/>
              <a:tblGrid>
                <a:gridCol w="755625">
                  <a:extLst>
                    <a:ext uri="{9D8B030D-6E8A-4147-A177-3AD203B41FA5}">
                      <a16:colId xmlns:a16="http://schemas.microsoft.com/office/drawing/2014/main" val="3676554195"/>
                    </a:ext>
                  </a:extLst>
                </a:gridCol>
                <a:gridCol w="2317884">
                  <a:extLst>
                    <a:ext uri="{9D8B030D-6E8A-4147-A177-3AD203B41FA5}">
                      <a16:colId xmlns:a16="http://schemas.microsoft.com/office/drawing/2014/main" val="3286614031"/>
                    </a:ext>
                  </a:extLst>
                </a:gridCol>
                <a:gridCol w="7442090">
                  <a:extLst>
                    <a:ext uri="{9D8B030D-6E8A-4147-A177-3AD203B41FA5}">
                      <a16:colId xmlns:a16="http://schemas.microsoft.com/office/drawing/2014/main" val="3091025544"/>
                    </a:ext>
                  </a:extLst>
                </a:gridCol>
              </a:tblGrid>
              <a:tr h="4833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95475"/>
                  </a:ext>
                </a:extLst>
              </a:tr>
              <a:tr h="815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KC705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Evaluation board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FPGA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타겟 보드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AMD xilinx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사의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kintex7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기반의 개발보드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401543"/>
                  </a:ext>
                </a:extLst>
              </a:tr>
              <a:tr h="4126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vivado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v2021.2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FPGA RTL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 작성을 위한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524482"/>
                  </a:ext>
                </a:extLst>
              </a:tr>
              <a:tr h="4126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Microblaze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 정책 관리 및 설정 관리를 처리하기 위한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soft core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439580"/>
                  </a:ext>
                </a:extLst>
              </a:tr>
              <a:tr h="815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Visual Studio 2022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테스트용 프로그램과 알고리즘 시뮬레이션을 위한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C/C++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 작성을 위한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01953"/>
                  </a:ext>
                </a:extLst>
              </a:tr>
              <a:tr h="8154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MATLAB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소프트웨어 상에서 알고리즘의 클럭 사이클을 시뮬레이션하고 성능을 비교하기 위한 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8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99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9E900E-2563-5FD1-836B-847F9BD6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900" dirty="0"/>
              <a:t>1. </a:t>
            </a:r>
            <a:r>
              <a:rPr lang="ko-KR" altLang="en-US" sz="4900" dirty="0" err="1"/>
              <a:t>캡스톤</a:t>
            </a:r>
            <a:r>
              <a:rPr lang="en-US" altLang="ko-KR" sz="4900" dirty="0"/>
              <a:t>1 </a:t>
            </a:r>
            <a:r>
              <a:rPr lang="ko-KR" altLang="en-US" sz="4900" dirty="0"/>
              <a:t>수행 내용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570E46-7A18-4038-2008-2745F884A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53981-552D-0396-88AF-4674FD0B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</a:t>
            </a:fld>
            <a:r>
              <a:rPr lang="en-US" altLang="ko-KR" dirty="0"/>
              <a:t>/21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 descr="한밭대학교 로고">
            <a:extLst>
              <a:ext uri="{FF2B5EF4-FFF2-40B4-BE49-F238E27FC236}">
                <a16:creationId xmlns:a16="http://schemas.microsoft.com/office/drawing/2014/main" id="{4386F5F6-15F7-C7C5-D0B1-F39620C9E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4" y="122290"/>
            <a:ext cx="2186936" cy="8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33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트래픽의 증가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5005035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연 평균 </a:t>
            </a:r>
            <a:r>
              <a:rPr lang="en-US" altLang="ko-KR" sz="2000" dirty="0"/>
              <a:t>20% ~ 30%</a:t>
            </a:r>
            <a:r>
              <a:rPr lang="ko-KR" altLang="en-US" sz="2000" dirty="0"/>
              <a:t>의 트래픽 증가세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아시아 태평양 지역 </a:t>
            </a:r>
            <a:r>
              <a:rPr lang="en-US" altLang="ko-KR" sz="2000" dirty="0"/>
              <a:t>157.1Mbps </a:t>
            </a:r>
            <a:r>
              <a:rPr lang="ko-KR" altLang="en-US" sz="2000" dirty="0"/>
              <a:t>속도의 네트워크 이용</a:t>
            </a:r>
          </a:p>
          <a:p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9">
            <a:extLst>
              <a:ext uri="{FF2B5EF4-FFF2-40B4-BE49-F238E27FC236}">
                <a16:creationId xmlns:a16="http://schemas.microsoft.com/office/drawing/2014/main" id="{B4FB89E0-4411-A4F2-3911-72AC4B374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296" y="1946075"/>
            <a:ext cx="4863269" cy="3733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E2EAD5D-4B7B-9EBB-16A1-15B865C7E856}"/>
              </a:ext>
            </a:extLst>
          </p:cNvPr>
          <p:cNvSpPr/>
          <p:nvPr/>
        </p:nvSpPr>
        <p:spPr>
          <a:xfrm>
            <a:off x="9813506" y="3110459"/>
            <a:ext cx="378740" cy="317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F92CCCF-4324-4ACB-0AF1-A5422F563664}"/>
              </a:ext>
            </a:extLst>
          </p:cNvPr>
          <p:cNvCxnSpPr>
            <a:cxnSpLocks/>
          </p:cNvCxnSpPr>
          <p:nvPr/>
        </p:nvCxnSpPr>
        <p:spPr>
          <a:xfrm>
            <a:off x="7410563" y="3360904"/>
            <a:ext cx="24029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11090B-D9A5-D5AE-4769-3E9C000D2FF5}"/>
              </a:ext>
            </a:extLst>
          </p:cNvPr>
          <p:cNvSpPr/>
          <p:nvPr/>
        </p:nvSpPr>
        <p:spPr>
          <a:xfrm>
            <a:off x="10326739" y="2710095"/>
            <a:ext cx="285334" cy="29698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0FE97-BF6F-4C2B-FAE1-C912970E65E5}"/>
              </a:ext>
            </a:extLst>
          </p:cNvPr>
          <p:cNvSpPr txBox="1"/>
          <p:nvPr/>
        </p:nvSpPr>
        <p:spPr>
          <a:xfrm>
            <a:off x="5875028" y="1432833"/>
            <a:ext cx="570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 1. Fixed broadband speeds (in Mbps), 2018–2023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B91E0-10E8-3037-16F9-8DB75444AA58}"/>
              </a:ext>
            </a:extLst>
          </p:cNvPr>
          <p:cNvSpPr txBox="1"/>
          <p:nvPr/>
        </p:nvSpPr>
        <p:spPr>
          <a:xfrm>
            <a:off x="6049771" y="5823903"/>
            <a:ext cx="527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Source: Cisco Annual Internet Report, 2018–2023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71CA676-C0BA-FD63-D1F4-CE5F2B08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4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17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빠른 </a:t>
            </a:r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matching 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4723118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특히 네트워크 침입 방지 시스템에서 많이 사용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침입 방지 시스템에서 </a:t>
            </a:r>
            <a:r>
              <a:rPr lang="en-US" altLang="ko-KR" sz="2000" dirty="0"/>
              <a:t>70~80%</a:t>
            </a:r>
            <a:r>
              <a:rPr lang="ko-KR" altLang="en-US" sz="2000" dirty="0"/>
              <a:t>의 </a:t>
            </a:r>
            <a:r>
              <a:rPr lang="en-US" altLang="ko-KR" sz="2000" dirty="0"/>
              <a:t>CPU</a:t>
            </a:r>
            <a:r>
              <a:rPr lang="ko-KR" altLang="en-US" sz="2000" dirty="0"/>
              <a:t>사이클을 패턴 매칭에서 소모</a:t>
            </a:r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he Architecture of Snort*">
            <a:extLst>
              <a:ext uri="{FF2B5EF4-FFF2-40B4-BE49-F238E27FC236}">
                <a16:creationId xmlns:a16="http://schemas.microsoft.com/office/drawing/2014/main" id="{8AF35776-2A6A-2BFE-85A9-4F2F0F5DF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08" y="2720240"/>
            <a:ext cx="6392341" cy="257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241B99B5-0112-1942-368F-E83D6D00A38E}"/>
              </a:ext>
            </a:extLst>
          </p:cNvPr>
          <p:cNvSpPr/>
          <p:nvPr/>
        </p:nvSpPr>
        <p:spPr>
          <a:xfrm>
            <a:off x="7664671" y="1948584"/>
            <a:ext cx="3123571" cy="1211748"/>
          </a:xfrm>
          <a:prstGeom prst="wedgeEllipse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70~80% CPU cycles consumed by string pattern matching!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3A66D-C820-0AC0-03FA-4239B9BC2D75}"/>
              </a:ext>
            </a:extLst>
          </p:cNvPr>
          <p:cNvSpPr txBox="1"/>
          <p:nvPr/>
        </p:nvSpPr>
        <p:spPr>
          <a:xfrm>
            <a:off x="5251509" y="5293132"/>
            <a:ext cx="36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1: The Architecture of Snort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A023C-7A20-577B-E8B7-82C6AB02E3BC}"/>
              </a:ext>
            </a:extLst>
          </p:cNvPr>
          <p:cNvSpPr txBox="1"/>
          <p:nvPr/>
        </p:nvSpPr>
        <p:spPr>
          <a:xfrm>
            <a:off x="5251509" y="5662464"/>
            <a:ext cx="682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: intel </a:t>
            </a:r>
            <a:r>
              <a:rPr lang="en-US" altLang="ko-KR" dirty="0" err="1"/>
              <a:t>Hyperscan</a:t>
            </a:r>
            <a:r>
              <a:rPr lang="en-US" altLang="ko-KR" dirty="0"/>
              <a:t> and Snort* Integration technical articles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9E27D131-5D51-191C-7799-7DF6D4EC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5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594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수행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Test Board : Xilinx KC705 evaluation board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err="1"/>
              <a:t>Vivado</a:t>
            </a:r>
            <a:r>
              <a:rPr lang="en-US" altLang="ko-KR" sz="2000" dirty="0"/>
              <a:t> version : 2021.02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Simulation : </a:t>
            </a:r>
            <a:r>
              <a:rPr lang="en-US" altLang="ko-KR" sz="2000" dirty="0" err="1"/>
              <a:t>ModelSim</a:t>
            </a:r>
            <a:r>
              <a:rPr lang="en-US" altLang="ko-KR" sz="2000" dirty="0"/>
              <a:t> 10.5b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MATLAB : MATLAB R2022b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C compiler : Visual Studio 2022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D7B23-A687-FDD9-3484-00090363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6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344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 compare width</a:t>
            </a:r>
            <a:r>
              <a:rPr lang="ko-KR" altLang="en-US" dirty="0"/>
              <a:t>에 따른 </a:t>
            </a:r>
            <a:r>
              <a:rPr lang="en-US" altLang="ko-KR" dirty="0"/>
              <a:t>collision ratio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5209324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Compare width</a:t>
            </a:r>
            <a:r>
              <a:rPr lang="ko-KR" altLang="en-US" sz="2000" dirty="0"/>
              <a:t>가 커질수록 </a:t>
            </a:r>
            <a:r>
              <a:rPr lang="en-US" altLang="ko-KR" sz="2000" dirty="0"/>
              <a:t>collision rate</a:t>
            </a:r>
            <a:r>
              <a:rPr lang="ko-KR" altLang="en-US" sz="2000" dirty="0"/>
              <a:t>가 줄어듦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Collision rate</a:t>
            </a:r>
            <a:r>
              <a:rPr lang="ko-KR" altLang="en-US" sz="2000" dirty="0"/>
              <a:t>가 줄어들수록 오 탐지 비율이 줄어듦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Compare width</a:t>
            </a:r>
            <a:r>
              <a:rPr lang="ko-KR" altLang="en-US" sz="2000" dirty="0"/>
              <a:t>가 커질수록 </a:t>
            </a:r>
            <a:r>
              <a:rPr lang="en-US" altLang="ko-KR" sz="2000" dirty="0"/>
              <a:t>logic</a:t>
            </a:r>
            <a:r>
              <a:rPr lang="ko-KR" altLang="en-US" sz="2000" dirty="0"/>
              <a:t>의 사이즈가 커짐</a:t>
            </a:r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7">
            <a:extLst>
              <a:ext uri="{FF2B5EF4-FFF2-40B4-BE49-F238E27FC236}">
                <a16:creationId xmlns:a16="http://schemas.microsoft.com/office/drawing/2014/main" id="{FC37AC62-4A50-117B-263F-A5F72CA41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00" y="1463040"/>
            <a:ext cx="5890690" cy="4601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65F7BC-121E-BCD9-B2A3-4F873495EF1C}"/>
              </a:ext>
            </a:extLst>
          </p:cNvPr>
          <p:cNvSpPr txBox="1"/>
          <p:nvPr/>
        </p:nvSpPr>
        <p:spPr>
          <a:xfrm>
            <a:off x="5750260" y="6133236"/>
            <a:ext cx="59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2: initial filter collision per compare width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1E9C493-2B5C-14ED-3F5E-0F317207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7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6851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 compare width</a:t>
            </a:r>
            <a:r>
              <a:rPr lang="ko-KR" altLang="en-US" dirty="0"/>
              <a:t>에 따른 </a:t>
            </a:r>
            <a:r>
              <a:rPr lang="en-US" altLang="ko-KR" dirty="0"/>
              <a:t>FPGA </a:t>
            </a:r>
            <a:r>
              <a:rPr lang="ko-KR" altLang="en-US" dirty="0"/>
              <a:t>자원 소모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4462350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Compare width</a:t>
            </a:r>
            <a:r>
              <a:rPr lang="ko-KR" altLang="en-US" sz="2000" dirty="0"/>
              <a:t>가 커질수록 </a:t>
            </a:r>
            <a:r>
              <a:rPr lang="en-US" altLang="ko-KR" sz="2000" dirty="0"/>
              <a:t>lookup table</a:t>
            </a:r>
            <a:r>
              <a:rPr lang="ko-KR" altLang="en-US" sz="2000" dirty="0"/>
              <a:t>이 선형적으로 증가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적절한 </a:t>
            </a:r>
            <a:r>
              <a:rPr lang="en-US" altLang="ko-KR" sz="2000" dirty="0"/>
              <a:t>width </a:t>
            </a:r>
            <a:r>
              <a:rPr lang="ko-KR" altLang="en-US" sz="2000" dirty="0"/>
              <a:t>선정이 필요</a:t>
            </a:r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0F7ADF-E2AD-411C-2F11-CF8E01D4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27" y="1607909"/>
            <a:ext cx="6724873" cy="2041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557A6C-E689-8A79-B533-31BD87BE651E}"/>
              </a:ext>
            </a:extLst>
          </p:cNvPr>
          <p:cNvSpPr txBox="1"/>
          <p:nvPr/>
        </p:nvSpPr>
        <p:spPr>
          <a:xfrm>
            <a:off x="4906851" y="1248236"/>
            <a:ext cx="660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 2: resource usage per compare width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4043E3-C658-572D-FE77-4C34A64CE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851" y="3535401"/>
            <a:ext cx="5343379" cy="3073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EA7CDB-4524-49F1-E607-33DF1D0585C8}"/>
              </a:ext>
            </a:extLst>
          </p:cNvPr>
          <p:cNvSpPr txBox="1"/>
          <p:nvPr/>
        </p:nvSpPr>
        <p:spPr>
          <a:xfrm>
            <a:off x="3638348" y="6144741"/>
            <a:ext cx="352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3: LUT per compare width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0B32937-0227-04ED-0174-4705DCA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8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59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filter</a:t>
            </a:r>
            <a:r>
              <a:rPr lang="ko-KR" altLang="en-US" dirty="0"/>
              <a:t>의 </a:t>
            </a:r>
            <a:r>
              <a:rPr lang="en-US" altLang="ko-KR" dirty="0"/>
              <a:t>throughput </a:t>
            </a:r>
            <a:r>
              <a:rPr lang="ko-KR" altLang="en-US" dirty="0"/>
              <a:t>측정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4423714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Clock : 300MHz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Input stream width : 512 bit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Compare list length : 1024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Matching cycle : 10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Running time : 33200800ps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Throughput : ≒ </a:t>
            </a:r>
            <a:r>
              <a:rPr lang="en-US" altLang="ko-KR" sz="2000" b="1" dirty="0">
                <a:solidFill>
                  <a:srgbClr val="FF0000"/>
                </a:solidFill>
              </a:rPr>
              <a:t>147Mbps</a:t>
            </a:r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E1CF98-1991-4D8D-B7BC-A7DFA042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48" y="1538217"/>
            <a:ext cx="6851987" cy="3510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CB535-E102-2996-9669-BDCC06E3673F}"/>
              </a:ext>
            </a:extLst>
          </p:cNvPr>
          <p:cNvSpPr txBox="1"/>
          <p:nvPr/>
        </p:nvSpPr>
        <p:spPr>
          <a:xfrm>
            <a:off x="5076448" y="5154057"/>
            <a:ext cx="546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4: initial filter simulation result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A35C361-172B-C64D-A871-E9D7BE54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9</a:t>
            </a:fld>
            <a:r>
              <a:rPr lang="en-US" altLang="ko-KR" dirty="0"/>
              <a:t>/21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9941"/>
      </p:ext>
    </p:extLst>
  </p:cSld>
  <p:clrMapOvr>
    <a:masterClrMapping/>
  </p:clrMapOvr>
</p:sld>
</file>

<file path=ppt/theme/theme1.xml><?xml version="1.0" encoding="utf-8"?>
<a:theme xmlns:a="http://schemas.openxmlformats.org/drawingml/2006/main" name="시작문서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6061984_TF44889724_Win32" id="{4A088421-C866-40F9-B41E-38FACFFCE12B}" vid="{1004CA09-D569-402F-96FA-5919E30907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E109C5-7A21-42A3-B17A-36E7B8E5EF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789</Words>
  <Application>Microsoft Office PowerPoint</Application>
  <PresentationFormat>와이드스크린</PresentationFormat>
  <Paragraphs>158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Segoe UI</vt:lpstr>
      <vt:lpstr>시작문서</vt:lpstr>
      <vt:lpstr>FPGA를 이용한 고속 문자열 매칭</vt:lpstr>
      <vt:lpstr>목차</vt:lpstr>
      <vt:lpstr>1. 캡스톤1 수행 내용</vt:lpstr>
      <vt:lpstr>네트워크 트래픽의 증가</vt:lpstr>
      <vt:lpstr>빠른 String matching 의 필요성</vt:lpstr>
      <vt:lpstr>캡스톤 디자인 수행 환경</vt:lpstr>
      <vt:lpstr>Filter compare width에 따른 collision ratio</vt:lpstr>
      <vt:lpstr>Filter compare width에 따른 FPGA 자원 소모</vt:lpstr>
      <vt:lpstr>Initial filter의 throughput 측정 결과</vt:lpstr>
      <vt:lpstr>Shift or module의 throughput 측정 결과</vt:lpstr>
      <vt:lpstr>Conclusion</vt:lpstr>
      <vt:lpstr>2. 캡스톤2 목표 </vt:lpstr>
      <vt:lpstr>RISC-V Core 개발</vt:lpstr>
      <vt:lpstr>RISC-V 에서의 고속 string matching 구현</vt:lpstr>
      <vt:lpstr>3. 캡스톤2 내용  </vt:lpstr>
      <vt:lpstr>Pattern matching을 위한 instruction 추가</vt:lpstr>
      <vt:lpstr>DMA를 이용한 메모리 내 pattern matching</vt:lpstr>
      <vt:lpstr>4. 추진전략 및 방법  </vt:lpstr>
      <vt:lpstr>예상 일정</vt:lpstr>
      <vt:lpstr>팀원 분담</vt:lpstr>
      <vt:lpstr>사용 툴 및 장비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프레젠테이션 팁</dc:title>
  <dc:creator>김지훈</dc:creator>
  <cp:keywords/>
  <cp:lastModifiedBy>김지훈</cp:lastModifiedBy>
  <cp:revision>98</cp:revision>
  <dcterms:created xsi:type="dcterms:W3CDTF">2023-06-12T14:29:11Z</dcterms:created>
  <dcterms:modified xsi:type="dcterms:W3CDTF">2023-08-07T11:17:10Z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