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8" r:id="rId3"/>
    <p:sldId id="266" r:id="rId4"/>
    <p:sldId id="269" r:id="rId5"/>
    <p:sldId id="267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71605" autoAdjust="0"/>
  </p:normalViewPr>
  <p:slideViewPr>
    <p:cSldViewPr snapToGrid="0">
      <p:cViewPr varScale="1">
        <p:scale>
          <a:sx n="64" d="100"/>
          <a:sy n="64" d="100"/>
        </p:scale>
        <p:origin x="122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6B563-3062-4B02-9E90-F46921AA54A4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8EF75-168E-46AC-8BDB-0A85A6F43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726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FPGA(</a:t>
            </a:r>
            <a:r>
              <a:rPr lang="ko-KR" altLang="en-US" dirty="0" err="1"/>
              <a:t>에프피지에이</a:t>
            </a:r>
            <a:r>
              <a:rPr lang="en-US" altLang="ko-KR" dirty="0"/>
              <a:t>)</a:t>
            </a:r>
            <a:r>
              <a:rPr lang="ko-KR" altLang="en-US" dirty="0"/>
              <a:t>를 이용한 고속 문자열 매칭 이라는 주제로 </a:t>
            </a:r>
            <a:r>
              <a:rPr lang="ko-KR" altLang="en-US" dirty="0" err="1"/>
              <a:t>캡스톤</a:t>
            </a:r>
            <a:r>
              <a:rPr lang="ko-KR" altLang="en-US" dirty="0"/>
              <a:t> 디자인 프로젝트를 진행하게 된 팀 노드입니다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 계획 발표를 </a:t>
            </a:r>
            <a:r>
              <a:rPr lang="ko-KR" altLang="en-US" dirty="0" err="1"/>
              <a:t>맡게된</a:t>
            </a:r>
            <a:r>
              <a:rPr lang="ko-KR" altLang="en-US" dirty="0"/>
              <a:t> </a:t>
            </a:r>
            <a:r>
              <a:rPr lang="en-US" altLang="ko-KR" dirty="0"/>
              <a:t>000 </a:t>
            </a:r>
            <a:r>
              <a:rPr lang="ko-KR" altLang="en-US" dirty="0"/>
              <a:t>입니다</a:t>
            </a:r>
            <a:r>
              <a:rPr lang="en-US" altLang="ko-KR" dirty="0"/>
              <a:t>. [</a:t>
            </a:r>
            <a:r>
              <a:rPr lang="ko-KR" altLang="en-US" dirty="0"/>
              <a:t>다음</a:t>
            </a:r>
            <a:r>
              <a:rPr lang="en-US" altLang="ko-KR" dirty="0"/>
              <a:t>]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8EF75-168E-46AC-8BDB-0A85A6F4336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707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목표는 선정한 알고리즘을 이용하여 </a:t>
            </a:r>
            <a:r>
              <a:rPr lang="en-US" altLang="ko-KR" dirty="0"/>
              <a:t>FPGA</a:t>
            </a:r>
            <a:r>
              <a:rPr lang="ko-KR" altLang="en-US" dirty="0"/>
              <a:t>에 구현을 하는 것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구조의 최적화를 통해 조금 더 빠른 처리가 가능하도록 </a:t>
            </a:r>
            <a:r>
              <a:rPr lang="ko-KR" altLang="en-US" dirty="0" err="1"/>
              <a:t>하는것이</a:t>
            </a:r>
            <a:r>
              <a:rPr lang="ko-KR" altLang="en-US" dirty="0"/>
              <a:t> 목표입니다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첫번째 그림을 가리키며</a:t>
            </a:r>
            <a:r>
              <a:rPr lang="en-US" altLang="ko-KR" dirty="0"/>
              <a:t>] DRAM(</a:t>
            </a:r>
            <a:r>
              <a:rPr lang="ko-KR" altLang="en-US" dirty="0" err="1"/>
              <a:t>디램</a:t>
            </a:r>
            <a:r>
              <a:rPr lang="en-US" altLang="ko-KR" dirty="0"/>
              <a:t>)</a:t>
            </a:r>
            <a:r>
              <a:rPr lang="ko-KR" altLang="en-US" dirty="0"/>
              <a:t>의 경우 </a:t>
            </a:r>
            <a:r>
              <a:rPr lang="ko-KR" altLang="en-US" dirty="0" err="1"/>
              <a:t>엑세스</a:t>
            </a:r>
            <a:r>
              <a:rPr lang="ko-KR" altLang="en-US" dirty="0"/>
              <a:t> 클럭 사이클이 많이 필요하므로 각각의 문자열 매칭 코어들이 자신의 </a:t>
            </a:r>
            <a:r>
              <a:rPr lang="en-US" altLang="ko-KR" dirty="0"/>
              <a:t>SRAM(</a:t>
            </a:r>
            <a:r>
              <a:rPr lang="ko-KR" altLang="en-US" dirty="0" err="1"/>
              <a:t>에스램</a:t>
            </a:r>
            <a:r>
              <a:rPr lang="en-US" altLang="ko-KR" dirty="0"/>
              <a:t>)</a:t>
            </a:r>
            <a:r>
              <a:rPr lang="ko-KR" altLang="en-US" dirty="0"/>
              <a:t> 버퍼를 가져</a:t>
            </a:r>
            <a:endParaRPr lang="en-US" altLang="ko-KR" dirty="0"/>
          </a:p>
          <a:p>
            <a:r>
              <a:rPr lang="ko-KR" altLang="en-US" dirty="0"/>
              <a:t>메모리 </a:t>
            </a:r>
            <a:r>
              <a:rPr lang="ko-KR" altLang="en-US" dirty="0" err="1"/>
              <a:t>엑세스</a:t>
            </a:r>
            <a:r>
              <a:rPr lang="ko-KR" altLang="en-US" dirty="0"/>
              <a:t> 타임을 줄이는 방식을 생각해볼 수 있습니다</a:t>
            </a:r>
            <a:r>
              <a:rPr lang="en-US" altLang="ko-KR" dirty="0"/>
              <a:t>. [</a:t>
            </a:r>
            <a:r>
              <a:rPr lang="ko-KR" altLang="en-US" dirty="0"/>
              <a:t>다음</a:t>
            </a:r>
            <a:r>
              <a:rPr lang="en-US" altLang="ko-KR" dirty="0"/>
              <a:t>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8EF75-168E-46AC-8BDB-0A85A6F4336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238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세번째 목표는 </a:t>
            </a:r>
            <a:r>
              <a:rPr lang="ko-KR" altLang="en-US" dirty="0" err="1"/>
              <a:t>에프피지에이내에</a:t>
            </a:r>
            <a:r>
              <a:rPr lang="ko-KR" altLang="en-US" dirty="0"/>
              <a:t> 구현한 알고리즘을 시뮬레이션하고 실제 보드에 검증하는 것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시뮬레이션을 통해 목표 클럭 사이클에 부합하는 로직을 작성하고</a:t>
            </a:r>
            <a:endParaRPr lang="en-US" altLang="ko-KR" dirty="0"/>
          </a:p>
          <a:p>
            <a:r>
              <a:rPr lang="ko-KR" altLang="en-US" dirty="0"/>
              <a:t>이후 </a:t>
            </a:r>
            <a:r>
              <a:rPr lang="en-US" altLang="ko-KR" dirty="0"/>
              <a:t>P&amp;R(</a:t>
            </a:r>
            <a:r>
              <a:rPr lang="ko-KR" altLang="en-US" dirty="0" err="1"/>
              <a:t>플레이스</a:t>
            </a:r>
            <a:r>
              <a:rPr lang="ko-KR" altLang="en-US" dirty="0"/>
              <a:t> 앤 </a:t>
            </a:r>
            <a:r>
              <a:rPr lang="ko-KR" altLang="en-US" dirty="0" err="1"/>
              <a:t>라우트</a:t>
            </a:r>
            <a:r>
              <a:rPr lang="en-US" altLang="ko-KR" dirty="0"/>
              <a:t>)</a:t>
            </a:r>
            <a:r>
              <a:rPr lang="ko-KR" altLang="en-US" dirty="0"/>
              <a:t>시 목표 클럭 주파수에 </a:t>
            </a:r>
            <a:r>
              <a:rPr lang="ko-KR" altLang="en-US" dirty="0" err="1"/>
              <a:t>맞추는것을</a:t>
            </a:r>
            <a:r>
              <a:rPr lang="ko-KR" altLang="en-US" dirty="0"/>
              <a:t> 목표로 하고 있습니다</a:t>
            </a:r>
            <a:r>
              <a:rPr lang="en-US" altLang="ko-KR" dirty="0"/>
              <a:t>. [</a:t>
            </a:r>
            <a:r>
              <a:rPr lang="ko-KR" altLang="en-US" dirty="0"/>
              <a:t>다음</a:t>
            </a:r>
            <a:r>
              <a:rPr lang="en-US" altLang="ko-KR" dirty="0"/>
              <a:t>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8EF75-168E-46AC-8BDB-0A85A6F4336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608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추진전략 및 방법에 대해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 겨울방학 </a:t>
            </a:r>
            <a:r>
              <a:rPr lang="ko-KR" altLang="en-US" dirty="0" err="1"/>
              <a:t>기간중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언어를 이용하여 기본적인 네트워크 서버</a:t>
            </a:r>
            <a:r>
              <a:rPr lang="en-US" altLang="ko-KR" dirty="0"/>
              <a:t>, </a:t>
            </a:r>
            <a:r>
              <a:rPr lang="ko-KR" altLang="en-US" dirty="0"/>
              <a:t>클라이언트 프로그래밍 스터디를 진행하였습니다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문자열 매칭 관련 연구 논문을 파악하고 분석 해 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</a:t>
            </a:r>
            <a:r>
              <a:rPr lang="en-US" altLang="ko-KR" dirty="0"/>
              <a:t>4</a:t>
            </a:r>
            <a:r>
              <a:rPr lang="ko-KR" altLang="en-US" dirty="0"/>
              <a:t>월까지 조사한 알고리즘에 대해 </a:t>
            </a:r>
            <a:r>
              <a:rPr lang="en-US" altLang="ko-KR" dirty="0"/>
              <a:t>C</a:t>
            </a:r>
            <a:r>
              <a:rPr lang="ko-KR" altLang="en-US" dirty="0"/>
              <a:t>언어 코드로 구현하여 성능 테스트를 진행하고 다른 알고리즘에 대해 조사를 진행 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이후 알고리즘을 선정하고 알고리즘을 적용할 </a:t>
            </a:r>
            <a:r>
              <a:rPr lang="en-US" altLang="ko-KR" dirty="0"/>
              <a:t>FPGA </a:t>
            </a:r>
            <a:r>
              <a:rPr lang="ko-KR" altLang="en-US" dirty="0"/>
              <a:t>로직을 설계할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여름방학 이전까지 관련 로직을 구현하고 테스트하여 기존 논문의 속도를 비교하여 로직의 적절성을 확인할 계획입니다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여름방학때는 실제 개발 보드에 로직을 구현하여 동작시키는 것을 목표로 하고 있습니다</a:t>
            </a:r>
            <a:r>
              <a:rPr lang="en-US" altLang="ko-KR" dirty="0"/>
              <a:t>. [</a:t>
            </a:r>
            <a:r>
              <a:rPr lang="ko-KR" altLang="en-US" dirty="0"/>
              <a:t>다음</a:t>
            </a:r>
            <a:r>
              <a:rPr lang="en-US" altLang="ko-KR" dirty="0"/>
              <a:t>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8EF75-168E-46AC-8BDB-0A85A6F4336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461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팀원의 분담에 대해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김지훈 학생은 </a:t>
            </a:r>
            <a:r>
              <a:rPr lang="en-US" altLang="ko-KR" dirty="0"/>
              <a:t>FPGA </a:t>
            </a:r>
            <a:r>
              <a:rPr lang="ko-KR" altLang="en-US" dirty="0"/>
              <a:t>로직 개발을 전담하여 알고리즘 포팅이나 기능 설계를 담당하고 프로젝트와 일정을 관리할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박찬우</a:t>
            </a:r>
            <a:r>
              <a:rPr lang="ko-KR" altLang="en-US" dirty="0"/>
              <a:t> 학생은 장비에 들어가는 소프트 코어 프로세서를 위한 내부 정책과 설정을 관리하기 위한 </a:t>
            </a:r>
            <a:r>
              <a:rPr lang="en-US" altLang="ko-KR" dirty="0"/>
              <a:t>C</a:t>
            </a:r>
            <a:r>
              <a:rPr lang="ko-KR" altLang="en-US" dirty="0"/>
              <a:t>언어 코드를 작성할 예정이고</a:t>
            </a:r>
            <a:endParaRPr lang="en-US" altLang="ko-KR" dirty="0"/>
          </a:p>
          <a:p>
            <a:r>
              <a:rPr lang="ko-KR" altLang="en-US" dirty="0" err="1"/>
              <a:t>조연정</a:t>
            </a:r>
            <a:r>
              <a:rPr lang="ko-KR" altLang="en-US" dirty="0"/>
              <a:t> 학생과 같이 관련 연구를 참고하여 알고리즘을 선정하고 </a:t>
            </a:r>
            <a:r>
              <a:rPr lang="en-US" altLang="ko-KR" dirty="0"/>
              <a:t>C</a:t>
            </a:r>
            <a:r>
              <a:rPr lang="ko-KR" altLang="en-US" dirty="0"/>
              <a:t>언어 기반 알고리즘 로직을 작성할 계획입니다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조연정</a:t>
            </a:r>
            <a:r>
              <a:rPr lang="ko-KR" altLang="en-US" dirty="0"/>
              <a:t> 학생은 장비 테스트를 위한 패킷 전송 프로그램이나 데이터셋 변환 프로그램을 개발할 예정이고</a:t>
            </a:r>
            <a:endParaRPr lang="en-US" altLang="ko-KR" dirty="0"/>
          </a:p>
          <a:p>
            <a:r>
              <a:rPr lang="ko-KR" altLang="en-US" dirty="0" err="1"/>
              <a:t>박찬우</a:t>
            </a:r>
            <a:r>
              <a:rPr lang="ko-KR" altLang="en-US" dirty="0"/>
              <a:t> 학생과 같이 동일하게 알고리즘 선정</a:t>
            </a:r>
            <a:r>
              <a:rPr lang="en-US" altLang="ko-KR" dirty="0"/>
              <a:t>, </a:t>
            </a:r>
            <a:r>
              <a:rPr lang="ko-KR" altLang="en-US" dirty="0"/>
              <a:t>알고리즘 로직을 작성할 계획입니다</a:t>
            </a:r>
            <a:r>
              <a:rPr lang="en-US" altLang="ko-KR" dirty="0"/>
              <a:t>. [</a:t>
            </a:r>
            <a:r>
              <a:rPr lang="ko-KR" altLang="en-US" dirty="0"/>
              <a:t>다음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8EF75-168E-46AC-8BDB-0A85A6F4336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87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사용 툴과 장비를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개발 보드는 </a:t>
            </a:r>
            <a:r>
              <a:rPr lang="en-US" altLang="ko-KR" dirty="0"/>
              <a:t>AMD </a:t>
            </a:r>
            <a:r>
              <a:rPr lang="ko-KR" altLang="en-US" dirty="0" err="1"/>
              <a:t>자일링스사의</a:t>
            </a:r>
            <a:r>
              <a:rPr lang="ko-KR" altLang="en-US" dirty="0"/>
              <a:t> </a:t>
            </a:r>
            <a:r>
              <a:rPr lang="en-US" altLang="ko-KR" dirty="0"/>
              <a:t>KC705 </a:t>
            </a:r>
            <a:r>
              <a:rPr lang="ko-KR" altLang="en-US" dirty="0"/>
              <a:t>개발 보드를 사용 할 계획입니다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RTL </a:t>
            </a:r>
            <a:r>
              <a:rPr lang="ko-KR" altLang="en-US" dirty="0"/>
              <a:t>개발을 위한 </a:t>
            </a:r>
            <a:r>
              <a:rPr lang="en-US" altLang="ko-KR" dirty="0"/>
              <a:t>IDE</a:t>
            </a:r>
            <a:r>
              <a:rPr lang="ko-KR" altLang="en-US" dirty="0"/>
              <a:t>로 </a:t>
            </a:r>
            <a:r>
              <a:rPr lang="ko-KR" altLang="en-US" dirty="0" err="1"/>
              <a:t>비바도</a:t>
            </a:r>
            <a:r>
              <a:rPr lang="ko-KR" altLang="en-US" dirty="0"/>
              <a:t> </a:t>
            </a:r>
            <a:r>
              <a:rPr lang="en-US" altLang="ko-KR" dirty="0"/>
              <a:t>2021.2</a:t>
            </a:r>
            <a:r>
              <a:rPr lang="ko-KR" altLang="en-US" dirty="0"/>
              <a:t>버전을 이용할 계획입니다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소프트 코어 프로세서로 </a:t>
            </a:r>
            <a:r>
              <a:rPr lang="ko-KR" altLang="en-US" dirty="0" err="1"/>
              <a:t>자일링스사의</a:t>
            </a:r>
            <a:r>
              <a:rPr lang="ko-KR" altLang="en-US" dirty="0"/>
              <a:t> </a:t>
            </a:r>
            <a:r>
              <a:rPr lang="ko-KR" altLang="en-US" dirty="0" err="1"/>
              <a:t>마이크로블레이즈를</a:t>
            </a:r>
            <a:r>
              <a:rPr lang="ko-KR" altLang="en-US" dirty="0"/>
              <a:t> 이용할 계획입니다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기타 소프트웨어는 윈도우 기반으로 작성할 예정이므로 비주얼 스튜디오 </a:t>
            </a:r>
            <a:r>
              <a:rPr lang="en-US" altLang="ko-KR" dirty="0"/>
              <a:t>2022</a:t>
            </a:r>
            <a:r>
              <a:rPr lang="ko-KR" altLang="en-US" dirty="0"/>
              <a:t>버전을 이용할 계획입니다</a:t>
            </a:r>
            <a:r>
              <a:rPr lang="en-US" altLang="ko-KR" dirty="0"/>
              <a:t>. [</a:t>
            </a:r>
            <a:r>
              <a:rPr lang="ko-KR" altLang="en-US" dirty="0"/>
              <a:t>다음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8EF75-168E-46AC-8BDB-0A85A6F4336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527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여기까지 저희 노드 팀의 </a:t>
            </a:r>
            <a:r>
              <a:rPr lang="en-US" altLang="ko-KR" dirty="0"/>
              <a:t>FPGA(</a:t>
            </a:r>
            <a:r>
              <a:rPr lang="ko-KR" altLang="en-US" dirty="0" err="1"/>
              <a:t>에프피지에이</a:t>
            </a:r>
            <a:r>
              <a:rPr lang="en-US" altLang="ko-KR" dirty="0"/>
              <a:t>)</a:t>
            </a:r>
            <a:r>
              <a:rPr lang="ko-KR" altLang="en-US" dirty="0"/>
              <a:t>를 이용한 고속 문자열 매칭 </a:t>
            </a:r>
            <a:r>
              <a:rPr lang="ko-KR" altLang="en-US" dirty="0" err="1"/>
              <a:t>캡스톤</a:t>
            </a:r>
            <a:r>
              <a:rPr lang="ko-KR" altLang="en-US" dirty="0"/>
              <a:t> 디자인 계획 발표를 마치겠습니다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긴 발표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8EF75-168E-46AC-8BDB-0A85A6F4336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18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위와 같이 </a:t>
            </a:r>
            <a:r>
              <a:rPr lang="ko-KR" altLang="en-US" dirty="0" err="1"/>
              <a:t>캡스톤디자인의</a:t>
            </a:r>
            <a:r>
              <a:rPr lang="ko-KR" altLang="en-US" dirty="0"/>
              <a:t> 배경 및 필요성</a:t>
            </a:r>
            <a:r>
              <a:rPr lang="en-US" altLang="ko-KR" dirty="0"/>
              <a:t>, </a:t>
            </a:r>
            <a:r>
              <a:rPr lang="ko-KR" altLang="en-US" dirty="0"/>
              <a:t>목표 및 비전</a:t>
            </a:r>
            <a:r>
              <a:rPr lang="en-US" altLang="ko-KR" dirty="0"/>
              <a:t>, </a:t>
            </a:r>
            <a:r>
              <a:rPr lang="ko-KR" altLang="en-US" dirty="0" err="1"/>
              <a:t>캡스톤</a:t>
            </a:r>
            <a:r>
              <a:rPr lang="ko-KR" altLang="en-US" dirty="0"/>
              <a:t> 디자인 내용</a:t>
            </a:r>
            <a:r>
              <a:rPr lang="en-US" altLang="ko-KR" dirty="0"/>
              <a:t>, </a:t>
            </a:r>
            <a:r>
              <a:rPr lang="ko-KR" altLang="en-US" dirty="0"/>
              <a:t>추진전략 및 방법 순으로 발표를 진행하도록 하겠습니다</a:t>
            </a:r>
            <a:r>
              <a:rPr lang="en-US" altLang="ko-KR" dirty="0"/>
              <a:t>. [</a:t>
            </a:r>
            <a:r>
              <a:rPr lang="ko-KR" altLang="en-US" dirty="0"/>
              <a:t>다음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8EF75-168E-46AC-8BDB-0A85A6F4336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53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0" marR="0" indent="-254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첫번째로 배경 및 필요성에 대해 말씀드리겠습니다</a:t>
            </a:r>
            <a:r>
              <a:rPr lang="en-US" altLang="ko-KR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54000" marR="0" indent="-254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저희가 문자열 </a:t>
            </a:r>
            <a:r>
              <a:rPr lang="ko-KR" altLang="en-US" sz="1800" kern="0" spc="-2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매칭을</a:t>
            </a:r>
            <a:r>
              <a:rPr lang="ko-KR" altLang="en-US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가속화 해보고자 하는 이유는 다음과 같습니다</a:t>
            </a:r>
            <a:r>
              <a:rPr lang="en-US" altLang="ko-KR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54000" marR="0" indent="-254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우선 문자열 </a:t>
            </a:r>
            <a:r>
              <a:rPr lang="ko-KR" altLang="en-US" sz="1800" kern="0" spc="-2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매칭은</a:t>
            </a:r>
            <a:r>
              <a:rPr lang="ko-KR" altLang="en-US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물리학 생물학과 같은 과학분야 뿐만 아니라 데이터베이스나 컴퓨터 게임과 같은 공학 분야까지 굉장히 다양한 분야에서 사용되고 있습니다</a:t>
            </a:r>
            <a:r>
              <a:rPr lang="en-US" altLang="ko-KR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54000" marR="0" indent="-254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첫번째 그림 가리키면서</a:t>
            </a:r>
            <a:r>
              <a:rPr lang="en-US" altLang="ko-KR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</a:t>
            </a:r>
            <a:r>
              <a:rPr lang="ko-KR" altLang="en-US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생물학에서는 </a:t>
            </a:r>
            <a:r>
              <a:rPr lang="en-US" altLang="ko-KR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DNA</a:t>
            </a:r>
            <a:r>
              <a:rPr lang="ko-KR" altLang="en-US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나 </a:t>
            </a:r>
            <a:r>
              <a:rPr lang="en-US" altLang="ko-KR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RNA</a:t>
            </a:r>
            <a:r>
              <a:rPr lang="ko-KR" altLang="en-US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패턴을 찾기 위해 문자열 </a:t>
            </a:r>
            <a:r>
              <a:rPr lang="ko-KR" altLang="en-US" sz="1800" kern="0" spc="-2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매칭을</a:t>
            </a:r>
            <a:r>
              <a:rPr lang="ko-KR" altLang="en-US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사용하고 있고</a:t>
            </a:r>
            <a:endParaRPr lang="en-US" altLang="ko-KR" sz="1800" kern="0" spc="-2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54000" marR="0" indent="-254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두번째 그림 가리키면서</a:t>
            </a:r>
            <a:r>
              <a:rPr lang="en-US" altLang="ko-KR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</a:t>
            </a:r>
            <a:r>
              <a:rPr lang="ko-KR" altLang="en-US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데이터베이스에는 인덱싱 되지 않은 데이터를 검색할 때 문자열 </a:t>
            </a:r>
            <a:r>
              <a:rPr lang="ko-KR" altLang="en-US" sz="1800" kern="0" spc="-2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매칭을</a:t>
            </a:r>
            <a:r>
              <a:rPr lang="ko-KR" altLang="en-US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사용하고 있습니다</a:t>
            </a:r>
            <a:r>
              <a:rPr lang="en-US" altLang="ko-KR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54000" marR="0" indent="-254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세번째 그림 가리키면서</a:t>
            </a:r>
            <a:r>
              <a:rPr lang="en-US" altLang="ko-KR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</a:t>
            </a:r>
            <a:r>
              <a:rPr lang="ko-KR" altLang="en-US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물론 게임에서도 많이 사용되고 있습니다</a:t>
            </a:r>
            <a:r>
              <a:rPr lang="en-US" altLang="ko-KR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[</a:t>
            </a:r>
            <a:r>
              <a:rPr lang="ko-KR" altLang="en-US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다음</a:t>
            </a:r>
            <a:r>
              <a:rPr lang="en-US" altLang="ko-KR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8EF75-168E-46AC-8BDB-0A85A6F4336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71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특히 컴퓨터 보안 영역에서 문자열 </a:t>
            </a:r>
            <a:r>
              <a:rPr lang="ko-KR" altLang="en-US" dirty="0" err="1"/>
              <a:t>매칭은</a:t>
            </a:r>
            <a:r>
              <a:rPr lang="ko-KR" altLang="en-US" dirty="0"/>
              <a:t> 많이 사용되고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레이어 세븐 방화벽에서는 어플리케이션 레벨의 데이터를 확인하고 이것이 </a:t>
            </a:r>
            <a:r>
              <a:rPr lang="en-US" altLang="ko-KR" dirty="0"/>
              <a:t>[</a:t>
            </a:r>
            <a:r>
              <a:rPr lang="ko-KR" altLang="en-US" dirty="0"/>
              <a:t>양을 가리키며</a:t>
            </a:r>
            <a:r>
              <a:rPr lang="en-US" altLang="ko-KR" dirty="0"/>
              <a:t>] </a:t>
            </a:r>
            <a:r>
              <a:rPr lang="ko-KR" altLang="en-US" dirty="0"/>
              <a:t>스팸인지</a:t>
            </a:r>
            <a:r>
              <a:rPr lang="en-US" altLang="ko-KR" dirty="0"/>
              <a:t>, [</a:t>
            </a:r>
            <a:r>
              <a:rPr lang="ko-KR" altLang="en-US" dirty="0" err="1"/>
              <a:t>그램린을</a:t>
            </a:r>
            <a:r>
              <a:rPr lang="ko-KR" altLang="en-US" dirty="0"/>
              <a:t> 가리키며</a:t>
            </a:r>
            <a:r>
              <a:rPr lang="en-US" altLang="ko-KR" dirty="0"/>
              <a:t>] </a:t>
            </a:r>
            <a:r>
              <a:rPr lang="ko-KR" altLang="en-US" dirty="0" err="1"/>
              <a:t>멀웨어인지</a:t>
            </a:r>
            <a:r>
              <a:rPr lang="en-US" altLang="ko-KR" dirty="0"/>
              <a:t>, [</a:t>
            </a:r>
            <a:r>
              <a:rPr lang="ko-KR" altLang="en-US" dirty="0"/>
              <a:t>공룡을 가리키며</a:t>
            </a:r>
            <a:r>
              <a:rPr lang="en-US" altLang="ko-KR" dirty="0"/>
              <a:t>] </a:t>
            </a:r>
            <a:r>
              <a:rPr lang="ko-KR" altLang="en-US" dirty="0" err="1"/>
              <a:t>익스플로잇인지</a:t>
            </a:r>
            <a:r>
              <a:rPr lang="ko-KR" altLang="en-US" dirty="0"/>
              <a:t> 확인해야 하는데</a:t>
            </a:r>
            <a:endParaRPr lang="en-US" altLang="ko-KR" dirty="0"/>
          </a:p>
          <a:p>
            <a:r>
              <a:rPr lang="ko-KR" altLang="en-US" dirty="0"/>
              <a:t>그것을 확인하기 위해 </a:t>
            </a:r>
            <a:r>
              <a:rPr lang="en-US" altLang="ko-KR" dirty="0"/>
              <a:t>[</a:t>
            </a:r>
            <a:r>
              <a:rPr lang="ko-KR" altLang="en-US" dirty="0"/>
              <a:t>첫번째 그림 가리키며</a:t>
            </a:r>
            <a:r>
              <a:rPr lang="en-US" altLang="ko-KR" dirty="0"/>
              <a:t>] </a:t>
            </a:r>
            <a:r>
              <a:rPr lang="ko-KR" altLang="en-US" dirty="0"/>
              <a:t>딥 패킷 </a:t>
            </a:r>
            <a:r>
              <a:rPr lang="ko-KR" altLang="en-US" dirty="0" err="1"/>
              <a:t>인스펙션을</a:t>
            </a:r>
            <a:r>
              <a:rPr lang="ko-KR" altLang="en-US" dirty="0"/>
              <a:t> 진행하게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딥 패킷 </a:t>
            </a:r>
            <a:r>
              <a:rPr lang="ko-KR" altLang="en-US" dirty="0" err="1"/>
              <a:t>인스펙션은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어플리케이션 데이터를 가리키며</a:t>
            </a:r>
            <a:r>
              <a:rPr lang="en-US" altLang="ko-KR" dirty="0"/>
              <a:t>] </a:t>
            </a:r>
            <a:r>
              <a:rPr lang="ko-KR" altLang="en-US" dirty="0"/>
              <a:t>어플리케이션 레이어의 데이터를 가지고 있는 데이터와 비교하여 일치하는지 확인하는 방식이기 때문에</a:t>
            </a:r>
            <a:endParaRPr lang="en-US" altLang="ko-KR" dirty="0"/>
          </a:p>
          <a:p>
            <a:r>
              <a:rPr lang="ko-KR" altLang="en-US" dirty="0"/>
              <a:t>문자열 </a:t>
            </a:r>
            <a:r>
              <a:rPr lang="ko-KR" altLang="en-US" dirty="0" err="1"/>
              <a:t>매칭을</a:t>
            </a:r>
            <a:r>
              <a:rPr lang="ko-KR" altLang="en-US" dirty="0"/>
              <a:t> 고속으로 처리 할 이유가 됩니다</a:t>
            </a:r>
            <a:r>
              <a:rPr lang="en-US" altLang="ko-KR" dirty="0"/>
              <a:t>. [</a:t>
            </a:r>
            <a:r>
              <a:rPr lang="ko-KR" altLang="en-US" dirty="0"/>
              <a:t>다음</a:t>
            </a:r>
            <a:r>
              <a:rPr lang="en-US" altLang="ko-KR" dirty="0"/>
              <a:t>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8EF75-168E-46AC-8BDB-0A85A6F4336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702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첫번째 그림을 가리키면서</a:t>
            </a:r>
            <a:r>
              <a:rPr lang="en-US" altLang="ko-KR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</a:t>
            </a:r>
            <a:r>
              <a:rPr lang="ko-KR" altLang="en-US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또한 </a:t>
            </a:r>
            <a:r>
              <a:rPr lang="en-US" altLang="ko-KR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2017</a:t>
            </a:r>
            <a:r>
              <a:rPr lang="ko-KR" altLang="en-US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년 기준 한달 </a:t>
            </a:r>
            <a:r>
              <a:rPr lang="ko-KR" altLang="en-US" sz="1800" kern="0" spc="-2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십이만</a:t>
            </a:r>
            <a:r>
              <a:rPr lang="ko-KR" altLang="en-US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PB(</a:t>
            </a:r>
            <a:r>
              <a:rPr lang="ko-KR" altLang="en-US" sz="1800" kern="0" spc="-2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페타</a:t>
            </a:r>
            <a:r>
              <a:rPr lang="ko-KR" altLang="en-US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바이트</a:t>
            </a:r>
            <a:r>
              <a:rPr lang="en-US" altLang="ko-KR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넘고 앞으로도 급격하게 늘어날 것으로 예상되는 거대한 네트워크 트래픽과</a:t>
            </a:r>
            <a:endParaRPr lang="en-US" altLang="ko-KR" sz="1800" kern="0" spc="-2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두번째 그림을 가리키면서</a:t>
            </a:r>
            <a:r>
              <a:rPr lang="en-US" altLang="ko-KR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2025</a:t>
            </a:r>
            <a:r>
              <a:rPr lang="ko-KR" altLang="en-US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ko-KR" altLang="en-US" sz="1800" kern="0" spc="-2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백칠십오</a:t>
            </a:r>
            <a:r>
              <a:rPr lang="ko-KR" altLang="en-US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ZB(</a:t>
            </a:r>
            <a:r>
              <a:rPr lang="ko-KR" altLang="en-US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제타 바이트</a:t>
            </a:r>
            <a:r>
              <a:rPr lang="en-US" altLang="ko-KR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넘어 갈 것으로 예상되는 저장 매체의 저장 데이터의 증가폭으로 보았을 때</a:t>
            </a:r>
            <a:endParaRPr lang="en-US" altLang="ko-KR" sz="1800" kern="0" spc="-2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지금보다 더 빠른 문자열 매칭 기술의 중요도도 시시각각 늘어난다고 볼 수 있습니다</a:t>
            </a:r>
            <a:r>
              <a:rPr lang="en-US" altLang="ko-KR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[</a:t>
            </a:r>
            <a:r>
              <a:rPr lang="ko-KR" altLang="en-US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다음</a:t>
            </a:r>
            <a:r>
              <a:rPr lang="en-US" altLang="ko-KR" sz="1800" kern="0" spc="-2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8EF75-168E-46AC-8BDB-0A85A6F4336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451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그러므로 문자열 매칭에 대한 병목을 줄이기 위해 충분한 대역폭을 확보해야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문자열 </a:t>
            </a:r>
            <a:r>
              <a:rPr lang="ko-KR" altLang="en-US" dirty="0" err="1"/>
              <a:t>매칭을</a:t>
            </a:r>
            <a:r>
              <a:rPr lang="ko-KR" altLang="en-US" dirty="0"/>
              <a:t> 직렬적으로 </a:t>
            </a:r>
            <a:r>
              <a:rPr lang="ko-KR" altLang="en-US" dirty="0" err="1"/>
              <a:t>처리하는것이</a:t>
            </a:r>
            <a:r>
              <a:rPr lang="ko-KR" altLang="en-US" dirty="0"/>
              <a:t> 아닌 병렬 처리의 필요성이 대두되고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우리는 높은 </a:t>
            </a:r>
            <a:r>
              <a:rPr lang="en-US" altLang="ko-KR" dirty="0"/>
              <a:t>(I/O)</a:t>
            </a:r>
            <a:r>
              <a:rPr lang="ko-KR" altLang="en-US" dirty="0" err="1"/>
              <a:t>아이오</a:t>
            </a:r>
            <a:r>
              <a:rPr lang="ko-KR" altLang="en-US" dirty="0"/>
              <a:t> 대역폭과 로직을 병렬적으로 설계할 수 있는 장점을 가진 </a:t>
            </a:r>
            <a:r>
              <a:rPr lang="en-US" altLang="ko-KR" dirty="0"/>
              <a:t>FPGA</a:t>
            </a:r>
            <a:r>
              <a:rPr lang="ko-KR" altLang="en-US" dirty="0"/>
              <a:t>를 이용하고</a:t>
            </a:r>
            <a:endParaRPr lang="en-US" altLang="ko-KR" dirty="0"/>
          </a:p>
          <a:p>
            <a:r>
              <a:rPr lang="ko-KR" altLang="en-US" dirty="0"/>
              <a:t>가장 빠르게 동작할 수 있는 알고리즘을 선정 및 튜닝하여 충분한 대역폭을 가진 </a:t>
            </a:r>
            <a:r>
              <a:rPr lang="en-US" altLang="ko-KR" dirty="0"/>
              <a:t>FPGA </a:t>
            </a:r>
            <a:r>
              <a:rPr lang="ko-KR" altLang="en-US" dirty="0"/>
              <a:t>문자열 매칭 가속기를 만드는 것을 목표로 하였습니다</a:t>
            </a:r>
            <a:r>
              <a:rPr lang="en-US" altLang="ko-KR" dirty="0"/>
              <a:t>. [</a:t>
            </a:r>
            <a:r>
              <a:rPr lang="ko-KR" altLang="en-US" dirty="0"/>
              <a:t>다음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8EF75-168E-46AC-8BDB-0A85A6F4336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562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두번째로 목표 및 비전에 대해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</a:t>
            </a:r>
            <a:r>
              <a:rPr lang="ko-KR" altLang="en-US" dirty="0" err="1"/>
              <a:t>캡스톤</a:t>
            </a:r>
            <a:r>
              <a:rPr lang="ko-KR" altLang="en-US" dirty="0"/>
              <a:t> 디자인의 목표는 첫째로 현재 사용되고 있는 문자열 매칭이나 패턴 매칭 알고리즘을 비교</a:t>
            </a:r>
            <a:r>
              <a:rPr lang="en-US" altLang="ko-KR" dirty="0"/>
              <a:t>, </a:t>
            </a:r>
            <a:r>
              <a:rPr lang="ko-KR" altLang="en-US" dirty="0"/>
              <a:t>분석하여 적절한 알고리즘을 선정하는 것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두번째 그림 가리키며</a:t>
            </a:r>
            <a:r>
              <a:rPr lang="en-US" altLang="ko-KR" dirty="0"/>
              <a:t>] </a:t>
            </a:r>
            <a:r>
              <a:rPr lang="ko-KR" altLang="en-US" dirty="0"/>
              <a:t>둘째로 선정한 알고리즘을 이용하여 실제 </a:t>
            </a:r>
            <a:r>
              <a:rPr lang="en-US" altLang="ko-KR" dirty="0"/>
              <a:t>FPGA</a:t>
            </a:r>
            <a:r>
              <a:rPr lang="ko-KR" altLang="en-US" dirty="0"/>
              <a:t> 개발 보드를 이용하여 알고리즘을 실증하고 구현하여 최적의 문자열 </a:t>
            </a:r>
            <a:r>
              <a:rPr lang="ko-KR" altLang="en-US" dirty="0" err="1"/>
              <a:t>매칭을</a:t>
            </a:r>
            <a:r>
              <a:rPr lang="ko-KR" altLang="en-US" dirty="0"/>
              <a:t> 구현함을 목표로 합니다</a:t>
            </a:r>
            <a:r>
              <a:rPr lang="en-US" altLang="ko-KR" dirty="0"/>
              <a:t>. [</a:t>
            </a:r>
            <a:r>
              <a:rPr lang="ko-KR" altLang="en-US" dirty="0"/>
              <a:t>다음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8EF75-168E-46AC-8BDB-0A85A6F4336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860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저희 </a:t>
            </a:r>
            <a:r>
              <a:rPr lang="ko-KR" altLang="en-US" dirty="0" err="1"/>
              <a:t>캡스톤</a:t>
            </a:r>
            <a:r>
              <a:rPr lang="ko-KR" altLang="en-US" dirty="0"/>
              <a:t> 디자인의 비전에 대해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문자열 </a:t>
            </a:r>
            <a:r>
              <a:rPr lang="ko-KR" altLang="en-US" dirty="0" err="1"/>
              <a:t>매칭은</a:t>
            </a:r>
            <a:r>
              <a:rPr lang="ko-KR" altLang="en-US" dirty="0"/>
              <a:t> 특히 컴퓨터 보안분야에 많이 사용되는 기술인 만큼 전 세계적인 사이버 보안 시장규모를 보았을 때</a:t>
            </a:r>
            <a:endParaRPr lang="en-US" altLang="ko-KR" dirty="0"/>
          </a:p>
          <a:p>
            <a:r>
              <a:rPr lang="ko-KR" altLang="en-US" dirty="0"/>
              <a:t>꾸준히 증가함을 확인할 수 있습니다</a:t>
            </a:r>
            <a:r>
              <a:rPr lang="en-US" altLang="ko-KR" dirty="0"/>
              <a:t>. </a:t>
            </a:r>
            <a:r>
              <a:rPr lang="ko-KR" altLang="en-US" dirty="0"/>
              <a:t>특히 </a:t>
            </a:r>
            <a:r>
              <a:rPr lang="en-US" altLang="ko-KR" dirty="0"/>
              <a:t>IoT(</a:t>
            </a:r>
            <a:r>
              <a:rPr lang="ko-KR" altLang="en-US" dirty="0" err="1"/>
              <a:t>아이오티</a:t>
            </a:r>
            <a:r>
              <a:rPr lang="en-US" altLang="ko-KR" dirty="0"/>
              <a:t>)</a:t>
            </a:r>
            <a:r>
              <a:rPr lang="ko-KR" altLang="en-US" dirty="0"/>
              <a:t> 분야에서 </a:t>
            </a:r>
            <a:r>
              <a:rPr lang="ko-KR" altLang="en-US" dirty="0" err="1"/>
              <a:t>괄목할만한</a:t>
            </a:r>
            <a:r>
              <a:rPr lang="ko-KR" altLang="en-US" dirty="0"/>
              <a:t> 성장을 이루고 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 평균 </a:t>
            </a:r>
            <a:r>
              <a:rPr lang="en-US" altLang="ko-KR" dirty="0"/>
              <a:t>54.8</a:t>
            </a:r>
            <a:r>
              <a:rPr lang="ko-KR" altLang="en-US" dirty="0"/>
              <a:t>퍼센트의 시장규모 증가가 발생하고 있음을 확인할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FPGA</a:t>
            </a:r>
            <a:r>
              <a:rPr lang="ko-KR" altLang="en-US" dirty="0"/>
              <a:t>로 개발한 로직을 기반으로 </a:t>
            </a:r>
            <a:r>
              <a:rPr lang="en-US" altLang="ko-KR" dirty="0"/>
              <a:t>ASIC(</a:t>
            </a:r>
            <a:r>
              <a:rPr lang="ko-KR" altLang="en-US" dirty="0" err="1"/>
              <a:t>에이직</a:t>
            </a:r>
            <a:r>
              <a:rPr lang="en-US" altLang="ko-KR" dirty="0"/>
              <a:t>)</a:t>
            </a:r>
            <a:r>
              <a:rPr lang="ko-KR" altLang="en-US" dirty="0"/>
              <a:t>을 만든다면 특히 </a:t>
            </a:r>
            <a:r>
              <a:rPr lang="en-US" altLang="ko-KR" dirty="0"/>
              <a:t>IoT(</a:t>
            </a:r>
            <a:r>
              <a:rPr lang="ko-KR" altLang="en-US" dirty="0" err="1"/>
              <a:t>아이오티</a:t>
            </a:r>
            <a:r>
              <a:rPr lang="en-US" altLang="ko-KR" dirty="0"/>
              <a:t>)</a:t>
            </a:r>
            <a:r>
              <a:rPr lang="ko-KR" altLang="en-US" dirty="0"/>
              <a:t> 분야에 대한 공략이 가능 할 것으로 예상합니다</a:t>
            </a:r>
            <a:r>
              <a:rPr lang="en-US" altLang="ko-KR" dirty="0"/>
              <a:t>. [</a:t>
            </a:r>
            <a:r>
              <a:rPr lang="ko-KR" altLang="en-US" dirty="0"/>
              <a:t>다음</a:t>
            </a:r>
            <a:r>
              <a:rPr lang="en-US" altLang="ko-KR" dirty="0"/>
              <a:t>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8EF75-168E-46AC-8BDB-0A85A6F4336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749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세번째로 </a:t>
            </a:r>
            <a:r>
              <a:rPr lang="ko-KR" altLang="en-US" dirty="0" err="1"/>
              <a:t>캡스톤디자인</a:t>
            </a:r>
            <a:r>
              <a:rPr lang="ko-KR" altLang="en-US" dirty="0"/>
              <a:t> 내용에 대해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현재까지 문자열 매칭 알고리즘으로 많이 사용되고 있는 알고리즘은 </a:t>
            </a:r>
            <a:r>
              <a:rPr lang="en-US" altLang="ko-KR" dirty="0"/>
              <a:t>[</a:t>
            </a:r>
            <a:r>
              <a:rPr lang="ko-KR" altLang="en-US" dirty="0"/>
              <a:t>첫번째 그림 가리키며</a:t>
            </a:r>
            <a:r>
              <a:rPr lang="en-US" altLang="ko-KR" dirty="0"/>
              <a:t>] </a:t>
            </a:r>
            <a:r>
              <a:rPr lang="ko-KR" altLang="en-US" dirty="0"/>
              <a:t>라빈</a:t>
            </a:r>
            <a:r>
              <a:rPr lang="en-US" altLang="ko-KR" dirty="0"/>
              <a:t>-</a:t>
            </a:r>
            <a:r>
              <a:rPr lang="ko-KR" altLang="en-US" dirty="0"/>
              <a:t>카프 알고리즘</a:t>
            </a:r>
            <a:r>
              <a:rPr lang="en-US" altLang="ko-KR" dirty="0"/>
              <a:t>, [</a:t>
            </a:r>
            <a:r>
              <a:rPr lang="ko-KR" altLang="en-US" dirty="0"/>
              <a:t>두번째 그림 가리키며</a:t>
            </a:r>
            <a:r>
              <a:rPr lang="en-US" altLang="ko-KR" dirty="0"/>
              <a:t>] </a:t>
            </a:r>
            <a:r>
              <a:rPr lang="ko-KR" altLang="en-US" dirty="0"/>
              <a:t>아호</a:t>
            </a:r>
            <a:r>
              <a:rPr lang="en-US" altLang="ko-KR" dirty="0"/>
              <a:t>-</a:t>
            </a:r>
            <a:r>
              <a:rPr lang="ko-KR" altLang="en-US" dirty="0" err="1"/>
              <a:t>코라식</a:t>
            </a:r>
            <a:r>
              <a:rPr lang="ko-KR" altLang="en-US" dirty="0"/>
              <a:t> 알고리즘 </a:t>
            </a:r>
            <a:r>
              <a:rPr lang="en-US" altLang="ko-KR" dirty="0"/>
              <a:t>[</a:t>
            </a:r>
            <a:r>
              <a:rPr lang="ko-KR" altLang="en-US" dirty="0"/>
              <a:t>세번째 그림 가리키며</a:t>
            </a:r>
            <a:r>
              <a:rPr lang="en-US" altLang="ko-KR" dirty="0"/>
              <a:t>] </a:t>
            </a:r>
            <a:r>
              <a:rPr lang="ko-KR" altLang="en-US" dirty="0"/>
              <a:t>우</a:t>
            </a:r>
            <a:r>
              <a:rPr lang="en-US" altLang="ko-KR" dirty="0"/>
              <a:t>-</a:t>
            </a:r>
            <a:r>
              <a:rPr lang="ko-KR" altLang="en-US" dirty="0" err="1"/>
              <a:t>만버</a:t>
            </a:r>
            <a:r>
              <a:rPr lang="ko-KR" altLang="en-US" dirty="0"/>
              <a:t> 알고리즘이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첫번째 그림 가리키며</a:t>
            </a:r>
            <a:r>
              <a:rPr lang="en-US" altLang="ko-KR" dirty="0"/>
              <a:t>] </a:t>
            </a:r>
            <a:r>
              <a:rPr lang="ko-KR" altLang="en-US" dirty="0"/>
              <a:t>라빈</a:t>
            </a:r>
            <a:r>
              <a:rPr lang="en-US" altLang="ko-KR" dirty="0"/>
              <a:t>-</a:t>
            </a:r>
            <a:r>
              <a:rPr lang="ko-KR" altLang="en-US" dirty="0"/>
              <a:t>카프 알고리즘은 검색할 문자열에 대해 </a:t>
            </a:r>
            <a:r>
              <a:rPr lang="ko-KR" altLang="en-US" dirty="0" err="1"/>
              <a:t>해싱</a:t>
            </a:r>
            <a:r>
              <a:rPr lang="ko-KR" altLang="en-US" dirty="0"/>
              <a:t> 처리를 통해 </a:t>
            </a:r>
            <a:r>
              <a:rPr lang="ko-KR" altLang="en-US" dirty="0" err="1"/>
              <a:t>해시값이</a:t>
            </a:r>
            <a:r>
              <a:rPr lang="ko-KR" altLang="en-US" dirty="0"/>
              <a:t> 동일한지 비교하는 방식을 이용하는 알고리즘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두번째 그림 가리키며</a:t>
            </a:r>
            <a:r>
              <a:rPr lang="en-US" altLang="ko-KR" dirty="0"/>
              <a:t>] </a:t>
            </a:r>
            <a:r>
              <a:rPr lang="ko-KR" altLang="en-US" dirty="0"/>
              <a:t>아호</a:t>
            </a:r>
            <a:r>
              <a:rPr lang="en-US" altLang="ko-KR" dirty="0"/>
              <a:t>-</a:t>
            </a:r>
            <a:r>
              <a:rPr lang="ko-KR" altLang="en-US" dirty="0" err="1"/>
              <a:t>코라식</a:t>
            </a:r>
            <a:r>
              <a:rPr lang="ko-KR" altLang="en-US" dirty="0"/>
              <a:t> 알고리즘은 상태 </a:t>
            </a:r>
            <a:r>
              <a:rPr lang="ko-KR" altLang="en-US" dirty="0" err="1"/>
              <a:t>머신을</a:t>
            </a:r>
            <a:r>
              <a:rPr lang="ko-KR" altLang="en-US" dirty="0"/>
              <a:t> 이용하여 다음 문자가 실패하는지 성공하는지에 따라 상태 </a:t>
            </a:r>
            <a:r>
              <a:rPr lang="ko-KR" altLang="en-US" dirty="0" err="1"/>
              <a:t>머신을</a:t>
            </a:r>
            <a:r>
              <a:rPr lang="ko-KR" altLang="en-US" dirty="0"/>
              <a:t> 변경시켜주는 방식을 이용한 알고리즘입니다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세번째 그림 가리키며</a:t>
            </a:r>
            <a:r>
              <a:rPr lang="en-US" altLang="ko-KR" dirty="0"/>
              <a:t>] </a:t>
            </a:r>
            <a:r>
              <a:rPr lang="ko-KR" altLang="en-US" dirty="0"/>
              <a:t>우</a:t>
            </a:r>
            <a:r>
              <a:rPr lang="en-US" altLang="ko-KR" dirty="0"/>
              <a:t>-</a:t>
            </a:r>
            <a:r>
              <a:rPr lang="ko-KR" altLang="en-US" dirty="0" err="1"/>
              <a:t>만버</a:t>
            </a:r>
            <a:r>
              <a:rPr lang="ko-KR" altLang="en-US" dirty="0"/>
              <a:t> 알고리즘은 문자열의 뒤에서 부터 매칭하여 </a:t>
            </a:r>
            <a:r>
              <a:rPr lang="ko-KR" altLang="en-US" dirty="0" err="1"/>
              <a:t>틀린경우</a:t>
            </a:r>
            <a:r>
              <a:rPr lang="ko-KR" altLang="en-US" dirty="0"/>
              <a:t> 문자열의 길이만큼 점프하는 방식의 알고리즘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이외에도 많은 알고리즘을 분석하여 최적의 알고리즘을 </a:t>
            </a:r>
            <a:r>
              <a:rPr lang="ko-KR" altLang="en-US" dirty="0" err="1"/>
              <a:t>선정하는것이</a:t>
            </a:r>
            <a:r>
              <a:rPr lang="ko-KR" altLang="en-US" dirty="0"/>
              <a:t> 첫째 목표입니다</a:t>
            </a:r>
            <a:r>
              <a:rPr lang="en-US" altLang="ko-KR" dirty="0"/>
              <a:t>. [</a:t>
            </a:r>
            <a:r>
              <a:rPr lang="ko-KR" altLang="en-US" dirty="0"/>
              <a:t>다음</a:t>
            </a:r>
            <a:r>
              <a:rPr lang="en-US" altLang="ko-KR" dirty="0"/>
              <a:t>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8EF75-168E-46AC-8BDB-0A85A6F4336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538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F986B-84FB-DB51-6BF6-5662F9463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223D9C-CE77-D1B8-C07D-494765DF6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3929E-0227-D137-24F6-C2FBA8F5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544-7764-4D7B-B4E9-CC210C46AC39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BE71D-A0AA-09ED-5644-4B7775BF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6ECAC-EBB9-E0A2-0B16-74B5693B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AD55-73C4-4572-B4F4-8D2EF5842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25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05E59-D4EF-4651-7F34-8BA88CCF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FA3937-2212-DC91-D28D-51D7B0615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63D5D-2F0D-1E0D-D0C6-DA517F11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544-7764-4D7B-B4E9-CC210C46AC39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47B45-07F2-058F-B48F-1DA7C574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56996-CAC4-F2C9-5F98-525EC76B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AD55-73C4-4572-B4F4-8D2EF5842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18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70516D-0DAF-0229-2CD1-781C45C54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E692EE-1161-84CA-50B0-07C3F7E4B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4DF249-5DC1-4A54-E923-AB278C8B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544-7764-4D7B-B4E9-CC210C46AC39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A3040-325F-7CFA-D71A-C220621D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650DA-48E7-244F-74DB-F129B90D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AD55-73C4-4572-B4F4-8D2EF5842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90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9F11F-B621-5BC1-CDCB-4D054F46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40AD1-A4DF-19C5-15EC-9927D8797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71B2F8-4F58-3DB2-8C19-690CE592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544-7764-4D7B-B4E9-CC210C46AC39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6744C-4EF2-A1A2-ED8F-EDCA03CC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59C2B-EB31-152B-7C4B-D3F91868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AD55-73C4-4572-B4F4-8D2EF5842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51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9F81D-B6C8-FF2B-CC06-89694906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9C5AF-5091-8F86-4A41-0048BB92F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1C274-105C-09B4-0FFD-E2CB695E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544-7764-4D7B-B4E9-CC210C46AC39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F6ACAB-DA24-D9D1-9419-BC5F9C4D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1BE8D-24CE-D58A-092B-980A549D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AD55-73C4-4572-B4F4-8D2EF5842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34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617CA-51BF-C3DE-0345-3272C97A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08846-0A5E-568B-EE7B-937BDE05F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6C50D1-2788-1738-9CEB-B4FF64A95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92E369-9AA9-9F30-57BC-E238DEB7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544-7764-4D7B-B4E9-CC210C46AC39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6D4AE0-1225-3D70-9E2B-9AA73FED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93BCEA-93D0-C731-AC49-EFE15FFB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AD55-73C4-4572-B4F4-8D2EF5842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0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FF213-0554-3C6C-F78F-4FA15920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B51742-CF6E-6026-D41E-7FF7E2E89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09F4EF-AF6E-4B53-C720-0A76CD541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8BAF89-99B2-E4C2-E32C-90D41B1F1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BBD769-6B93-8A97-10BC-404A5F6DE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FD33AE-6124-8B26-219C-9276F4C4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544-7764-4D7B-B4E9-CC210C46AC39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6CB892-21DA-5451-AE73-33E62C13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40B877-3C6D-ABA2-F629-C1CEDD24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AD55-73C4-4572-B4F4-8D2EF5842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5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00EC1-AE4E-DD61-3C61-9DF72BFD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13DED8-8341-F34E-93F4-1E960832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544-7764-4D7B-B4E9-CC210C46AC39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BF3F6C-B20F-A0C1-F61E-41549A9D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CFF57A-2837-9C66-CBEF-794C0E52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AD55-73C4-4572-B4F4-8D2EF5842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1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EF22DA-A715-F186-9C3F-DC743378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544-7764-4D7B-B4E9-CC210C46AC39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2F9B3E-5E81-7FF5-C008-8A1A26B5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6553A1-E6B2-35C9-AB6F-CFA8A01A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AD55-73C4-4572-B4F4-8D2EF5842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48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8812B-5DE3-EED0-1801-866F4974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3B7EB-5F6E-E1DF-BAD7-67A76F3F0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1AF41D-B8C6-105B-6194-AB148B6CE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95AA6F-BFCD-2E1F-9147-F305DC48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544-7764-4D7B-B4E9-CC210C46AC39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12F60D-A29D-DE40-2AE9-6AA743DF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439B99-6FCD-8810-F397-685F8047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AD55-73C4-4572-B4F4-8D2EF5842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46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A979A-6306-25A6-07CB-6CDDDFD5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CFD426-51D7-C22E-2F35-0DCA11083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B0A912-A86C-8501-8E5D-A06311051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646B2-5972-F5B6-33F7-F94FA5A9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544-7764-4D7B-B4E9-CC210C46AC39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6FD83-AD12-9A7B-8DB6-BE2659FA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C38F47-BF40-FF60-B886-CD0CD29C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AD55-73C4-4572-B4F4-8D2EF5842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4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E243F2-6207-3AD2-24D9-8B3A693D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887518-0298-B150-A0DC-F4F6AFE5C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62498-620E-9753-4EBA-2D438C0C2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64544-7764-4D7B-B4E9-CC210C46AC39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4584A-1B72-6EBC-E6DE-FDF088861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AD7E06-D0BA-B576-2BF8-5CECDAEAF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CAD55-73C4-4572-B4F4-8D2EF5842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1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C3C79-FECE-C3B3-A98E-71AAB3FA1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FPGA</a:t>
            </a:r>
            <a:r>
              <a:rPr lang="ko-KR" altLang="en-US" sz="5400" dirty="0"/>
              <a:t>를 이용한 고속 문자열 매칭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A6B381-305F-EDC2-8DAD-34FD1CC10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팀명</a:t>
            </a:r>
            <a:r>
              <a:rPr lang="ko-KR" altLang="en-US" dirty="0"/>
              <a:t> </a:t>
            </a:r>
            <a:r>
              <a:rPr lang="en-US" altLang="ko-KR" dirty="0"/>
              <a:t>: NODE</a:t>
            </a:r>
          </a:p>
          <a:p>
            <a:pPr algn="r"/>
            <a:r>
              <a:rPr lang="ko-KR" altLang="en-US" dirty="0"/>
              <a:t>지도교수 </a:t>
            </a:r>
            <a:r>
              <a:rPr lang="en-US" altLang="ko-KR" dirty="0"/>
              <a:t>: </a:t>
            </a:r>
            <a:r>
              <a:rPr lang="ko-KR" altLang="en-US" dirty="0"/>
              <a:t>이현빈</a:t>
            </a:r>
            <a:endParaRPr lang="en-US" altLang="ko-KR" dirty="0"/>
          </a:p>
          <a:p>
            <a:pPr algn="r"/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김지훈 </a:t>
            </a:r>
            <a:r>
              <a:rPr lang="ko-KR" altLang="en-US" dirty="0" err="1"/>
              <a:t>박찬우</a:t>
            </a:r>
            <a:r>
              <a:rPr lang="ko-KR" altLang="en-US" dirty="0"/>
              <a:t> </a:t>
            </a:r>
            <a:r>
              <a:rPr lang="ko-KR" altLang="en-US" dirty="0" err="1"/>
              <a:t>조연정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BA5535-F999-5829-4BC5-1EB995B4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AD55-73C4-4572-B4F4-8D2EF58424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166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1AF41-6C0F-0813-1560-2FD39C14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캡스톤디자인</a:t>
            </a:r>
            <a:r>
              <a:rPr lang="ko-KR" altLang="en-US" dirty="0"/>
              <a:t>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8C9CA2-EAEC-1F5F-6AF3-20BC8F21B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알고리즘 </a:t>
            </a:r>
            <a:r>
              <a:rPr lang="en-US" altLang="ko-KR" dirty="0"/>
              <a:t>&amp; </a:t>
            </a:r>
            <a:r>
              <a:rPr lang="ko-KR" altLang="en-US" dirty="0"/>
              <a:t>구조 최적화</a:t>
            </a:r>
          </a:p>
        </p:txBody>
      </p:sp>
      <p:pic>
        <p:nvPicPr>
          <p:cNvPr id="4" name="_x559166712">
            <a:extLst>
              <a:ext uri="{FF2B5EF4-FFF2-40B4-BE49-F238E27FC236}">
                <a16:creationId xmlns:a16="http://schemas.microsoft.com/office/drawing/2014/main" id="{9E215F70-44BF-CF15-D9AB-D33D739EF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380885"/>
            <a:ext cx="4746625" cy="310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33D155-6CB8-E2D4-00A0-5A84E1F87FBC}"/>
              </a:ext>
            </a:extLst>
          </p:cNvPr>
          <p:cNvSpPr txBox="1"/>
          <p:nvPr/>
        </p:nvSpPr>
        <p:spPr>
          <a:xfrm>
            <a:off x="936496" y="5534166"/>
            <a:ext cx="41771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Q. Wang and V. K. Prasanna, "Multi-Core Architecture on FPGA for Large </a:t>
            </a:r>
            <a:r>
              <a:rPr lang="en-US" altLang="ko-KR" sz="1100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Dictionary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String </a:t>
            </a:r>
            <a:r>
              <a:rPr lang="en-US" altLang="ko-KR" sz="1100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Matching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," 2009 17th IEEE Symposium on Field Programmable Custom Computing Machines, Napa, CA, USA, 2009, pp. 96-103,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doi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10.1109/FCCM.2009.43.</a:t>
            </a:r>
            <a:endParaRPr lang="en-US" altLang="ko-KR" sz="11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551B59-B002-2661-2294-67D286DBB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411" y="2023839"/>
            <a:ext cx="5567637" cy="35103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ED6A40-85BC-D308-FB5A-E31BC85606D7}"/>
              </a:ext>
            </a:extLst>
          </p:cNvPr>
          <p:cNvSpPr txBox="1"/>
          <p:nvPr/>
        </p:nvSpPr>
        <p:spPr>
          <a:xfrm>
            <a:off x="6313998" y="5599453"/>
            <a:ext cx="5184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i="0" dirty="0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S. Zhou, C.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Chelmis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and V. K. Prasanna, "Optimizing memory performance for FPGA implementation of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pagerank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," </a:t>
            </a:r>
            <a:r>
              <a:rPr lang="en-US" altLang="ko-KR" sz="1100" b="0" i="1" dirty="0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2015 International Conference on </a:t>
            </a:r>
            <a:r>
              <a:rPr lang="en-US" altLang="ko-KR" sz="1100" b="0" i="1" dirty="0" err="1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ReConFigurable</a:t>
            </a:r>
            <a:r>
              <a:rPr lang="en-US" altLang="ko-KR" sz="1100" b="0" i="1" dirty="0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Computing and FPGAs (</a:t>
            </a:r>
            <a:r>
              <a:rPr lang="en-US" altLang="ko-KR" sz="1100" b="0" i="1" dirty="0" err="1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ReConFig</a:t>
            </a:r>
            <a:r>
              <a:rPr lang="en-US" altLang="ko-KR" sz="1100" b="0" i="1" dirty="0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Riviera Maya, Mexico, 2015, pp. 1-6,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doi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10.1109/ReConFig.2015.7393332.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1E50A-EE12-953E-06CE-B751D9E8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AD55-73C4-4572-B4F4-8D2EF584249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99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3AC84-5FDD-280C-5F9C-B081DF82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캡스톤디자인</a:t>
            </a:r>
            <a:r>
              <a:rPr lang="ko-KR" altLang="en-US" dirty="0"/>
              <a:t>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9F07E-B79E-61F6-814A-BE61B4CFB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시뮬레이션 </a:t>
            </a:r>
            <a:r>
              <a:rPr lang="en-US" altLang="ko-KR" dirty="0"/>
              <a:t>&amp; </a:t>
            </a:r>
            <a:r>
              <a:rPr lang="ko-KR" altLang="en-US" dirty="0"/>
              <a:t>테스트</a:t>
            </a:r>
          </a:p>
        </p:txBody>
      </p:sp>
      <p:pic>
        <p:nvPicPr>
          <p:cNvPr id="9218" name="Picture 2" descr="Strange spikes in the signal ModelSim VHDL - Stack Overflow">
            <a:extLst>
              <a:ext uri="{FF2B5EF4-FFF2-40B4-BE49-F238E27FC236}">
                <a16:creationId xmlns:a16="http://schemas.microsoft.com/office/drawing/2014/main" id="{66D23C61-0080-0557-ED15-B50B966F8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7805"/>
            <a:ext cx="8418990" cy="35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953AFA-5ED3-4688-4478-0965D6AE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15/</a:t>
            </a:r>
            <a:fld id="{D01CAD55-73C4-4572-B4F4-8D2EF5842490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5F3A0-D406-1194-3D94-AEFF4FC9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추진전략 및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01555-CFB7-FCC4-5EAB-A04EC2AAC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예상 일정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86284F0-5833-6ADA-9A8F-7684A6A3C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385632"/>
              </p:ext>
            </p:extLst>
          </p:nvPr>
        </p:nvGraphicFramePr>
        <p:xfrm>
          <a:off x="469037" y="2290439"/>
          <a:ext cx="11253925" cy="4330572"/>
        </p:xfrm>
        <a:graphic>
          <a:graphicData uri="http://schemas.openxmlformats.org/drawingml/2006/table">
            <a:tbl>
              <a:tblPr/>
              <a:tblGrid>
                <a:gridCol w="808678">
                  <a:extLst>
                    <a:ext uri="{9D8B030D-6E8A-4147-A177-3AD203B41FA5}">
                      <a16:colId xmlns:a16="http://schemas.microsoft.com/office/drawing/2014/main" val="3407112323"/>
                    </a:ext>
                  </a:extLst>
                </a:gridCol>
                <a:gridCol w="2079360">
                  <a:extLst>
                    <a:ext uri="{9D8B030D-6E8A-4147-A177-3AD203B41FA5}">
                      <a16:colId xmlns:a16="http://schemas.microsoft.com/office/drawing/2014/main" val="3645940259"/>
                    </a:ext>
                  </a:extLst>
                </a:gridCol>
                <a:gridCol w="8365887">
                  <a:extLst>
                    <a:ext uri="{9D8B030D-6E8A-4147-A177-3AD203B41FA5}">
                      <a16:colId xmlns:a16="http://schemas.microsoft.com/office/drawing/2014/main" val="859421773"/>
                    </a:ext>
                  </a:extLst>
                </a:gridCol>
              </a:tblGrid>
              <a:tr h="3051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653142"/>
                  </a:ext>
                </a:extLst>
              </a:tr>
              <a:tr h="6132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12.01 ~ 03.02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겨울방학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테스트를 위한 코드 작성위해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언어를 이용한 기본적인 네트워크 프로그래밍 스터디 진행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관련 연구 논문 파악과 분석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726323"/>
                  </a:ext>
                </a:extLst>
              </a:tr>
              <a:tr h="6042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03.03 ~ 04.03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각각의 알고리즘을 코드로 구현하여 성능 테스트 진행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3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Rabin-</a:t>
                      </a:r>
                      <a:r>
                        <a:rPr lang="en-US" altLang="ko-KR" sz="1300" kern="0" spc="-2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krap</a:t>
                      </a:r>
                      <a:r>
                        <a:rPr lang="en-US" altLang="ko-KR" sz="13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300" kern="0" spc="-2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Aho-Corasick</a:t>
                      </a:r>
                      <a:r>
                        <a:rPr lang="en-US" altLang="ko-KR" sz="13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Wu-Manber) 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553184"/>
                  </a:ext>
                </a:extLst>
              </a:tr>
              <a:tr h="6132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04.04 ~ 05.04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알고리즘 테스트 결과로 알고리즘 선정</a:t>
                      </a: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알고리즘을 적용할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FPGA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로직 설계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689111"/>
                  </a:ext>
                </a:extLst>
              </a:tr>
              <a:tr h="6132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05.04 ~ 06.19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FPGA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적용된 로직을 테스트 할 수 있는 시뮬레이션 코드 작성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논문에서의 속도비교를 통해 로직의 적절성 확인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070222"/>
                  </a:ext>
                </a:extLst>
              </a:tr>
              <a:tr h="9089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06.20 ~ 09.01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여름방학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실제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ethernet, SFP+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연결을 위한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트랜시버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설계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3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Microblaze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이용한 정책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설정 소프트웨어 작성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실제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network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통한 패킷 전송 테스트 진행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940781"/>
                  </a:ext>
                </a:extLst>
              </a:tr>
              <a:tr h="6132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09.02 ~ 12.20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 발표를 위한 데이터 정리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발표 준비</a:t>
                      </a: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여유시간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537496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329FF7-82D0-7DFC-50CD-DBDB9703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AD55-73C4-4572-B4F4-8D2EF584249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90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83859-EE72-F6E9-ACE9-ACC99CB7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추진전략 및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6EA7C-5E75-B107-5446-2D6034E5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팀원 분담</a:t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C0EBBC6-CFE6-1AFE-BB9D-013E1F382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187276"/>
              </p:ext>
            </p:extLst>
          </p:nvPr>
        </p:nvGraphicFramePr>
        <p:xfrm>
          <a:off x="838201" y="2583402"/>
          <a:ext cx="10747158" cy="3453413"/>
        </p:xfrm>
        <a:graphic>
          <a:graphicData uri="http://schemas.openxmlformats.org/drawingml/2006/table">
            <a:tbl>
              <a:tblPr/>
              <a:tblGrid>
                <a:gridCol w="1094710">
                  <a:extLst>
                    <a:ext uri="{9D8B030D-6E8A-4147-A177-3AD203B41FA5}">
                      <a16:colId xmlns:a16="http://schemas.microsoft.com/office/drawing/2014/main" val="2704358655"/>
                    </a:ext>
                  </a:extLst>
                </a:gridCol>
                <a:gridCol w="9652448">
                  <a:extLst>
                    <a:ext uri="{9D8B030D-6E8A-4147-A177-3AD203B41FA5}">
                      <a16:colId xmlns:a16="http://schemas.microsoft.com/office/drawing/2014/main" val="1188277119"/>
                    </a:ext>
                  </a:extLst>
                </a:gridCol>
              </a:tblGrid>
              <a:tr h="5008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역할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899313"/>
                  </a:ext>
                </a:extLst>
              </a:tr>
              <a:tr h="126244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김지훈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 C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작성된 알고리즘을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RTL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코드로 포팅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트랜시버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및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RTL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로직 설계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프로젝트 및 일정 관리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389094"/>
                  </a:ext>
                </a:extLst>
              </a:tr>
              <a:tr h="8450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박찬우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장비내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soft core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프로세서를 위한 내부 정책 관리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설정 관리를 위한 관련 로직 설계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관련 연구를 참고하여 적용할 알고리즘 선정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C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 기반 알고리즘 로직 설계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64453"/>
                  </a:ext>
                </a:extLst>
              </a:tr>
              <a:tr h="8450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조연정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테스트를 위한 패킷 전송 프로그램 개발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데이터셋을 위한 패킷 변환 프로그램 개발</a:t>
                      </a: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관련 연구를 참고하여 적용할 알고리즘 선정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C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 기반 알고리즘 로직 설계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034159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E2EBB-62A3-DD93-A64F-B3F1D33D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AD55-73C4-4572-B4F4-8D2EF584249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573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C52CA-578B-60B9-BC6C-6DA4E061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추진전략 및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3B3CC-DAEA-D905-B577-30F3E1DFF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툴 및 장비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616BCA7-363A-38EC-6E64-B86FC3A65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14810"/>
              </p:ext>
            </p:extLst>
          </p:nvPr>
        </p:nvGraphicFramePr>
        <p:xfrm>
          <a:off x="949910" y="2556768"/>
          <a:ext cx="10515599" cy="3755129"/>
        </p:xfrm>
        <a:graphic>
          <a:graphicData uri="http://schemas.openxmlformats.org/drawingml/2006/table">
            <a:tbl>
              <a:tblPr/>
              <a:tblGrid>
                <a:gridCol w="755625">
                  <a:extLst>
                    <a:ext uri="{9D8B030D-6E8A-4147-A177-3AD203B41FA5}">
                      <a16:colId xmlns:a16="http://schemas.microsoft.com/office/drawing/2014/main" val="3676554195"/>
                    </a:ext>
                  </a:extLst>
                </a:gridCol>
                <a:gridCol w="2317884">
                  <a:extLst>
                    <a:ext uri="{9D8B030D-6E8A-4147-A177-3AD203B41FA5}">
                      <a16:colId xmlns:a16="http://schemas.microsoft.com/office/drawing/2014/main" val="3286614031"/>
                    </a:ext>
                  </a:extLst>
                </a:gridCol>
                <a:gridCol w="7442090">
                  <a:extLst>
                    <a:ext uri="{9D8B030D-6E8A-4147-A177-3AD203B41FA5}">
                      <a16:colId xmlns:a16="http://schemas.microsoft.com/office/drawing/2014/main" val="3091025544"/>
                    </a:ext>
                  </a:extLst>
                </a:gridCol>
              </a:tblGrid>
              <a:tr h="4833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95475"/>
                  </a:ext>
                </a:extLst>
              </a:tr>
              <a:tr h="8154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KC705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Evaluation board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FPGA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타겟 보드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AMD xilinx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사의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kintex7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기반의 개발보드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401543"/>
                  </a:ext>
                </a:extLst>
              </a:tr>
              <a:tr h="4126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vivado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v2021.2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FPGA RTL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 작성을 위한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IDE.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524482"/>
                  </a:ext>
                </a:extLst>
              </a:tr>
              <a:tr h="4126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Microblaze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내부 정책 관리 및 설정 관리를 처리하기 위한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soft core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439580"/>
                  </a:ext>
                </a:extLst>
              </a:tr>
              <a:tr h="8154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Visual Studio 2022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테스트용 프로그램과 알고리즘 시뮬레이션을 위한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C/C++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 작성을 위한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IDE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툴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01953"/>
                  </a:ext>
                </a:extLst>
              </a:tr>
              <a:tr h="8154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MATLAB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소프트웨어 상에서 알고리즘의 클럭 사이클을 시뮬레이션하고 성능을 비교하기 위한 툴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283724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4147A1-6FC6-6100-7688-7B776A53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AD55-73C4-4572-B4F4-8D2EF584249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578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1F9EB0F-4131-6935-C16D-DD3BB8E66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7951680-9000-0E11-B661-230D2FA40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BA3A14-E35C-878C-11EE-AC93DBE2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AD55-73C4-4572-B4F4-8D2EF584249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79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F2616-9336-3B0B-7E17-2F5C7CE8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0FA10-6C78-2040-5042-670898322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배경 및 필요성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목표 및 비전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 err="1"/>
              <a:t>캡스톤디자인</a:t>
            </a:r>
            <a:r>
              <a:rPr lang="ko-KR" altLang="en-US" sz="3200" dirty="0"/>
              <a:t> 내용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추진전략 및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B0EDF9-B852-3F49-0CE0-BDF8896E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AD55-73C4-4572-B4F4-8D2EF58424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2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AB326-EBAE-E304-0CA3-3599C56D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및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91465-F31E-7F44-E922-CFB103E57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매칭의 사용처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8" name="Picture 4" descr="Database Transaction">
            <a:extLst>
              <a:ext uri="{FF2B5EF4-FFF2-40B4-BE49-F238E27FC236}">
                <a16:creationId xmlns:a16="http://schemas.microsoft.com/office/drawing/2014/main" id="{EE5AE729-454C-9579-4AAE-59C2995E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672" y="2996575"/>
            <a:ext cx="5346082" cy="307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전 국민 게놈 프로젝트를 아시나요? – SK텔레콤 뉴스룸">
            <a:extLst>
              <a:ext uri="{FF2B5EF4-FFF2-40B4-BE49-F238E27FC236}">
                <a16:creationId xmlns:a16="http://schemas.microsoft.com/office/drawing/2014/main" id="{D1A56C40-C8B8-24B5-15C0-6406B4336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96" y="2996575"/>
            <a:ext cx="3714619" cy="289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eam의 이브 온라인">
            <a:extLst>
              <a:ext uri="{FF2B5EF4-FFF2-40B4-BE49-F238E27FC236}">
                <a16:creationId xmlns:a16="http://schemas.microsoft.com/office/drawing/2014/main" id="{D41CE47D-64E8-C4E9-524C-B3417654B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518" y="3284541"/>
            <a:ext cx="4447592" cy="250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1350DE-802A-3357-3F5C-F4844C42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AD55-73C4-4572-B4F4-8D2EF584249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71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EB480-E2DC-A618-018F-B238B994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및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5A2B5-F491-AE78-57C7-0AF380DE0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특히 컴퓨터 보안영역에서 광범위하게 사용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794BC97D-5109-106E-D0B9-BFFD68130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26" y="2418877"/>
            <a:ext cx="5136472" cy="36172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5EA532-2E7F-57BA-1F4F-4BBFDD07BE5E}"/>
              </a:ext>
            </a:extLst>
          </p:cNvPr>
          <p:cNvSpPr txBox="1"/>
          <p:nvPr/>
        </p:nvSpPr>
        <p:spPr>
          <a:xfrm>
            <a:off x="894425" y="6181095"/>
            <a:ext cx="5429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kern="0" spc="-5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https://www.okta.com/identity-101/deep-packet-inspection/</a:t>
            </a:r>
            <a:endParaRPr lang="en-US" altLang="ko-KR" sz="11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3074" name="Picture 2" descr="Application (Layer 7) Firewalls - What they are and how they work - YouTube">
            <a:extLst>
              <a:ext uri="{FF2B5EF4-FFF2-40B4-BE49-F238E27FC236}">
                <a16:creationId xmlns:a16="http://schemas.microsoft.com/office/drawing/2014/main" id="{75DD731C-98E8-AB30-7497-F4B358693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82" y="2607142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F48A50-12E6-F036-EE40-3DF1AF78B726}"/>
              </a:ext>
            </a:extLst>
          </p:cNvPr>
          <p:cNvSpPr txBox="1"/>
          <p:nvPr/>
        </p:nvSpPr>
        <p:spPr>
          <a:xfrm>
            <a:off x="5988729" y="6205730"/>
            <a:ext cx="5308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https://www.youtube.com/watch?v=-dJJqFWw88Y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7ACBB-E366-0582-B9D0-30ABBDB7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AD55-73C4-4572-B4F4-8D2EF584249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24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8EEA3-8196-C461-F416-C7AB64B4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및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BCAC5-B2DE-3174-2B09-6E723DDEE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 트래픽과 저장 데이터의 증가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0FAB0-E794-7014-C239-0483060B3537}"/>
              </a:ext>
            </a:extLst>
          </p:cNvPr>
          <p:cNvSpPr txBox="1"/>
          <p:nvPr/>
        </p:nvSpPr>
        <p:spPr>
          <a:xfrm>
            <a:off x="279505" y="5984299"/>
            <a:ext cx="53644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Michael Mercier. Contribution to High Performance Computing and Big Data Infrastructure Convergence. Symbolic Computation [cs.SC]. Université Grenoble Alpes, 2019. English. ⟨NNT : 2019GREAM031⟩. ⟨tel-02284996v2⟩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3841AF0-D015-ED53-744B-572645395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05" y="2431977"/>
            <a:ext cx="5295671" cy="347605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41767E4-786D-5D5B-AAAE-B1446A43A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176" y="2897204"/>
            <a:ext cx="6406084" cy="306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1A4B2A-6FEB-EB64-ACB4-CF55D4BA2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AD55-73C4-4572-B4F4-8D2EF584249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6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7CFB6-44F3-9851-85E5-70726B3E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및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29F8A-5CAD-7867-36B0-73F975B85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병렬 처리 필요성</a:t>
            </a:r>
          </a:p>
        </p:txBody>
      </p:sp>
      <p:pic>
        <p:nvPicPr>
          <p:cNvPr id="4" name="_x559166712">
            <a:extLst>
              <a:ext uri="{FF2B5EF4-FFF2-40B4-BE49-F238E27FC236}">
                <a16:creationId xmlns:a16="http://schemas.microsoft.com/office/drawing/2014/main" id="{2D88C961-3C7B-F375-331C-6884D39C5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043" y="2582067"/>
            <a:ext cx="5804352" cy="380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C413EF-1097-E218-BF83-3EAEE953BCB6}"/>
              </a:ext>
            </a:extLst>
          </p:cNvPr>
          <p:cNvSpPr txBox="1"/>
          <p:nvPr/>
        </p:nvSpPr>
        <p:spPr>
          <a:xfrm>
            <a:off x="7330238" y="5444325"/>
            <a:ext cx="41771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Q. Wang and V. K. Prasanna, "Multi-Core Architecture on FPGA for Large Dictionary String Matching," 2009 17th IEEE Symposium on Field Programmable Custom Computing Machines, Napa, CA, USA, 2009, pp. 96-103,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doi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10.1109/FCCM.2009.43.</a:t>
            </a:r>
            <a:endParaRPr lang="en-US" altLang="ko-KR" sz="11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EA3FD3-EA48-8951-2F38-8CF0A822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AD55-73C4-4572-B4F4-8D2EF584249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7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B19DA-9A3A-9D53-82A5-2A48D8C3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및 비전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5BA4F2-393F-D695-6B16-DCC4B7F1C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목표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7F70C3CD-4A84-8D10-883C-999747B2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87" y="3155610"/>
            <a:ext cx="54197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6F2DEC-3E17-1184-D9F2-C5D1C9B3DA51}"/>
              </a:ext>
            </a:extLst>
          </p:cNvPr>
          <p:cNvSpPr txBox="1"/>
          <p:nvPr/>
        </p:nvSpPr>
        <p:spPr>
          <a:xfrm>
            <a:off x="1202184" y="5260928"/>
            <a:ext cx="4080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http://blog.skby.net/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F64775-6CD1-A3E7-5D84-0E705AA6C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2590883"/>
            <a:ext cx="5257800" cy="342534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54D7D7-14EA-5860-2132-D27C4B73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AD55-73C4-4572-B4F4-8D2EF584249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26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4AD42-08FA-40B0-54EF-7D571697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및 비전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122FCB-8621-0683-D555-9743548F4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비전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894D3E-538A-9C8D-DFA8-A31EE2850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436" y="681037"/>
            <a:ext cx="6402879" cy="59226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0312E7-038D-7C0E-06B4-AE921F01F16D}"/>
              </a:ext>
            </a:extLst>
          </p:cNvPr>
          <p:cNvSpPr txBox="1"/>
          <p:nvPr/>
        </p:nvSpPr>
        <p:spPr>
          <a:xfrm>
            <a:off x="1869490" y="5881013"/>
            <a:ext cx="3444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한국인터넷진흥원 </a:t>
            </a:r>
            <a:r>
              <a:rPr lang="en-US" altLang="ko-KR" sz="1100" dirty="0"/>
              <a:t>2020</a:t>
            </a:r>
            <a:r>
              <a:rPr lang="ko-KR" altLang="en-US" sz="1100" dirty="0"/>
              <a:t>년 글로벌 정보보호 산업시장 동향보고서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CC339A-3BF2-56A4-6127-7BBD99E6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AD55-73C4-4572-B4F4-8D2EF584249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84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A17F9-696C-29CB-D989-4DB3CEE8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캡스톤디자인</a:t>
            </a:r>
            <a:r>
              <a:rPr lang="ko-KR" altLang="en-US" dirty="0"/>
              <a:t>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BDD7D-F02F-0009-DC27-A6B3D9274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알고리즘 분석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9D65389-59D0-7B99-4386-EF8F5B55F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23" y="2530944"/>
            <a:ext cx="4455388" cy="250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AE02C8D-CCAE-8AF3-89DA-E99615054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452" y="2377693"/>
            <a:ext cx="3626649" cy="283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D4151E5-4BD0-F697-287A-04D73B68A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311" y="2530944"/>
            <a:ext cx="4132899" cy="226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D9EFA5-8F68-495E-A95F-1FB2D43B6412}"/>
              </a:ext>
            </a:extLst>
          </p:cNvPr>
          <p:cNvSpPr txBox="1"/>
          <p:nvPr/>
        </p:nvSpPr>
        <p:spPr>
          <a:xfrm>
            <a:off x="152123" y="5338145"/>
            <a:ext cx="279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Rabin-</a:t>
            </a:r>
            <a:r>
              <a:rPr lang="en-US" altLang="ko-KR" dirty="0" err="1"/>
              <a:t>krap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5C6DC-3AE2-7105-3291-8486FF132254}"/>
              </a:ext>
            </a:extLst>
          </p:cNvPr>
          <p:cNvSpPr txBox="1"/>
          <p:nvPr/>
        </p:nvSpPr>
        <p:spPr>
          <a:xfrm>
            <a:off x="4521696" y="5339087"/>
            <a:ext cx="279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Aho-Corasick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59A75-2D79-851B-4CD9-4ACF48F8B079}"/>
              </a:ext>
            </a:extLst>
          </p:cNvPr>
          <p:cNvSpPr txBox="1"/>
          <p:nvPr/>
        </p:nvSpPr>
        <p:spPr>
          <a:xfrm>
            <a:off x="8554376" y="5339045"/>
            <a:ext cx="279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Wu-Manber </a:t>
            </a:r>
            <a:r>
              <a:rPr lang="ko-KR" altLang="en-US" dirty="0"/>
              <a:t>알고리즘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86CEB0-59F2-529C-6F11-A4DFB24998BC}"/>
              </a:ext>
            </a:extLst>
          </p:cNvPr>
          <p:cNvSpPr txBox="1"/>
          <p:nvPr/>
        </p:nvSpPr>
        <p:spPr>
          <a:xfrm>
            <a:off x="108790" y="5680610"/>
            <a:ext cx="3908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i="0" dirty="0">
                <a:solidFill>
                  <a:srgbClr val="555555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https://dzone.com/articles/algorithm-week-rabin-karp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0408A-8763-C3BB-E227-E15D2BB2AF60}"/>
              </a:ext>
            </a:extLst>
          </p:cNvPr>
          <p:cNvSpPr txBox="1"/>
          <p:nvPr/>
        </p:nvSpPr>
        <p:spPr>
          <a:xfrm>
            <a:off x="3955561" y="5684521"/>
            <a:ext cx="42808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i="0" dirty="0">
                <a:solidFill>
                  <a:srgbClr val="2E414F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Dori-Hacohen, Shiri and Gad M. Landau. “Construction of </a:t>
            </a:r>
            <a:r>
              <a:rPr lang="en-US" altLang="ko-KR" sz="1100" b="0" i="0" dirty="0" err="1">
                <a:solidFill>
                  <a:srgbClr val="2E414F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Aho</a:t>
            </a:r>
            <a:r>
              <a:rPr lang="en-US" altLang="ko-KR" sz="1100" b="0" i="0" dirty="0">
                <a:solidFill>
                  <a:srgbClr val="2E414F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b="0" i="0" dirty="0" err="1">
                <a:solidFill>
                  <a:srgbClr val="2E414F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Corasick</a:t>
            </a:r>
            <a:r>
              <a:rPr lang="en-US" altLang="ko-KR" sz="1100" b="0" i="0" dirty="0">
                <a:solidFill>
                  <a:srgbClr val="2E414F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automaton in linear time for integer alphabets.” </a:t>
            </a:r>
            <a:r>
              <a:rPr lang="en-US" altLang="ko-KR" sz="1100" b="0" i="1" dirty="0">
                <a:solidFill>
                  <a:srgbClr val="2E414F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Inf. Process. Lett.</a:t>
            </a:r>
            <a:r>
              <a:rPr lang="en-US" altLang="ko-KR" sz="1100" b="0" i="0" dirty="0">
                <a:solidFill>
                  <a:srgbClr val="2E414F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98 (2005): 66-72.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7F03B-B3D2-959D-C0D7-101427E9211F}"/>
              </a:ext>
            </a:extLst>
          </p:cNvPr>
          <p:cNvSpPr txBox="1"/>
          <p:nvPr/>
        </p:nvSpPr>
        <p:spPr>
          <a:xfrm>
            <a:off x="8059101" y="5680610"/>
            <a:ext cx="42112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i="0" dirty="0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Yang Dong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hong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Xu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Ke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and Cui Yong, "An improved Wu-Manber multiple patterns matching algorithm," </a:t>
            </a:r>
            <a:r>
              <a:rPr lang="en-US" altLang="ko-KR" sz="1100" b="0" i="1" dirty="0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2006 IEEE International Performance Computing and Communications Conference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Phoenix, AZ, USA, 2006, pp. 6 pp.-680,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doi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10.1109/.2006.1629469.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B11B7AD7-010B-67A3-FB35-2B040C5E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AD55-73C4-4572-B4F4-8D2EF584249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60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</TotalTime>
  <Words>1758</Words>
  <Application>Microsoft Office PowerPoint</Application>
  <PresentationFormat>와이드스크린</PresentationFormat>
  <Paragraphs>202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굴림</vt:lpstr>
      <vt:lpstr>맑은 고딕</vt:lpstr>
      <vt:lpstr>한컴바탕</vt:lpstr>
      <vt:lpstr>Arial</vt:lpstr>
      <vt:lpstr>Office 테마</vt:lpstr>
      <vt:lpstr>FPGA를 이용한 고속 문자열 매칭</vt:lpstr>
      <vt:lpstr>목차</vt:lpstr>
      <vt:lpstr>배경 및 필요성</vt:lpstr>
      <vt:lpstr>배경 및 필요성</vt:lpstr>
      <vt:lpstr>배경 및 필요성</vt:lpstr>
      <vt:lpstr>배경 및 필요성</vt:lpstr>
      <vt:lpstr>목표 및 비전</vt:lpstr>
      <vt:lpstr>목표 및 비전</vt:lpstr>
      <vt:lpstr>캡스톤디자인 내용</vt:lpstr>
      <vt:lpstr>캡스톤디자인 내용</vt:lpstr>
      <vt:lpstr>캡스톤디자인 내용</vt:lpstr>
      <vt:lpstr>추진전략 및 방법</vt:lpstr>
      <vt:lpstr>추진전략 및 방법</vt:lpstr>
      <vt:lpstr>추진전략 및 방법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FPGA를 이용한 고속 문자열 매칭</dc:title>
  <dc:creator>김지훈</dc:creator>
  <cp:lastModifiedBy>kim jihun</cp:lastModifiedBy>
  <cp:revision>69</cp:revision>
  <dcterms:created xsi:type="dcterms:W3CDTF">2023-03-04T02:14:03Z</dcterms:created>
  <dcterms:modified xsi:type="dcterms:W3CDTF">2023-03-07T01:19:20Z</dcterms:modified>
</cp:coreProperties>
</file>