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8" r:id="rId3"/>
    <p:sldId id="259" r:id="rId4"/>
    <p:sldId id="346" r:id="rId5"/>
    <p:sldId id="264" r:id="rId6"/>
    <p:sldId id="354" r:id="rId7"/>
    <p:sldId id="329" r:id="rId8"/>
    <p:sldId id="330" r:id="rId9"/>
    <p:sldId id="356" r:id="rId10"/>
    <p:sldId id="355" r:id="rId11"/>
    <p:sldId id="351" r:id="rId12"/>
    <p:sldId id="352" r:id="rId13"/>
    <p:sldId id="353" r:id="rId14"/>
    <p:sldId id="331" r:id="rId15"/>
    <p:sldId id="357" r:id="rId16"/>
    <p:sldId id="358" r:id="rId17"/>
    <p:sldId id="275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FB4"/>
    <a:srgbClr val="003296"/>
    <a:srgbClr val="BFC1C1"/>
    <a:srgbClr val="4C50BB"/>
    <a:srgbClr val="9395D6"/>
    <a:srgbClr val="374151"/>
    <a:srgbClr val="4EC460"/>
    <a:srgbClr val="9E88EB"/>
    <a:srgbClr val="FFFFFF"/>
    <a:srgbClr val="FFE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76581" autoAdjust="0"/>
  </p:normalViewPr>
  <p:slideViewPr>
    <p:cSldViewPr>
      <p:cViewPr varScale="1">
        <p:scale>
          <a:sx n="55" d="100"/>
          <a:sy n="55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B478-9028-4CAE-9F0D-C34CC1CD9113}" type="datetimeFigureOut">
              <a:rPr lang="ko-KR" altLang="en-US" smtClean="0"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6DDC5-05E0-4B59-AF05-4D4928685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12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김재연 학생은 </a:t>
            </a:r>
            <a:r>
              <a:rPr lang="en-US" altLang="ko-KR" dirty="0"/>
              <a:t>AWS RDS</a:t>
            </a:r>
            <a:r>
              <a:rPr lang="ko-KR" altLang="en-US" dirty="0"/>
              <a:t>를 이용하여 데이터베이스 구조 설계와 관리 업무를 담당하고</a:t>
            </a:r>
            <a:r>
              <a:rPr lang="en-US" altLang="ko-KR" dirty="0"/>
              <a:t>, </a:t>
            </a:r>
            <a:r>
              <a:rPr lang="ko-KR" altLang="en-US" dirty="0"/>
              <a:t>시스템의 효율성과 안정성을 높이고 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홍유정</a:t>
            </a:r>
            <a:r>
              <a:rPr lang="ko-KR" altLang="en-US" dirty="0"/>
              <a:t> 학생은 사용자 인터페이스</a:t>
            </a:r>
            <a:r>
              <a:rPr lang="en-US" altLang="ko-KR" dirty="0"/>
              <a:t>(UI)</a:t>
            </a:r>
            <a:r>
              <a:rPr lang="ko-KR" altLang="en-US" dirty="0"/>
              <a:t>와 사용자 경험</a:t>
            </a:r>
            <a:r>
              <a:rPr lang="en-US" altLang="ko-KR" dirty="0"/>
              <a:t>(UX) </a:t>
            </a:r>
            <a:r>
              <a:rPr lang="ko-KR" altLang="en-US" dirty="0"/>
              <a:t>디자인을 통해 사용자 친화적인 웹 페이지를 구성하고 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이주민 학생은 사용자들의 소통을 위한 게시판 기능과 마이페이지 기능을 구현하여 개인별 사용자 설정과 학습 기록을 관리하고 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/>
              <a:t>정지윤 학생은 회원가입 및 로그인 기능을 안전하고 편리하게 구현하고</a:t>
            </a:r>
            <a:r>
              <a:rPr lang="en-US" altLang="ko-KR" dirty="0"/>
              <a:t>, </a:t>
            </a:r>
            <a:r>
              <a:rPr lang="ko-KR" altLang="en-US" dirty="0"/>
              <a:t>관련 보안 기능을 함께 제공하고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26DDC5-05E0-4B59-AF05-4D492868593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향후 일정입니다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r>
              <a:rPr lang="ko-KR" altLang="en-US" dirty="0"/>
              <a:t>개발은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~ 9</a:t>
            </a:r>
            <a:r>
              <a:rPr lang="ko-KR" altLang="en-US" dirty="0"/>
              <a:t>월 사이에 최대한 빠르게 완성하는 것을 목표로 하며</a:t>
            </a:r>
            <a:r>
              <a:rPr lang="en-US" altLang="ko-KR" dirty="0"/>
              <a:t>, </a:t>
            </a:r>
            <a:r>
              <a:rPr lang="ko-KR" altLang="en-US" dirty="0"/>
              <a:t>적어도 </a:t>
            </a:r>
            <a:r>
              <a:rPr lang="en-US" altLang="ko-KR" dirty="0"/>
              <a:t>1</a:t>
            </a:r>
            <a:r>
              <a:rPr lang="ko-KR" altLang="en-US" dirty="0"/>
              <a:t>달의 시간 동안은 </a:t>
            </a:r>
            <a:r>
              <a:rPr lang="en-US" altLang="ko-KR" dirty="0"/>
              <a:t>test </a:t>
            </a:r>
            <a:r>
              <a:rPr lang="ko-KR" altLang="en-US" dirty="0"/>
              <a:t>및 유지 보수를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26DDC5-05E0-4B59-AF05-4D492868593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62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/>
              <a:t>본 프로젝트는 현대 사회에서 </a:t>
            </a:r>
            <a:r>
              <a:rPr lang="en-US" altLang="ko-KR" sz="800" dirty="0"/>
              <a:t>IT</a:t>
            </a:r>
            <a:r>
              <a:rPr lang="ko-KR" altLang="en-US" sz="800" dirty="0"/>
              <a:t>와 코딩의 지속적인 중요성 증가에</a:t>
            </a:r>
            <a:r>
              <a:rPr lang="en-US" altLang="ko-KR" sz="800" dirty="0"/>
              <a:t> </a:t>
            </a:r>
            <a:r>
              <a:rPr lang="ko-KR" altLang="en-US" sz="800" dirty="0"/>
              <a:t>맞춰</a:t>
            </a:r>
            <a:r>
              <a:rPr lang="en-US" altLang="ko-KR" sz="800" dirty="0"/>
              <a:t>,</a:t>
            </a:r>
            <a:r>
              <a:rPr lang="ko-KR" altLang="en-US" sz="800" dirty="0"/>
              <a:t> 초보자들을 대상으로 한 코딩 역량 향상 웹 플랫폼 개발입니다</a:t>
            </a:r>
            <a:r>
              <a:rPr lang="en-US" altLang="ko-KR" sz="800" dirty="0"/>
              <a:t>.</a:t>
            </a:r>
            <a:endParaRPr lang="en-US" altLang="ko-KR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사용자가 흥미롭게 코딩을 배울 수 있고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이를 통해 코딩의 기초를 이해하고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43541"/>
                </a:solidFill>
                <a:effectLst/>
                <a:latin typeface="Söhne"/>
              </a:rPr>
              <a:t>문제를 해결하는 능력을 키울 수 있도록 다양한 코딩 테스트와 게임을 제공합니다</a:t>
            </a:r>
            <a:r>
              <a:rPr lang="en-US" altLang="ko-KR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05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/>
              <a:t>현재 </a:t>
            </a:r>
            <a:r>
              <a:rPr lang="ko-KR" altLang="en-US" sz="800" dirty="0" err="1"/>
              <a:t>캡스톤</a:t>
            </a:r>
            <a:r>
              <a:rPr lang="ko-KR" altLang="en-US" sz="800" dirty="0"/>
              <a:t> 디자인</a:t>
            </a:r>
            <a:r>
              <a:rPr lang="en-US" altLang="ko-KR" sz="800" dirty="0"/>
              <a:t>I</a:t>
            </a:r>
            <a:r>
              <a:rPr lang="ko-KR" altLang="en-US" sz="800" dirty="0"/>
              <a:t>의 진행 사항입니다</a:t>
            </a:r>
            <a:r>
              <a:rPr lang="en-US" altLang="ko-KR" sz="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2C26DDC5-05E0-4B59-AF05-4D492868593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55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웹페이지는 프로그래밍 언어를 선택적으로 활용하여 코딩 테스트를 진행하고</a:t>
            </a:r>
            <a:r>
              <a:rPr lang="en-US" altLang="ko-KR" dirty="0"/>
              <a:t>, </a:t>
            </a:r>
            <a:r>
              <a:rPr lang="ko-KR" altLang="en-US" dirty="0"/>
              <a:t>실시간으로 작성한 코드에 대한 피드백을 받는 기능을 제공합니다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사용자가 코딩에 대한 이해를 향상시키고 즐길 수 있도록 코딩 게임 기능도 마련하였습니다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현재로서는</a:t>
            </a:r>
            <a:r>
              <a:rPr lang="en-US" altLang="ko-KR" dirty="0"/>
              <a:t>, </a:t>
            </a:r>
            <a:r>
              <a:rPr lang="ko-KR" altLang="en-US" dirty="0"/>
              <a:t>사용자의 테스트 결과나 코딩 게임 랭킹을 저장하거나 이를 관리하는 기능이 제한적입니다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이로 인해 사용자는 자신의 이전 테스트 결과를 확인하거나</a:t>
            </a:r>
            <a:r>
              <a:rPr lang="en-US" altLang="ko-KR" dirty="0"/>
              <a:t>, </a:t>
            </a:r>
            <a:r>
              <a:rPr lang="ko-KR" altLang="en-US" dirty="0"/>
              <a:t>그를 바탕으로 개선점을 찾는 것이 어려운 상태입니다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더욱이</a:t>
            </a:r>
            <a:r>
              <a:rPr lang="en-US" altLang="ko-KR" dirty="0"/>
              <a:t>, </a:t>
            </a:r>
            <a:r>
              <a:rPr lang="ko-KR" altLang="en-US" dirty="0"/>
              <a:t>사용자가 자신의 프로그래밍 역량의 발전 과정을 깊이 있게 파악하거나 관찰하는 것이 어렵다는 점이 개인별 학습 성과를 관리하고 개선하는 데에 어려움을 주고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한계를 극복하고 코딩 학습의 지속적인 반복과 실습을 보다 효과적으로 지원하기 위해</a:t>
            </a:r>
            <a:r>
              <a:rPr lang="en-US" altLang="ko-KR" dirty="0"/>
              <a:t>, </a:t>
            </a:r>
            <a:r>
              <a:rPr lang="ko-KR" altLang="en-US" dirty="0"/>
              <a:t>저희는 새로운 기능들을 추가할 계획입니다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0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저희 웹사이트의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UI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를 살펴보시면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메인페이지와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각 카테고리별 페이지 간에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UI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통일성이 부족한 점을 확인하실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자체적인 테스트 과정에서 특정 카테고리에서의 가독성 문제도 발견하였습니다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문제점을 바탕으로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저희는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전체적인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UI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디자인을 재정립하여 통일감을 강화하며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사용자 편의성을 중심으로 개선해 나갈 예정입니다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26DDC5-05E0-4B59-AF05-4D49286859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828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회원가입 및 로그인 기능을 통해 사용자는 개인별 학습 기록을 효과적으로 관리할 수 있게 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이러한 기능은 사용자가 자신의 테스트 결과와 코딩 게임 랭킹을 개인 계정에 저장하게 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장기적인 학습 트렌드를 분석하고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자신만의 개선점을 도출하는 데 도움이 될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 정보의 안전한 관리는 최우선 과제 중 하나입니다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비밀번호 복잡성 요구와 비밀번호 암호화 등의 보안 기술을 도입하여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사용자의 중요한 정보를 최대한 보호할 수 있도록 할 계획입니다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068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코딩테스트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문제 별 난이도를 표시해 놓은 상태인데</a:t>
            </a:r>
            <a:r>
              <a:rPr lang="en-US" altLang="ko-KR" dirty="0"/>
              <a:t>, </a:t>
            </a:r>
            <a:r>
              <a:rPr lang="ko-KR" altLang="en-US" dirty="0"/>
              <a:t>사용자의 편의성을 위해 난이도를 선택할 수 있는 공간을 만들어 자신의 역량을 파악하여 선호하는 난이도 별 문제를 풀 수 있도록 개선하고자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각 문제에 대해 </a:t>
            </a:r>
            <a:r>
              <a:rPr lang="ko-KR" altLang="en-US" dirty="0" err="1"/>
              <a:t>정답률을</a:t>
            </a:r>
            <a:r>
              <a:rPr lang="ko-KR" altLang="en-US" dirty="0"/>
              <a:t> 제공하여 사용자들은 다른 사용자의 평균을 파악하고</a:t>
            </a:r>
            <a:r>
              <a:rPr lang="en-US" altLang="ko-KR" dirty="0"/>
              <a:t> </a:t>
            </a:r>
            <a:r>
              <a:rPr lang="ko-KR" altLang="en-US" dirty="0"/>
              <a:t>동기 부여를 줄 수 있으며</a:t>
            </a:r>
            <a:r>
              <a:rPr lang="en-US" altLang="ko-KR" dirty="0"/>
              <a:t>, </a:t>
            </a:r>
            <a:r>
              <a:rPr lang="ko-KR" altLang="en-US" dirty="0"/>
              <a:t>관리자는 문제의 품질과 난이도를 조절할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현재 언어는 </a:t>
            </a:r>
            <a:r>
              <a:rPr lang="en-US" altLang="ko-KR" dirty="0"/>
              <a:t>C, C++, Python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언어로 나누어져 있는데</a:t>
            </a:r>
            <a:r>
              <a:rPr lang="en-US" altLang="ko-KR" dirty="0"/>
              <a:t>, Java</a:t>
            </a:r>
            <a:r>
              <a:rPr lang="ko-KR" altLang="en-US" dirty="0"/>
              <a:t> 언어를 추가하여 사용자에게 더욱 다양한 언어를 이용한 코딩테스트 플랫폼을 제공하고자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8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저희는 코딩을 배우는 과정에서 사용자 간의 소통은 매우 중요하다고 생각했습니다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복잡한 프로그래밍 문제나 의문점을 혼자 해결하기보다는 다양한 사람들과 의견을 나누며 빠르고 효율적으로 해답을 찾는 것이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많은 도움이 되는데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따라서 저희 웹사이트에서는 사용자들이 함께 문제를 해결하고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지식을 공유하며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서로를 도와 나갈 수 있는 커뮤니티 기능을 제공하고자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저희 커뮤니티의 핵심 기능은 다음과 같습니다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언어별 카테고리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C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언어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자바 등 다양한 프로그래밍 언어별로 카테고리가 구분되어 있어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사용자가 특정 언어에 관련된 질문이나 정보를 더욱 효율적으로 찾을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주제별 검색 기능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사용자가 원하는 주제나 키워드에 따라 게시글을 빠르게 검색할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이미지 첨부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게시글 작성 시 소스코드의 스크린샷 등 이미지를 첨부할 수 있어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시각적으로 질문의 맥락을 더 잘 전달할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댓글 시스템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374151"/>
                </a:solidFill>
                <a:effectLst/>
                <a:latin typeface="Söhne"/>
              </a:rPr>
              <a:t>게시글에는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사용자 프로필과 함께 댓글을 달 수 있으며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이를 통해 다양한 피드백과 의견을 주고받을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374151"/>
                </a:solidFill>
                <a:effectLst/>
                <a:latin typeface="Söhne"/>
              </a:rPr>
              <a:t>편집 및 관리 기능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사용자는 자신의 게시글과 댓글을 자유롭게 수정하거나 삭제할 수 있어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원하는 정보의 품질을 유지하고 관리할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이렇게 다양한 기능을 통해 저희 커뮤니티는 코딩 공부에 있어서 꼭 필요한 소통의 장을 만들 수 있을 것입니다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줄인 버전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코딩을 배우는 과정에서 사용자 간의 소통은 매우 중요하다고 생각했습니다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복잡한 프로그래밍 문제나 의문점을 혼자 해결하기보다는 다양한 사람들과 의견을 나누며 빠르고 효율적으로 해답을 찾는 것이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많은 도움이 되기 때문에 저희 웹사이트에서는 사용자들이 함께 문제를 해결하고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새로운 지식을 공유하며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서로를 도와 나갈 수 있는 커뮤니티 기능을 제공하고자 합니다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각 언어 별 커뮤니티를 통해 주제별 효율적인 검색이 용이하며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이미지 첨부를 통해 시각적으로 질문의 맥락을 더 잘 전달할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또한 댓글 기능을 통해 사용자 간 소통이 용이하며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댓글을 수정하거나 삭제하여 정보의 품질을 유지할 수 있습니다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26DDC5-05E0-4B59-AF05-4D492868593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68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마이페이지로 사용자의 코딩 테스트 문제 풀이 현황이나 커뮤니티 작성 글</a:t>
            </a:r>
            <a:r>
              <a:rPr lang="en-US" altLang="ko-KR" dirty="0"/>
              <a:t>,</a:t>
            </a:r>
            <a:r>
              <a:rPr lang="ko-KR" altLang="en-US" dirty="0"/>
              <a:t> 게임의 최고 점수 등을 통합함으로써 자신의 역량이나 성과</a:t>
            </a:r>
            <a:r>
              <a:rPr lang="en-US" altLang="ko-KR" dirty="0"/>
              <a:t>,</a:t>
            </a:r>
            <a:r>
              <a:rPr lang="ko-KR" altLang="en-US" dirty="0"/>
              <a:t> 개인 정보 관리 및 개인화된 경험을 제공하여 사용자의 편의성을 높이고자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6DDC5-05E0-4B59-AF05-4D49286859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19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963436"/>
            <a:ext cx="1776882" cy="169467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43974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23236" y="1671390"/>
            <a:ext cx="7173150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100" kern="0" spc="-2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31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56404" y="7821125"/>
            <a:ext cx="1164383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PSE</a:t>
            </a:r>
            <a:r>
              <a:rPr lang="ko-KR" alt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 팀</a:t>
            </a:r>
            <a:r>
              <a:rPr 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 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Object 24">
            <a:extLst>
              <a:ext uri="{FF2B5EF4-FFF2-40B4-BE49-F238E27FC236}">
                <a16:creationId xmlns:a16="http://schemas.microsoft.com/office/drawing/2014/main" id="{5BFE5705-923E-CDA3-7891-E2D8B8EDF1F7}"/>
              </a:ext>
            </a:extLst>
          </p:cNvPr>
          <p:cNvSpPr txBox="1"/>
          <p:nvPr/>
        </p:nvSpPr>
        <p:spPr>
          <a:xfrm>
            <a:off x="2356404" y="8303106"/>
            <a:ext cx="5187396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20207125 </a:t>
            </a:r>
            <a:r>
              <a:rPr lang="ko-KR" alt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김재연</a:t>
            </a:r>
            <a:r>
              <a:rPr lang="en-US" altLang="ko-KR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    20207123 </a:t>
            </a:r>
            <a:r>
              <a:rPr lang="ko-KR" altLang="en-US" sz="2300" kern="0" spc="-2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홍유정</a:t>
            </a:r>
            <a:endParaRPr lang="en-US" altLang="ko-KR" sz="2300" kern="0" spc="-2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5 Medium" pitchFamily="34" charset="0"/>
            </a:endParaRPr>
          </a:p>
          <a:p>
            <a:r>
              <a:rPr lang="en-US" altLang="ko-KR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20207128 </a:t>
            </a:r>
            <a:r>
              <a:rPr lang="ko-KR" alt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이주민    </a:t>
            </a:r>
            <a:r>
              <a:rPr lang="en-US" altLang="ko-KR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20207129 </a:t>
            </a:r>
            <a:r>
              <a:rPr lang="ko-KR" altLang="en-US" sz="23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5 Medium" pitchFamily="34" charset="0"/>
              </a:rPr>
              <a:t>정지윤</a:t>
            </a:r>
            <a:endParaRPr lang="en-US" altLang="ko-KR" sz="2300" kern="0" spc="-2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-Core Dream 5 Medium" pitchFamily="34" charset="0"/>
            </a:endParaRPr>
          </a:p>
        </p:txBody>
      </p:sp>
      <p:grpSp>
        <p:nvGrpSpPr>
          <p:cNvPr id="4" name="그룹 1003">
            <a:extLst>
              <a:ext uri="{FF2B5EF4-FFF2-40B4-BE49-F238E27FC236}">
                <a16:creationId xmlns:a16="http://schemas.microsoft.com/office/drawing/2014/main" id="{F106D799-C3AC-780A-DE50-D489A68B4616}"/>
              </a:ext>
            </a:extLst>
          </p:cNvPr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7" name="Object 14">
              <a:extLst>
                <a:ext uri="{FF2B5EF4-FFF2-40B4-BE49-F238E27FC236}">
                  <a16:creationId xmlns:a16="http://schemas.microsoft.com/office/drawing/2014/main" id="{9AA07B02-F45E-BB96-2C68-42844DE35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C20A741E-397D-6F8E-24B2-262A1221CE5B}"/>
              </a:ext>
            </a:extLst>
          </p:cNvPr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0" name="Object 11">
              <a:extLst>
                <a:ext uri="{FF2B5EF4-FFF2-40B4-BE49-F238E27FC236}">
                  <a16:creationId xmlns:a16="http://schemas.microsoft.com/office/drawing/2014/main" id="{F9AF0026-F216-CE93-62E1-CD5BEA3B3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sp>
        <p:nvSpPr>
          <p:cNvPr id="11" name="Object 5">
            <a:extLst>
              <a:ext uri="{FF2B5EF4-FFF2-40B4-BE49-F238E27FC236}">
                <a16:creationId xmlns:a16="http://schemas.microsoft.com/office/drawing/2014/main" id="{3678F77C-E42B-56AB-7AA6-A45B37387891}"/>
              </a:ext>
            </a:extLst>
          </p:cNvPr>
          <p:cNvSpPr txBox="1"/>
          <p:nvPr/>
        </p:nvSpPr>
        <p:spPr>
          <a:xfrm>
            <a:off x="134977" y="3111774"/>
            <a:ext cx="1657093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8800" b="1" dirty="0">
                <a:solidFill>
                  <a:srgbClr val="4C4747"/>
                </a:solidFill>
                <a:latin typeface="Bebas" pitchFamily="34" charset="0"/>
                <a:cs typeface="Bebas" pitchFamily="34" charset="0"/>
              </a:rPr>
              <a:t>초보자를 위한 </a:t>
            </a:r>
            <a:endParaRPr lang="en-US" altLang="ko-KR" sz="8800" b="1" dirty="0">
              <a:solidFill>
                <a:srgbClr val="4C4747"/>
              </a:solidFill>
              <a:latin typeface="Bebas" pitchFamily="34" charset="0"/>
              <a:cs typeface="Bebas" pitchFamily="34" charset="0"/>
            </a:endParaRPr>
          </a:p>
          <a:p>
            <a:pPr algn="r"/>
            <a:r>
              <a:rPr lang="ko-KR" altLang="en-US" sz="8800" b="1" dirty="0">
                <a:solidFill>
                  <a:srgbClr val="4C4747"/>
                </a:solidFill>
                <a:latin typeface="Bebas" pitchFamily="34" charset="0"/>
                <a:cs typeface="Bebas" pitchFamily="34" charset="0"/>
              </a:rPr>
              <a:t>코딩 스터디 플랫폼</a:t>
            </a:r>
            <a:endParaRPr lang="en-US" sz="1050" dirty="0">
              <a:solidFill>
                <a:srgbClr val="4C4747"/>
              </a:solidFill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DCDFF1F-B2A3-28C3-C087-F07F23C5D41F}"/>
              </a:ext>
            </a:extLst>
          </p:cNvPr>
          <p:cNvSpPr txBox="1"/>
          <p:nvPr/>
        </p:nvSpPr>
        <p:spPr>
          <a:xfrm>
            <a:off x="24896" y="5949585"/>
            <a:ext cx="16681014" cy="18312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1300" b="1" dirty="0">
                <a:solidFill>
                  <a:srgbClr val="4C50BB"/>
                </a:solidFill>
                <a:latin typeface="Bebas" pitchFamily="34" charset="0"/>
              </a:rPr>
              <a:t>CODE PSE</a:t>
            </a:r>
            <a:endParaRPr lang="en-US" sz="1200" dirty="0">
              <a:solidFill>
                <a:srgbClr val="4C50B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pic>
        <p:nvPicPr>
          <p:cNvPr id="979" name="그림 978">
            <a:extLst>
              <a:ext uri="{FF2B5EF4-FFF2-40B4-BE49-F238E27FC236}">
                <a16:creationId xmlns:a16="http://schemas.microsoft.com/office/drawing/2014/main" id="{E6BD99AF-9F2A-876D-62C5-8AB5816C5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77" r="-1" b="9304"/>
          <a:stretch/>
        </p:blipFill>
        <p:spPr>
          <a:xfrm>
            <a:off x="1041975" y="6998853"/>
            <a:ext cx="9028104" cy="21070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102009-D0BF-4480-BF9E-A60400109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32" y="2064309"/>
            <a:ext cx="9053948" cy="348901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895600" y="471726"/>
            <a:ext cx="1143932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3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로그인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1828800" y="-3619500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9E35A025-5CE9-47BB-A306-0E63B4E05A2D}"/>
              </a:ext>
            </a:extLst>
          </p:cNvPr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50F49363-AEF1-79DF-2CAA-791A74051B62}"/>
              </a:ext>
            </a:extLst>
          </p:cNvPr>
          <p:cNvSpPr txBox="1"/>
          <p:nvPr/>
        </p:nvSpPr>
        <p:spPr>
          <a:xfrm>
            <a:off x="16970392" y="317838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C2C430-198A-4F80-A763-174157D5C7F4}"/>
              </a:ext>
            </a:extLst>
          </p:cNvPr>
          <p:cNvSpPr txBox="1"/>
          <p:nvPr/>
        </p:nvSpPr>
        <p:spPr>
          <a:xfrm>
            <a:off x="1187974" y="2309567"/>
            <a:ext cx="10485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E86E92-5B91-4B97-BA7C-63535DCD54B5}"/>
              </a:ext>
            </a:extLst>
          </p:cNvPr>
          <p:cNvSpPr/>
          <p:nvPr/>
        </p:nvSpPr>
        <p:spPr>
          <a:xfrm>
            <a:off x="2713009" y="2338109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912AE8-B4CC-4FF2-A4F7-BAE0BD99F504}"/>
              </a:ext>
            </a:extLst>
          </p:cNvPr>
          <p:cNvCxnSpPr>
            <a:cxnSpLocks/>
          </p:cNvCxnSpPr>
          <p:nvPr/>
        </p:nvCxnSpPr>
        <p:spPr>
          <a:xfrm>
            <a:off x="10820400" y="2064309"/>
            <a:ext cx="0" cy="662940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48FE5DE-5866-C226-132E-F42CD9B071D8}"/>
              </a:ext>
            </a:extLst>
          </p:cNvPr>
          <p:cNvSpPr txBox="1"/>
          <p:nvPr/>
        </p:nvSpPr>
        <p:spPr>
          <a:xfrm>
            <a:off x="1187974" y="2814727"/>
            <a:ext cx="10485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97AA78-7F1E-DD25-5CCD-337ABEED3167}"/>
              </a:ext>
            </a:extLst>
          </p:cNvPr>
          <p:cNvSpPr/>
          <p:nvPr/>
        </p:nvSpPr>
        <p:spPr>
          <a:xfrm>
            <a:off x="2713010" y="2852794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9C514-90C1-D247-CDCC-E4A96CAD4DA8}"/>
              </a:ext>
            </a:extLst>
          </p:cNvPr>
          <p:cNvSpPr txBox="1"/>
          <p:nvPr/>
        </p:nvSpPr>
        <p:spPr>
          <a:xfrm>
            <a:off x="1187974" y="3329412"/>
            <a:ext cx="15807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D7736F-82E7-DC88-BDB7-E8853B52B096}"/>
              </a:ext>
            </a:extLst>
          </p:cNvPr>
          <p:cNvSpPr/>
          <p:nvPr/>
        </p:nvSpPr>
        <p:spPr>
          <a:xfrm>
            <a:off x="2713010" y="3367479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E6469-CC1E-9875-52B7-01F7C16F5114}"/>
              </a:ext>
            </a:extLst>
          </p:cNvPr>
          <p:cNvSpPr txBox="1"/>
          <p:nvPr/>
        </p:nvSpPr>
        <p:spPr>
          <a:xfrm>
            <a:off x="1187974" y="3851797"/>
            <a:ext cx="158075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C7F59A-F49F-D032-1072-28A43169CE9C}"/>
              </a:ext>
            </a:extLst>
          </p:cNvPr>
          <p:cNvSpPr/>
          <p:nvPr/>
        </p:nvSpPr>
        <p:spPr>
          <a:xfrm>
            <a:off x="2713010" y="3889864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2B929-FE76-D0E4-4A3C-4824D7EE8172}"/>
              </a:ext>
            </a:extLst>
          </p:cNvPr>
          <p:cNvSpPr txBox="1"/>
          <p:nvPr/>
        </p:nvSpPr>
        <p:spPr>
          <a:xfrm>
            <a:off x="2709469" y="2280992"/>
            <a:ext cx="43211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DC66B3-D846-C2E2-D604-8A6635E7DFBB}"/>
              </a:ext>
            </a:extLst>
          </p:cNvPr>
          <p:cNvSpPr txBox="1"/>
          <p:nvPr/>
        </p:nvSpPr>
        <p:spPr>
          <a:xfrm>
            <a:off x="2709469" y="2801375"/>
            <a:ext cx="357015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gildong@edu.hanbat.ac.kr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E4D43-ED8A-8148-A980-5ABFC616324A}"/>
              </a:ext>
            </a:extLst>
          </p:cNvPr>
          <p:cNvSpPr txBox="1"/>
          <p:nvPr/>
        </p:nvSpPr>
        <p:spPr>
          <a:xfrm>
            <a:off x="6499929" y="2801375"/>
            <a:ext cx="357015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가능한 이메일입니다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BB3A6-782D-333A-2865-DAE29F12BB55}"/>
              </a:ext>
            </a:extLst>
          </p:cNvPr>
          <p:cNvSpPr txBox="1"/>
          <p:nvPr/>
        </p:nvSpPr>
        <p:spPr>
          <a:xfrm>
            <a:off x="2709469" y="3321758"/>
            <a:ext cx="357015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*********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C5595-7F26-9B14-7B04-BF978D7A7243}"/>
              </a:ext>
            </a:extLst>
          </p:cNvPr>
          <p:cNvSpPr txBox="1"/>
          <p:nvPr/>
        </p:nvSpPr>
        <p:spPr>
          <a:xfrm>
            <a:off x="2709469" y="3856305"/>
            <a:ext cx="231034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*********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25E6F-C9DE-0D6A-D18F-8682E1C64AC6}"/>
              </a:ext>
            </a:extLst>
          </p:cNvPr>
          <p:cNvSpPr txBox="1"/>
          <p:nvPr/>
        </p:nvSpPr>
        <p:spPr>
          <a:xfrm>
            <a:off x="6499929" y="3827801"/>
            <a:ext cx="357015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비밀번호가 일치하지 않습니다</a:t>
            </a:r>
            <a:endParaRPr lang="en-US" altLang="ko-KR" sz="1600" dirty="0">
              <a:solidFill>
                <a:schemeClr val="accent6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1C80B53-7875-A333-F75D-27E30223585E}"/>
              </a:ext>
            </a:extLst>
          </p:cNvPr>
          <p:cNvSpPr/>
          <p:nvPr/>
        </p:nvSpPr>
        <p:spPr>
          <a:xfrm>
            <a:off x="4639891" y="4890117"/>
            <a:ext cx="1639729" cy="371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39BDAA-1671-FF8B-EB14-2631C91EF469}"/>
              </a:ext>
            </a:extLst>
          </p:cNvPr>
          <p:cNvSpPr txBox="1"/>
          <p:nvPr/>
        </p:nvSpPr>
        <p:spPr>
          <a:xfrm>
            <a:off x="11042101" y="2494913"/>
            <a:ext cx="7149778" cy="584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로그인 기능을 통해 사용자 개인별 </a:t>
            </a: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기록 관리를 제공함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결과 및 코딩 게임 랭킹을 개인 계정에 저장하여 장기적인 학습 트렌드 분석 및 개선점 도출이 가능함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안전한 회원 정보 관리를 위한 보안 기능 구현함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복잡성 요구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암호화 등을 통해 사용자 정보 보호함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969" name="그룹 968">
            <a:extLst>
              <a:ext uri="{FF2B5EF4-FFF2-40B4-BE49-F238E27FC236}">
                <a16:creationId xmlns:a16="http://schemas.microsoft.com/office/drawing/2014/main" id="{DF7B6D96-CE15-BD0B-5A22-8167D1F5A091}"/>
              </a:ext>
            </a:extLst>
          </p:cNvPr>
          <p:cNvGrpSpPr/>
          <p:nvPr/>
        </p:nvGrpSpPr>
        <p:grpSpPr>
          <a:xfrm>
            <a:off x="1041975" y="6204611"/>
            <a:ext cx="9041248" cy="2427859"/>
            <a:chOff x="1028832" y="6233228"/>
            <a:chExt cx="9041248" cy="2427859"/>
          </a:xfrm>
        </p:grpSpPr>
        <p:pic>
          <p:nvPicPr>
            <p:cNvPr id="967" name="그림 966">
              <a:extLst>
                <a:ext uri="{FF2B5EF4-FFF2-40B4-BE49-F238E27FC236}">
                  <a16:creationId xmlns:a16="http://schemas.microsoft.com/office/drawing/2014/main" id="{BD83A14C-5585-D5C8-0657-DDD1AC0FC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513" b="9304"/>
            <a:stretch/>
          </p:blipFill>
          <p:spPr>
            <a:xfrm>
              <a:off x="1028832" y="6233228"/>
              <a:ext cx="5506650" cy="2427859"/>
            </a:xfrm>
            <a:prstGeom prst="rect">
              <a:avLst/>
            </a:prstGeom>
          </p:spPr>
        </p:pic>
        <p:pic>
          <p:nvPicPr>
            <p:cNvPr id="968" name="그림 967">
              <a:extLst>
                <a:ext uri="{FF2B5EF4-FFF2-40B4-BE49-F238E27FC236}">
                  <a16:creationId xmlns:a16="http://schemas.microsoft.com/office/drawing/2014/main" id="{61B79A59-2E0C-7CD8-82F8-50233BC4CE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677" r="-1" b="9304"/>
            <a:stretch/>
          </p:blipFill>
          <p:spPr>
            <a:xfrm>
              <a:off x="5562599" y="6233228"/>
              <a:ext cx="4507481" cy="2427859"/>
            </a:xfrm>
            <a:prstGeom prst="rect">
              <a:avLst/>
            </a:prstGeom>
          </p:spPr>
        </p:pic>
      </p:grpSp>
      <p:sp>
        <p:nvSpPr>
          <p:cNvPr id="970" name="TextBox 969">
            <a:extLst>
              <a:ext uri="{FF2B5EF4-FFF2-40B4-BE49-F238E27FC236}">
                <a16:creationId xmlns:a16="http://schemas.microsoft.com/office/drawing/2014/main" id="{DA25A292-7709-A885-A700-9D1030DC78F2}"/>
              </a:ext>
            </a:extLst>
          </p:cNvPr>
          <p:cNvSpPr txBox="1"/>
          <p:nvPr/>
        </p:nvSpPr>
        <p:spPr>
          <a:xfrm>
            <a:off x="1187974" y="6998853"/>
            <a:ext cx="10485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2" name="직사각형 971">
            <a:extLst>
              <a:ext uri="{FF2B5EF4-FFF2-40B4-BE49-F238E27FC236}">
                <a16:creationId xmlns:a16="http://schemas.microsoft.com/office/drawing/2014/main" id="{61B89941-E0F7-37C5-A4EB-6120544860F2}"/>
              </a:ext>
            </a:extLst>
          </p:cNvPr>
          <p:cNvSpPr/>
          <p:nvPr/>
        </p:nvSpPr>
        <p:spPr>
          <a:xfrm>
            <a:off x="2282204" y="7041657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18D230E-8734-91B9-C7C5-EEE79BA7D06B}"/>
              </a:ext>
            </a:extLst>
          </p:cNvPr>
          <p:cNvSpPr txBox="1"/>
          <p:nvPr/>
        </p:nvSpPr>
        <p:spPr>
          <a:xfrm>
            <a:off x="1187974" y="7486938"/>
            <a:ext cx="10485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endParaRPr lang="en-US" altLang="ko-KR" sz="1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4" name="직사각형 973">
            <a:extLst>
              <a:ext uri="{FF2B5EF4-FFF2-40B4-BE49-F238E27FC236}">
                <a16:creationId xmlns:a16="http://schemas.microsoft.com/office/drawing/2014/main" id="{4F8CEBF0-E924-E2D1-2A36-390DB8BF55C9}"/>
              </a:ext>
            </a:extLst>
          </p:cNvPr>
          <p:cNvSpPr/>
          <p:nvPr/>
        </p:nvSpPr>
        <p:spPr>
          <a:xfrm>
            <a:off x="2289510" y="7529742"/>
            <a:ext cx="3570151" cy="371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5" name="사각형: 둥근 모서리 974">
            <a:extLst>
              <a:ext uri="{FF2B5EF4-FFF2-40B4-BE49-F238E27FC236}">
                <a16:creationId xmlns:a16="http://schemas.microsoft.com/office/drawing/2014/main" id="{9A1A22A5-17D8-10D5-CD88-6209DEE55FD4}"/>
              </a:ext>
            </a:extLst>
          </p:cNvPr>
          <p:cNvSpPr/>
          <p:nvPr/>
        </p:nvSpPr>
        <p:spPr>
          <a:xfrm>
            <a:off x="4266388" y="8424040"/>
            <a:ext cx="1639729" cy="3712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88637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471726"/>
            <a:ext cx="1143932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3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코딩테스트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28800" y="-3619500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9E35A025-5CE9-47BB-A306-0E63B4E05A2D}"/>
              </a:ext>
            </a:extLst>
          </p:cNvPr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6F7742-EE14-C0F5-C097-0AAB538C41D7}"/>
              </a:ext>
            </a:extLst>
          </p:cNvPr>
          <p:cNvSpPr txBox="1"/>
          <p:nvPr/>
        </p:nvSpPr>
        <p:spPr>
          <a:xfrm>
            <a:off x="13030200" y="3062111"/>
            <a:ext cx="4321181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선호하는 난이도 별 문제를 제공하여 자신의 역량 파악함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50F49363-AEF1-79DF-2CAA-791A74051B62}"/>
              </a:ext>
            </a:extLst>
          </p:cNvPr>
          <p:cNvSpPr txBox="1"/>
          <p:nvPr/>
        </p:nvSpPr>
        <p:spPr>
          <a:xfrm>
            <a:off x="16970392" y="317838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A15C6E2-3D54-45BF-B376-6609BF7C1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064309"/>
            <a:ext cx="5185742" cy="530296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5C00F55-6D35-4111-BC12-7021B7D01BD0}"/>
              </a:ext>
            </a:extLst>
          </p:cNvPr>
          <p:cNvGrpSpPr/>
          <p:nvPr/>
        </p:nvGrpSpPr>
        <p:grpSpPr>
          <a:xfrm>
            <a:off x="373890" y="2069787"/>
            <a:ext cx="5771517" cy="6643778"/>
            <a:chOff x="373890" y="1821611"/>
            <a:chExt cx="5771517" cy="66437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EBA2EC0-5C96-4339-9DE4-543372E904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285" t="34795" r="53126" b="-43"/>
            <a:stretch/>
          </p:blipFill>
          <p:spPr>
            <a:xfrm>
              <a:off x="373890" y="1821611"/>
              <a:ext cx="5771517" cy="664377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E117FBD-22EE-8BDB-A11C-594A70F44A13}"/>
                </a:ext>
              </a:extLst>
            </p:cNvPr>
            <p:cNvSpPr/>
            <p:nvPr/>
          </p:nvSpPr>
          <p:spPr>
            <a:xfrm>
              <a:off x="1447800" y="1943099"/>
              <a:ext cx="1219200" cy="6522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7BF612E-6212-4033-B6E2-1740312F90EB}"/>
              </a:ext>
            </a:extLst>
          </p:cNvPr>
          <p:cNvGrpSpPr/>
          <p:nvPr/>
        </p:nvGrpSpPr>
        <p:grpSpPr>
          <a:xfrm>
            <a:off x="6393543" y="7564815"/>
            <a:ext cx="3122692" cy="1862045"/>
            <a:chOff x="6393543" y="7346717"/>
            <a:chExt cx="3122692" cy="1862045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3B9BE36-A47A-45F4-BDCF-692F479DD2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2182"/>
            <a:stretch/>
          </p:blipFill>
          <p:spPr>
            <a:xfrm>
              <a:off x="6393543" y="7346717"/>
              <a:ext cx="3122692" cy="1862045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53919AA-ACCE-440B-B1EC-A8AFFEC3A8C9}"/>
                </a:ext>
              </a:extLst>
            </p:cNvPr>
            <p:cNvSpPr/>
            <p:nvPr/>
          </p:nvSpPr>
          <p:spPr>
            <a:xfrm>
              <a:off x="8001000" y="7522110"/>
              <a:ext cx="1185762" cy="144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2213A1-27E7-43F8-9A1F-FE8DA2A1D954}"/>
              </a:ext>
            </a:extLst>
          </p:cNvPr>
          <p:cNvCxnSpPr>
            <a:cxnSpLocks/>
          </p:cNvCxnSpPr>
          <p:nvPr/>
        </p:nvCxnSpPr>
        <p:spPr>
          <a:xfrm>
            <a:off x="12420600" y="2064309"/>
            <a:ext cx="0" cy="662940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C8A417-7AD1-4B93-8A21-F6524E75D1CA}"/>
              </a:ext>
            </a:extLst>
          </p:cNvPr>
          <p:cNvSpPr txBox="1"/>
          <p:nvPr/>
        </p:nvSpPr>
        <p:spPr>
          <a:xfrm>
            <a:off x="13030201" y="4733279"/>
            <a:ext cx="3992010" cy="148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문제에 대한 </a:t>
            </a:r>
            <a:r>
              <a:rPr lang="ko-KR" altLang="en-US" sz="2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정답률을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제공하여 사용자들의 동기 부여 및 문제의 품질 관리가 용이함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32374-58B9-46C2-B231-B6992A481478}"/>
              </a:ext>
            </a:extLst>
          </p:cNvPr>
          <p:cNvSpPr txBox="1"/>
          <p:nvPr/>
        </p:nvSpPr>
        <p:spPr>
          <a:xfrm>
            <a:off x="13030200" y="6889196"/>
            <a:ext cx="3992010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C, C++, Python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</a:t>
            </a:r>
            <a:endParaRPr lang="en-US" altLang="ko-KR" sz="2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언어를 추가함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15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471727"/>
            <a:ext cx="11439324" cy="861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45"/>
            <a:r>
              <a:rPr lang="ko-KR" altLang="en-US" sz="5001" kern="0" spc="-3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2390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28800" y="-3619500"/>
            <a:ext cx="5220386" cy="5220386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9E35A025-5CE9-47BB-A306-0E63B4E05A2D}"/>
              </a:ext>
            </a:extLst>
          </p:cNvPr>
          <p:cNvSpPr txBox="1"/>
          <p:nvPr/>
        </p:nvSpPr>
        <p:spPr>
          <a:xfrm>
            <a:off x="13589569" y="476085"/>
            <a:ext cx="3574154" cy="3386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defTabSz="914445"/>
            <a:r>
              <a:rPr lang="ko-KR" altLang="en-US" sz="1601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1601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1601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6F7742-EE14-C0F5-C097-0AAB538C41D7}"/>
              </a:ext>
            </a:extLst>
          </p:cNvPr>
          <p:cNvSpPr txBox="1"/>
          <p:nvPr/>
        </p:nvSpPr>
        <p:spPr>
          <a:xfrm>
            <a:off x="13041266" y="2967117"/>
            <a:ext cx="4321181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내의 다양한 카테고리를 통해 주제별 효율적 검색이 가능함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50F49363-AEF1-79DF-2CAA-791A74051B62}"/>
              </a:ext>
            </a:extLst>
          </p:cNvPr>
          <p:cNvSpPr txBox="1"/>
          <p:nvPr/>
        </p:nvSpPr>
        <p:spPr>
          <a:xfrm>
            <a:off x="16970393" y="317838"/>
            <a:ext cx="87342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defTabSz="914445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03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2213A1-27E7-43F8-9A1F-FE8DA2A1D954}"/>
              </a:ext>
            </a:extLst>
          </p:cNvPr>
          <p:cNvCxnSpPr>
            <a:cxnSpLocks/>
          </p:cNvCxnSpPr>
          <p:nvPr/>
        </p:nvCxnSpPr>
        <p:spPr>
          <a:xfrm>
            <a:off x="12420600" y="2374349"/>
            <a:ext cx="0" cy="662940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C8A417-7AD1-4B93-8A21-F6524E75D1CA}"/>
              </a:ext>
            </a:extLst>
          </p:cNvPr>
          <p:cNvSpPr txBox="1"/>
          <p:nvPr/>
        </p:nvSpPr>
        <p:spPr>
          <a:xfrm>
            <a:off x="13060868" y="4894397"/>
            <a:ext cx="3992010" cy="148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첨부를 통해 시각적으로 게시글 맥락이 보다 쉽게 전달이 가능함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32374-58B9-46C2-B231-B6992A481478}"/>
              </a:ext>
            </a:extLst>
          </p:cNvPr>
          <p:cNvSpPr txBox="1"/>
          <p:nvPr/>
        </p:nvSpPr>
        <p:spPr>
          <a:xfrm>
            <a:off x="13060868" y="7306424"/>
            <a:ext cx="3992010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댓글 기능을 통해 사용자 간 소통이 용이함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9E0A82-5B20-3852-FBC9-C38B145B5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49" y="1968425"/>
            <a:ext cx="10713720" cy="75086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7894566-DE9E-A15B-7D25-7E3548D69CF5}"/>
              </a:ext>
            </a:extLst>
          </p:cNvPr>
          <p:cNvSpPr/>
          <p:nvPr/>
        </p:nvSpPr>
        <p:spPr>
          <a:xfrm>
            <a:off x="925554" y="1968425"/>
            <a:ext cx="2686326" cy="75086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12E956-0DC1-0140-4CDE-5D9EDB452655}"/>
              </a:ext>
            </a:extLst>
          </p:cNvPr>
          <p:cNvSpPr/>
          <p:nvPr/>
        </p:nvSpPr>
        <p:spPr>
          <a:xfrm>
            <a:off x="3904408" y="2292713"/>
            <a:ext cx="7382741" cy="68906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1CF8FFC-A369-5296-9DD1-C1338BC0CCEF}"/>
              </a:ext>
            </a:extLst>
          </p:cNvPr>
          <p:cNvSpPr/>
          <p:nvPr/>
        </p:nvSpPr>
        <p:spPr>
          <a:xfrm>
            <a:off x="1184409" y="2283782"/>
            <a:ext cx="1084308" cy="986847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A352F-0F2E-535B-E0D2-9682C098FD1B}"/>
              </a:ext>
            </a:extLst>
          </p:cNvPr>
          <p:cNvSpPr txBox="1"/>
          <p:nvPr/>
        </p:nvSpPr>
        <p:spPr>
          <a:xfrm>
            <a:off x="2415860" y="2598230"/>
            <a:ext cx="108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2A4FE-BA1B-FC4C-397E-93D151C04935}"/>
              </a:ext>
            </a:extLst>
          </p:cNvPr>
          <p:cNvSpPr txBox="1"/>
          <p:nvPr/>
        </p:nvSpPr>
        <p:spPr>
          <a:xfrm>
            <a:off x="1161551" y="3853365"/>
            <a:ext cx="23157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6F30B-9217-9390-C5BB-AE3E8F29096C}"/>
              </a:ext>
            </a:extLst>
          </p:cNvPr>
          <p:cNvSpPr txBox="1"/>
          <p:nvPr/>
        </p:nvSpPr>
        <p:spPr>
          <a:xfrm>
            <a:off x="4142556" y="2493023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java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895382-8887-C668-C080-6DAA162510FD}"/>
              </a:ext>
            </a:extLst>
          </p:cNvPr>
          <p:cNvCxnSpPr/>
          <p:nvPr/>
        </p:nvCxnSpPr>
        <p:spPr>
          <a:xfrm>
            <a:off x="1270496" y="5042763"/>
            <a:ext cx="19964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6C07539-02D6-0D4D-27DE-CAD41633C305}"/>
              </a:ext>
            </a:extLst>
          </p:cNvPr>
          <p:cNvCxnSpPr/>
          <p:nvPr/>
        </p:nvCxnSpPr>
        <p:spPr>
          <a:xfrm>
            <a:off x="1270496" y="5722751"/>
            <a:ext cx="19964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811AE9-64AC-7627-FFBA-A28983281C1E}"/>
              </a:ext>
            </a:extLst>
          </p:cNvPr>
          <p:cNvSpPr txBox="1"/>
          <p:nvPr/>
        </p:nvSpPr>
        <p:spPr>
          <a:xfrm>
            <a:off x="1270496" y="4548138"/>
            <a:ext cx="1084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endParaRPr lang="ko-KR" altLang="en-US" sz="2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5BA94-5E69-F663-8F5E-50A7B294A2CB}"/>
              </a:ext>
            </a:extLst>
          </p:cNvPr>
          <p:cNvSpPr txBox="1"/>
          <p:nvPr/>
        </p:nvSpPr>
        <p:spPr>
          <a:xfrm>
            <a:off x="1235123" y="5257304"/>
            <a:ext cx="10843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2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05B07-0F7A-A687-763E-DF74E79CB4BC}"/>
              </a:ext>
            </a:extLst>
          </p:cNvPr>
          <p:cNvSpPr txBox="1"/>
          <p:nvPr/>
        </p:nvSpPr>
        <p:spPr>
          <a:xfrm>
            <a:off x="1184410" y="5867219"/>
            <a:ext cx="14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endParaRPr lang="ko-KR" altLang="en-US" sz="2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8A4F1F-1D8C-5B62-AE86-99F946C4ABDA}"/>
              </a:ext>
            </a:extLst>
          </p:cNvPr>
          <p:cNvSpPr/>
          <p:nvPr/>
        </p:nvSpPr>
        <p:spPr>
          <a:xfrm>
            <a:off x="1235123" y="5087350"/>
            <a:ext cx="2094444" cy="57546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C92A19-6F66-B13F-56E5-2CD9CFF31152}"/>
              </a:ext>
            </a:extLst>
          </p:cNvPr>
          <p:cNvSpPr/>
          <p:nvPr/>
        </p:nvSpPr>
        <p:spPr>
          <a:xfrm>
            <a:off x="4142556" y="3059896"/>
            <a:ext cx="6906444" cy="34923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DA310-2CC7-E7A0-D786-4C656AC6D2F0}"/>
              </a:ext>
            </a:extLst>
          </p:cNvPr>
          <p:cNvSpPr txBox="1"/>
          <p:nvPr/>
        </p:nvSpPr>
        <p:spPr>
          <a:xfrm>
            <a:off x="4263698" y="6849554"/>
            <a:ext cx="111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9EC772-F852-8556-32C0-46E8E28548E9}"/>
              </a:ext>
            </a:extLst>
          </p:cNvPr>
          <p:cNvSpPr txBox="1"/>
          <p:nvPr/>
        </p:nvSpPr>
        <p:spPr>
          <a:xfrm>
            <a:off x="1245920" y="5167361"/>
            <a:ext cx="14296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endParaRPr lang="ko-KR" altLang="en-US" sz="2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393D0D-E03B-D686-94D7-1B0B610CE859}"/>
              </a:ext>
            </a:extLst>
          </p:cNvPr>
          <p:cNvCxnSpPr>
            <a:cxnSpLocks/>
          </p:cNvCxnSpPr>
          <p:nvPr/>
        </p:nvCxnSpPr>
        <p:spPr>
          <a:xfrm>
            <a:off x="4354647" y="8305800"/>
            <a:ext cx="64822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563EDA-1FD5-325A-923C-7568395EC950}"/>
              </a:ext>
            </a:extLst>
          </p:cNvPr>
          <p:cNvSpPr txBox="1"/>
          <p:nvPr/>
        </p:nvSpPr>
        <p:spPr>
          <a:xfrm>
            <a:off x="9557792" y="7661871"/>
            <a:ext cx="11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136009-B947-147E-9FD8-22C956FBAF57}"/>
              </a:ext>
            </a:extLst>
          </p:cNvPr>
          <p:cNvSpPr txBox="1"/>
          <p:nvPr/>
        </p:nvSpPr>
        <p:spPr>
          <a:xfrm>
            <a:off x="10079243" y="7661870"/>
            <a:ext cx="11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F6EAE2-273C-FDA4-1085-2F0640615ABC}"/>
              </a:ext>
            </a:extLst>
          </p:cNvPr>
          <p:cNvSpPr txBox="1"/>
          <p:nvPr/>
        </p:nvSpPr>
        <p:spPr>
          <a:xfrm>
            <a:off x="9563393" y="8758896"/>
            <a:ext cx="11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44F85E-F704-A6F1-96A0-580C3AAAD8C1}"/>
              </a:ext>
            </a:extLst>
          </p:cNvPr>
          <p:cNvSpPr txBox="1"/>
          <p:nvPr/>
        </p:nvSpPr>
        <p:spPr>
          <a:xfrm>
            <a:off x="10094482" y="8758896"/>
            <a:ext cx="11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F64B01-2388-9753-AF25-7118DA51A637}"/>
              </a:ext>
            </a:extLst>
          </p:cNvPr>
          <p:cNvSpPr txBox="1"/>
          <p:nvPr/>
        </p:nvSpPr>
        <p:spPr>
          <a:xfrm>
            <a:off x="4142556" y="3169658"/>
            <a:ext cx="618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코드 오류 질문 드립니다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1E649B9-16B3-1987-12C3-C0423314EE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723" y="3594088"/>
            <a:ext cx="4919517" cy="207756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D682A1C-534D-06D4-AD20-5BFC6DFD621C}"/>
              </a:ext>
            </a:extLst>
          </p:cNvPr>
          <p:cNvSpPr txBox="1"/>
          <p:nvPr/>
        </p:nvSpPr>
        <p:spPr>
          <a:xfrm>
            <a:off x="4263697" y="5805221"/>
            <a:ext cx="65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 in thread "main" </a:t>
            </a: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java.lang.ArrayIndexOutOfBoundsException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이런 오류가 뜹니다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548B6-6126-7CC6-6398-9261996CC4AF}"/>
              </a:ext>
            </a:extLst>
          </p:cNvPr>
          <p:cNvSpPr txBox="1"/>
          <p:nvPr/>
        </p:nvSpPr>
        <p:spPr>
          <a:xfrm>
            <a:off x="4950350" y="7571853"/>
            <a:ext cx="462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범위를 넘어선 인덱스를 참조할 때 발생하는 에러입니다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029569-D0FD-8A47-E140-96593592955D}"/>
              </a:ext>
            </a:extLst>
          </p:cNvPr>
          <p:cNvSpPr txBox="1"/>
          <p:nvPr/>
        </p:nvSpPr>
        <p:spPr>
          <a:xfrm>
            <a:off x="4962695" y="8610611"/>
            <a:ext cx="462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 범위 확인해보세요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01A65FD8-AB02-4112-512C-EFCD0234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54" y="7672533"/>
            <a:ext cx="462843" cy="46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41CC2BCD-43ED-E777-31F4-51694C14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54" y="8540906"/>
            <a:ext cx="462843" cy="4628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30CD4BE-2D7B-50AE-C8F1-1D07067776D0}"/>
              </a:ext>
            </a:extLst>
          </p:cNvPr>
          <p:cNvSpPr txBox="1"/>
          <p:nvPr/>
        </p:nvSpPr>
        <p:spPr>
          <a:xfrm>
            <a:off x="9562703" y="7661868"/>
            <a:ext cx="113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C0C0C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58852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102009-D0BF-4480-BF9E-A6040010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11686"/>
            <a:ext cx="10534063" cy="738274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D428C-DCB0-4A74-945B-93EE61C1202F}"/>
              </a:ext>
            </a:extLst>
          </p:cNvPr>
          <p:cNvSpPr/>
          <p:nvPr/>
        </p:nvSpPr>
        <p:spPr>
          <a:xfrm>
            <a:off x="625382" y="2126264"/>
            <a:ext cx="3108418" cy="735358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895600" y="471726"/>
            <a:ext cx="11439324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5000" kern="0" spc="-3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28800" y="-3619500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9E35A025-5CE9-47BB-A306-0E63B4E05A2D}"/>
              </a:ext>
            </a:extLst>
          </p:cNvPr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/>
            <a:r>
              <a:rPr lang="ko-KR" altLang="en-US" sz="1600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6F7742-EE14-C0F5-C097-0AAB538C41D7}"/>
              </a:ext>
            </a:extLst>
          </p:cNvPr>
          <p:cNvSpPr txBox="1"/>
          <p:nvPr/>
        </p:nvSpPr>
        <p:spPr>
          <a:xfrm>
            <a:off x="13030200" y="4104364"/>
            <a:ext cx="4648200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코딩테스트 문제 풀이 현황을 제공하여 자신의 역량 파악이 용이함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50F49363-AEF1-79DF-2CAA-791A74051B62}"/>
              </a:ext>
            </a:extLst>
          </p:cNvPr>
          <p:cNvSpPr txBox="1"/>
          <p:nvPr/>
        </p:nvSpPr>
        <p:spPr>
          <a:xfrm>
            <a:off x="16970392" y="317838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03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C8A417-7AD1-4B93-8A21-F6524E75D1CA}"/>
              </a:ext>
            </a:extLst>
          </p:cNvPr>
          <p:cNvSpPr txBox="1"/>
          <p:nvPr/>
        </p:nvSpPr>
        <p:spPr>
          <a:xfrm>
            <a:off x="13030201" y="5880359"/>
            <a:ext cx="3992010" cy="148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커뮤니티의 작성한 게시글 및 댓글 현황을 한 눈에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파악할 수 있음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32374-58B9-46C2-B231-B6992A481478}"/>
              </a:ext>
            </a:extLst>
          </p:cNvPr>
          <p:cNvSpPr txBox="1"/>
          <p:nvPr/>
        </p:nvSpPr>
        <p:spPr>
          <a:xfrm>
            <a:off x="13030200" y="8141102"/>
            <a:ext cx="3992010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게임의 최고 점수 기록함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4081D3-1C76-46FE-8467-83BC7334A442}"/>
              </a:ext>
            </a:extLst>
          </p:cNvPr>
          <p:cNvSpPr txBox="1"/>
          <p:nvPr/>
        </p:nvSpPr>
        <p:spPr>
          <a:xfrm>
            <a:off x="13030200" y="2328369"/>
            <a:ext cx="4321181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개인 정보 열람 및 수정하여 개인 정보 관리를 제공함</a:t>
            </a:r>
            <a:r>
              <a:rPr lang="en-US" altLang="ko-KR" sz="2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A7703-5D4F-4B5C-A6DA-9DC2B005B437}"/>
              </a:ext>
            </a:extLst>
          </p:cNvPr>
          <p:cNvSpPr/>
          <p:nvPr/>
        </p:nvSpPr>
        <p:spPr>
          <a:xfrm>
            <a:off x="1381814" y="2925051"/>
            <a:ext cx="1795525" cy="1795525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B22914-33A2-44FB-B043-E953CE6E921F}"/>
              </a:ext>
            </a:extLst>
          </p:cNvPr>
          <p:cNvSpPr txBox="1"/>
          <p:nvPr/>
        </p:nvSpPr>
        <p:spPr>
          <a:xfrm>
            <a:off x="781392" y="4789588"/>
            <a:ext cx="4321181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CodePSE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codepse@edu.hanbat.ac.kr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C2C430-198A-4F80-A763-174157D5C7F4}"/>
              </a:ext>
            </a:extLst>
          </p:cNvPr>
          <p:cNvSpPr txBox="1"/>
          <p:nvPr/>
        </p:nvSpPr>
        <p:spPr>
          <a:xfrm>
            <a:off x="735009" y="2275077"/>
            <a:ext cx="43211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수정</a:t>
            </a:r>
            <a:endParaRPr lang="en-US" altLang="ko-KR" sz="1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E86E92-5B91-4B97-BA7C-63535DCD54B5}"/>
              </a:ext>
            </a:extLst>
          </p:cNvPr>
          <p:cNvSpPr/>
          <p:nvPr/>
        </p:nvSpPr>
        <p:spPr>
          <a:xfrm>
            <a:off x="4095036" y="2423585"/>
            <a:ext cx="6626541" cy="2122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B3703C-6840-49A4-A0FF-39A406AC7D12}"/>
              </a:ext>
            </a:extLst>
          </p:cNvPr>
          <p:cNvSpPr txBox="1"/>
          <p:nvPr/>
        </p:nvSpPr>
        <p:spPr>
          <a:xfrm>
            <a:off x="4095036" y="2438335"/>
            <a:ext cx="66265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Test					  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FF39D61-4332-4C10-8333-06A562C65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51634"/>
              </p:ext>
            </p:extLst>
          </p:nvPr>
        </p:nvGraphicFramePr>
        <p:xfrm>
          <a:off x="4267200" y="3158462"/>
          <a:ext cx="6248400" cy="110879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406654525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420013993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09899564"/>
                    </a:ext>
                  </a:extLst>
                </a:gridCol>
              </a:tblGrid>
              <a:tr h="3695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문제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/>
                        <a:t>정답률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정답여부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326950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간단한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87.21%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합격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05456"/>
                  </a:ext>
                </a:extLst>
              </a:tr>
              <a:tr h="3695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함수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53.11%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불합격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6380155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E2397E-5DC3-4D71-8749-76CB1C39269F}"/>
              </a:ext>
            </a:extLst>
          </p:cNvPr>
          <p:cNvSpPr/>
          <p:nvPr/>
        </p:nvSpPr>
        <p:spPr>
          <a:xfrm>
            <a:off x="4095036" y="4857759"/>
            <a:ext cx="6626541" cy="2525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4DCBF9-F43B-4F94-B847-4E99A06BBFBB}"/>
              </a:ext>
            </a:extLst>
          </p:cNvPr>
          <p:cNvSpPr txBox="1"/>
          <p:nvPr/>
        </p:nvSpPr>
        <p:spPr>
          <a:xfrm>
            <a:off x="4095036" y="4857759"/>
            <a:ext cx="66265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Board						  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더보기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470D6A-3D18-40F8-BB3C-3410DE921B7F}"/>
              </a:ext>
            </a:extLst>
          </p:cNvPr>
          <p:cNvSpPr txBox="1"/>
          <p:nvPr/>
        </p:nvSpPr>
        <p:spPr>
          <a:xfrm>
            <a:off x="4095036" y="5424402"/>
            <a:ext cx="43211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작성한 게시글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1DB3D9-C236-41C9-A594-E050B690D979}"/>
              </a:ext>
            </a:extLst>
          </p:cNvPr>
          <p:cNvSpPr txBox="1"/>
          <p:nvPr/>
        </p:nvSpPr>
        <p:spPr>
          <a:xfrm>
            <a:off x="4095036" y="5745427"/>
            <a:ext cx="66265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 부탁드립니다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(4)	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2023.08.05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5744B1-DAFF-47BC-8860-86BC21287CA5}"/>
              </a:ext>
            </a:extLst>
          </p:cNvPr>
          <p:cNvSpPr txBox="1"/>
          <p:nvPr/>
        </p:nvSpPr>
        <p:spPr>
          <a:xfrm>
            <a:off x="4095036" y="6393807"/>
            <a:ext cx="432118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내가 작성한 댓글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36D66A-5696-4AA1-9492-E0228A2ECD5A}"/>
              </a:ext>
            </a:extLst>
          </p:cNvPr>
          <p:cNvSpPr txBox="1"/>
          <p:nvPr/>
        </p:nvSpPr>
        <p:spPr>
          <a:xfrm>
            <a:off x="4095036" y="6807831"/>
            <a:ext cx="662654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잘 작성하셨습니다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2023.08.05	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원문보기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94C5C1-86EC-48E6-8169-92C1AC81B652}"/>
              </a:ext>
            </a:extLst>
          </p:cNvPr>
          <p:cNvSpPr/>
          <p:nvPr/>
        </p:nvSpPr>
        <p:spPr>
          <a:xfrm>
            <a:off x="4095036" y="7598704"/>
            <a:ext cx="6626541" cy="164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230EC7-500D-47F3-9B41-9679365AD785}"/>
              </a:ext>
            </a:extLst>
          </p:cNvPr>
          <p:cNvSpPr txBox="1"/>
          <p:nvPr/>
        </p:nvSpPr>
        <p:spPr>
          <a:xfrm>
            <a:off x="4095036" y="7594196"/>
            <a:ext cx="6626541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Game			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38731E-4BBD-436A-AFB5-598E54576EF6}"/>
              </a:ext>
            </a:extLst>
          </p:cNvPr>
          <p:cNvSpPr txBox="1"/>
          <p:nvPr/>
        </p:nvSpPr>
        <p:spPr>
          <a:xfrm>
            <a:off x="4095035" y="8141102"/>
            <a:ext cx="642056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Drag Game				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Output Game				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912AE8-B4CC-4FF2-A4F7-BAE0BD99F504}"/>
              </a:ext>
            </a:extLst>
          </p:cNvPr>
          <p:cNvCxnSpPr>
            <a:cxnSpLocks/>
          </p:cNvCxnSpPr>
          <p:nvPr/>
        </p:nvCxnSpPr>
        <p:spPr>
          <a:xfrm>
            <a:off x="12268200" y="2064309"/>
            <a:ext cx="0" cy="662940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1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52381" y="2700859"/>
            <a:ext cx="3968446" cy="23852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5127432"/>
            <a:ext cx="11623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7 ExtraBold" pitchFamily="34" charset="0"/>
              </a:rPr>
              <a:t>역할 분담 및 향후 계획</a:t>
            </a:r>
          </a:p>
        </p:txBody>
      </p:sp>
    </p:spTree>
    <p:extLst>
      <p:ext uri="{BB962C8B-B14F-4D97-AF65-F5344CB8AC3E}">
        <p14:creationId xmlns:p14="http://schemas.microsoft.com/office/powerpoint/2010/main" val="236956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62797" y="7112057"/>
            <a:ext cx="7000203" cy="17081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게시판 기능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사용자들 간의 소통을 위한 게시판 기능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댓글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좋아요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즐겨찾기 등의 </a:t>
            </a:r>
            <a:r>
              <a:rPr lang="ko-KR" altLang="en-US" sz="2100" kern="0" spc="-100" dirty="0" err="1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인터랙티브한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 기능을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마이페이지 기능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개인별 사용자 설정과 학습 기록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성과 관리 등을 제공하는 마이페이지 기능 설계 및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8900000">
              <a:off x="11274286" y="8703483"/>
              <a:ext cx="4776266" cy="477626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62796" y="3240618"/>
            <a:ext cx="3791162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 dirty="0">
                <a:solidFill>
                  <a:srgbClr val="1B2193"/>
                </a:solidFill>
                <a:latin typeface="맑은 고딕"/>
                <a:ea typeface="맑은 고딕"/>
              </a:rPr>
              <a:t>김재연</a:t>
            </a:r>
            <a:endParaRPr lang="en-US" sz="1200" dirty="0">
              <a:latin typeface="맑은 고딕"/>
              <a:ea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903" y="3255729"/>
            <a:ext cx="2162091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 dirty="0">
                <a:solidFill>
                  <a:srgbClr val="4C4747"/>
                </a:solidFill>
                <a:latin typeface="맑은 고딕"/>
                <a:ea typeface="맑은 고딕"/>
                <a:cs typeface="S-Core Dream 7 ExtraBold"/>
              </a:rPr>
              <a:t>홍유정</a:t>
            </a:r>
            <a:endParaRPr lang="en-US" sz="4000" dirty="0">
              <a:latin typeface="맑은 고딕"/>
              <a:ea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5453" y="6359067"/>
            <a:ext cx="2343362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 dirty="0">
                <a:solidFill>
                  <a:srgbClr val="4C4747"/>
                </a:solidFill>
                <a:latin typeface="맑은 고딕"/>
                <a:ea typeface="맑은 고딕"/>
                <a:cs typeface="S-Core Dream 7 ExtraBold"/>
              </a:rPr>
              <a:t>이주민</a:t>
            </a:r>
            <a:endParaRPr lang="en-US" sz="4000" dirty="0">
              <a:latin typeface="맑은 고딕"/>
              <a:ea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8719" y="6337296"/>
            <a:ext cx="3000291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4000" kern="0" spc="-300" dirty="0">
                <a:solidFill>
                  <a:srgbClr val="1B2193"/>
                </a:solidFill>
                <a:latin typeface="맑은 고딕"/>
                <a:ea typeface="맑은 고딕"/>
                <a:cs typeface="S-Core Dream 7 ExtraBold"/>
              </a:rPr>
              <a:t>정지윤</a:t>
            </a:r>
            <a:endParaRPr lang="en-US" sz="4000" dirty="0">
              <a:latin typeface="맑은 고딕"/>
              <a:ea typeface="맑은 고딕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/>
              </a:rPr>
              <a:t>역할 분담 및 향후 계획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834318" y="387940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5238" y="1534923"/>
            <a:ext cx="9942857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5000" kern="0" spc="-300">
                <a:solidFill>
                  <a:srgbClr val="4C4747"/>
                </a:solidFill>
                <a:latin typeface="맑은 고딕"/>
                <a:ea typeface="맑은 고딕"/>
                <a:cs typeface="S-Core Dream 7 ExtraBold"/>
              </a:rPr>
              <a:t>각 팀원의 역할과 책임 분담</a:t>
            </a:r>
            <a:endParaRPr lang="en-US" altLang="ko-KR" sz="5400">
              <a:latin typeface="맑은 고딕"/>
              <a:ea typeface="맑은 고딕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9528631" y="3980113"/>
            <a:ext cx="7000203" cy="17081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 인터페이스</a:t>
            </a:r>
            <a:r>
              <a:rPr lang="en-US" altLang="ko-KR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(UI) </a:t>
            </a: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디자인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사용자가 쉽게 상호작용 할 수 있는 인터페이스를 디자인하며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색상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레이아웃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아이콘 등의 조화롭게 구성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 경험</a:t>
            </a:r>
            <a:r>
              <a:rPr lang="en-US" altLang="ko-KR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(UX) </a:t>
            </a: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설계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사용자의 편리성과 만족도를 중심으로 웹 페이지의 흐름과 구조를 설계</a:t>
            </a:r>
            <a:endParaRPr lang="en-US" altLang="ko-KR" sz="2100" kern="0" spc="-100" dirty="0">
              <a:solidFill>
                <a:srgbClr val="4C4747"/>
              </a:solidFill>
              <a:latin typeface="맑은 고딕"/>
              <a:ea typeface="맑은 고딕"/>
              <a:cs typeface="S-Core Dream 3 Light"/>
            </a:endParaRPr>
          </a:p>
        </p:txBody>
      </p:sp>
      <p:sp>
        <p:nvSpPr>
          <p:cNvPr id="16" name="Object 3"/>
          <p:cNvSpPr txBox="1"/>
          <p:nvPr/>
        </p:nvSpPr>
        <p:spPr>
          <a:xfrm>
            <a:off x="9528631" y="7112675"/>
            <a:ext cx="7000203" cy="20313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회원가입</a:t>
            </a:r>
            <a:r>
              <a:rPr lang="en-US" altLang="ko-KR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로그인 기능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사용자의 개인 정보를 안전하게 처리하면서 편리한 회원가입 및 로그인 절차를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사용자 인증 과정에 관련된 보안 기능 구현</a:t>
            </a:r>
            <a:endParaRPr lang="en-US" altLang="ko-KR" sz="2100" kern="0" spc="-100" dirty="0">
              <a:solidFill>
                <a:srgbClr val="4C4747"/>
              </a:solidFill>
              <a:latin typeface="맑은 고딕"/>
              <a:ea typeface="맑은 고딕"/>
              <a:cs typeface="S-Core Dream 3 Light"/>
            </a:endParaRPr>
          </a:p>
          <a:p>
            <a:pPr marL="34290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마이페이지 기능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개인별 사용자 설정과 학습 기록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성과 관리 등을 제공하는 마이페이지 기능 설계 및 구현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</a:p>
          <a:p>
            <a:pPr lvl="0">
              <a:defRPr/>
            </a:pPr>
            <a:endParaRPr lang="en-US" altLang="ko-KR" sz="2100" kern="0" spc="-100" dirty="0">
              <a:solidFill>
                <a:srgbClr val="4C4747"/>
              </a:solidFill>
              <a:latin typeface="맑은 고딕"/>
              <a:ea typeface="맑은 고딕"/>
              <a:cs typeface="S-Core Dream 3 Light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762796" y="3948504"/>
            <a:ext cx="7000203" cy="170816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lvl="0" indent="-342900">
              <a:buFontTx/>
              <a:buChar char="-"/>
              <a:defRPr/>
            </a:pPr>
            <a:r>
              <a:rPr 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AWS</a:t>
            </a: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 </a:t>
            </a:r>
            <a:r>
              <a:rPr lang="en-US" altLang="ko-KR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RDS</a:t>
            </a: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 관리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Amazon Web Services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의 관계형 데이터베이스 서비스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(RDS)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를 활용하여 데이터베이스 구조를 설계하고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성능 튜닝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백업 등의 관리 업무 수행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</a:p>
          <a:p>
            <a:pPr marL="342900" lvl="0" indent="-342900">
              <a:buFontTx/>
              <a:buChar char="-"/>
              <a:defRPr/>
            </a:pPr>
            <a:r>
              <a:rPr lang="ko-KR" altLang="en-US" sz="2100" b="1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데이터베이스 관리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: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전반적인 데이터베이스 설계 및 최적화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, </a:t>
            </a:r>
            <a:r>
              <a:rPr lang="ko-KR" altLang="en-US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보안 관리로 시스템의 효율성과 안정성을 높임</a:t>
            </a:r>
            <a:r>
              <a:rPr lang="en-US" altLang="ko-KR" sz="21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3 Light"/>
              </a:rPr>
              <a:t>.</a:t>
            </a:r>
            <a:endParaRPr lang="en-US" sz="2100" kern="0" spc="-100" dirty="0">
              <a:solidFill>
                <a:srgbClr val="4C4747"/>
              </a:solidFill>
              <a:latin typeface="맑은 고딕"/>
              <a:ea typeface="맑은 고딕"/>
              <a:cs typeface="S-Core Dream 3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74286" y="8703483"/>
            <a:ext cx="4776266" cy="4776266"/>
            <a:chOff x="11274286" y="8703483"/>
            <a:chExt cx="4776266" cy="477626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8900000">
              <a:off x="11274286" y="8703483"/>
              <a:ext cx="4776266" cy="47762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15833" y="-1194152"/>
            <a:ext cx="3462154" cy="3428571"/>
            <a:chOff x="-515833" y="-1194152"/>
            <a:chExt cx="3462154" cy="3428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515833" y="-1194152"/>
              <a:ext cx="3462154" cy="342857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/>
              </a:rPr>
              <a:t>역할 분담 및 향후 계획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834318" y="387940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04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5238" y="985988"/>
            <a:ext cx="9942857" cy="86177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lvl="0">
              <a:defRPr/>
            </a:pPr>
            <a:r>
              <a:rPr lang="ko-KR" altLang="en-US" sz="5000" kern="0" spc="-300" dirty="0">
                <a:solidFill>
                  <a:srgbClr val="4C4747"/>
                </a:solidFill>
                <a:latin typeface="맑은 고딕"/>
                <a:ea typeface="맑은 고딕"/>
                <a:cs typeface="S-Core Dream 7 ExtraBold"/>
              </a:rPr>
              <a:t>향후 일정</a:t>
            </a:r>
            <a:endParaRPr lang="en-US" altLang="ko-KR" sz="5400" dirty="0">
              <a:latin typeface="맑은 고딕"/>
              <a:ea typeface="맑은 고딕"/>
            </a:endParaRP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5236B1BE-0170-4A52-92C9-2952F30D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38293"/>
              </p:ext>
            </p:extLst>
          </p:nvPr>
        </p:nvGraphicFramePr>
        <p:xfrm>
          <a:off x="1828800" y="2399411"/>
          <a:ext cx="14630400" cy="6348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6784794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819540114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566738304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749178870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3417233261"/>
                    </a:ext>
                  </a:extLst>
                </a:gridCol>
              </a:tblGrid>
              <a:tr h="74198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ADC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ADC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ADC7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3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anchor="ctr">
                    <a:solidFill>
                      <a:srgbClr val="ADC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616342"/>
                  </a:ext>
                </a:extLst>
              </a:tr>
              <a:tr h="11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웹페이지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616945"/>
                  </a:ext>
                </a:extLst>
              </a:tr>
              <a:tr h="11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기능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4881"/>
                  </a:ext>
                </a:extLst>
              </a:tr>
              <a:tr h="112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Data Base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48471"/>
                  </a:ext>
                </a:extLst>
              </a:tr>
              <a:tr h="11213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Test</a:t>
                      </a:r>
                      <a:endParaRPr lang="ko-KR" alt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67604"/>
                  </a:ext>
                </a:extLst>
              </a:tr>
              <a:tr h="112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일정 별 보고서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8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일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계획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22</a:t>
                      </a:r>
                      <a:r>
                        <a:rPr lang="ko-KR" altLang="en-US" b="1" dirty="0"/>
                        <a:t>일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중간보고서 제출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월 </a:t>
                      </a:r>
                      <a:r>
                        <a:rPr lang="en-US" altLang="ko-KR" b="1" dirty="0"/>
                        <a:t>28</a:t>
                      </a:r>
                      <a:r>
                        <a:rPr lang="ko-KR" altLang="en-US" b="1" dirty="0"/>
                        <a:t>일 중간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10</a:t>
                      </a:r>
                      <a:r>
                        <a:rPr lang="ko-KR" altLang="en-US" b="1" dirty="0"/>
                        <a:t>월 말 </a:t>
                      </a:r>
                      <a:r>
                        <a:rPr lang="en-US" altLang="ko-KR" b="1" dirty="0"/>
                        <a:t>~ 11</a:t>
                      </a:r>
                      <a:r>
                        <a:rPr lang="ko-KR" altLang="en-US" b="1" dirty="0"/>
                        <a:t>월 중순 사이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작품전시회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/>
                        <a:t>11</a:t>
                      </a:r>
                      <a:r>
                        <a:rPr lang="ko-KR" altLang="en-US" b="1" dirty="0"/>
                        <a:t>월 말 </a:t>
                      </a:r>
                      <a:r>
                        <a:rPr lang="en-US" altLang="ko-KR" b="1" dirty="0"/>
                        <a:t>~ 12</a:t>
                      </a:r>
                      <a:r>
                        <a:rPr lang="ko-KR" altLang="en-US" b="1" dirty="0"/>
                        <a:t>월 초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결과보고서 및 </a:t>
                      </a:r>
                      <a:endParaRPr lang="en-US" altLang="ko-KR" b="1" dirty="0"/>
                    </a:p>
                    <a:p>
                      <a:pPr algn="l" latinLnBrk="1"/>
                      <a:r>
                        <a:rPr lang="ko-KR" altLang="en-US" b="1" dirty="0"/>
                        <a:t>포트폴리오 제출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6605"/>
                  </a:ext>
                </a:extLst>
              </a:tr>
            </a:tbl>
          </a:graphicData>
        </a:graphic>
      </p:graphicFrame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F98C864C-84ED-430C-BEE1-6E0BCE1D113B}"/>
              </a:ext>
            </a:extLst>
          </p:cNvPr>
          <p:cNvSpPr/>
          <p:nvPr/>
        </p:nvSpPr>
        <p:spPr>
          <a:xfrm>
            <a:off x="7685247" y="3164925"/>
            <a:ext cx="2917506" cy="1079880"/>
          </a:xfrm>
          <a:prstGeom prst="rightArrow">
            <a:avLst>
              <a:gd name="adj1" fmla="val 74722"/>
              <a:gd name="adj2" fmla="val 3202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재정립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연결 및 배포 </a:t>
            </a: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799EF683-D351-48A0-B1BD-43B6E2AA52E4}"/>
              </a:ext>
            </a:extLst>
          </p:cNvPr>
          <p:cNvSpPr/>
          <p:nvPr/>
        </p:nvSpPr>
        <p:spPr>
          <a:xfrm>
            <a:off x="4762500" y="4271778"/>
            <a:ext cx="5067300" cy="1079880"/>
          </a:xfrm>
          <a:prstGeom prst="rightArrow">
            <a:avLst>
              <a:gd name="adj1" fmla="val 72475"/>
              <a:gd name="adj2" fmla="val 2864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코딩테스트 난이도 및 언어 추가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 기능 생성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기능 생성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06EC8017-82CB-4DFC-BBFE-F60F31CFDC6F}"/>
              </a:ext>
            </a:extLst>
          </p:cNvPr>
          <p:cNvSpPr/>
          <p:nvPr/>
        </p:nvSpPr>
        <p:spPr>
          <a:xfrm>
            <a:off x="10609422" y="6545142"/>
            <a:ext cx="2903995" cy="1052641"/>
          </a:xfrm>
          <a:prstGeom prst="rightArrow">
            <a:avLst>
              <a:gd name="adj1" fmla="val 72500"/>
              <a:gd name="adj2" fmla="val 4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및 유지보수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7795721-0D88-4CB3-94F8-C8BD7A5A40FC}"/>
              </a:ext>
            </a:extLst>
          </p:cNvPr>
          <p:cNvSpPr/>
          <p:nvPr/>
        </p:nvSpPr>
        <p:spPr>
          <a:xfrm>
            <a:off x="4762500" y="5408460"/>
            <a:ext cx="2922747" cy="1079880"/>
          </a:xfrm>
          <a:prstGeom prst="rightArrow">
            <a:avLst>
              <a:gd name="adj1" fmla="val 74722"/>
              <a:gd name="adj2" fmla="val 3202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및 로그인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데이터베이스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7BA9528-1FD2-4F1A-8538-EC4E70989460}"/>
              </a:ext>
            </a:extLst>
          </p:cNvPr>
          <p:cNvSpPr/>
          <p:nvPr/>
        </p:nvSpPr>
        <p:spPr>
          <a:xfrm>
            <a:off x="7686675" y="5408460"/>
            <a:ext cx="2922747" cy="1079880"/>
          </a:xfrm>
          <a:prstGeom prst="rightArrow">
            <a:avLst>
              <a:gd name="adj1" fmla="val 74722"/>
              <a:gd name="adj2" fmla="val 32021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9478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809524" y="2190431"/>
            <a:ext cx="16103714" cy="967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THANK</a:t>
            </a:r>
          </a:p>
          <a:p>
            <a:r>
              <a:rPr lang="en-US" sz="19700" b="1" dirty="0">
                <a:solidFill>
                  <a:srgbClr val="FFFFFF"/>
                </a:solidFill>
                <a:latin typeface="Bebas" pitchFamily="34" charset="0"/>
                <a:cs typeface="Bebas" pitchFamily="34" charset="0"/>
              </a:rPr>
              <a:t>YOU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2277" y="1566628"/>
            <a:ext cx="5013681" cy="5693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3100" kern="0" spc="-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ko-KR" altLang="en-US" sz="31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100" kern="0" spc="-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82400" y="8667078"/>
            <a:ext cx="5198562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PSE </a:t>
            </a:r>
            <a:r>
              <a:rPr lang="ko-KR" altLang="en-US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en-US" altLang="ko-KR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김재연</a:t>
            </a:r>
            <a:r>
              <a:rPr lang="en-US" altLang="ko-KR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이주민</a:t>
            </a:r>
            <a:r>
              <a:rPr lang="en-US" altLang="ko-KR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정지윤</a:t>
            </a:r>
            <a:r>
              <a:rPr lang="en-US" altLang="ko-KR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kern="0" spc="-1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홍유정</a:t>
            </a:r>
            <a:r>
              <a:rPr lang="en-US" altLang="ko-KR" sz="2300" kern="0" spc="-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54212" y="588517"/>
            <a:ext cx="15780117" cy="35949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500" b="1" dirty="0">
                <a:solidFill>
                  <a:srgbClr val="4C50BB"/>
                </a:solidFill>
                <a:latin typeface="Bebas" pitchFamily="34" charset="0"/>
                <a:cs typeface="Bebas" pitchFamily="34" charset="0"/>
              </a:rPr>
              <a:t>CONTENTS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1104900" y="4647186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8592321" y="4647186"/>
            <a:ext cx="2218082" cy="22248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2526334" y="5113943"/>
            <a:ext cx="559421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6 Bold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29741" y="5113943"/>
            <a:ext cx="5501413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2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 </a:t>
            </a:r>
            <a:r>
              <a:rPr lang="ko-KR" altLang="en-US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04900" y="6843912"/>
            <a:ext cx="2218082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4747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592321" y="6843912"/>
            <a:ext cx="2218082" cy="13696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300" dirty="0">
                <a:solidFill>
                  <a:srgbClr val="4C50BB"/>
                </a:solidFill>
                <a:latin typeface="Noto Sans CJK KR Regular" pitchFamily="34" charset="0"/>
                <a:cs typeface="Noto Sans CJK KR Regular" pitchFamily="34" charset="0"/>
              </a:rPr>
              <a:t>04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2526334" y="7310030"/>
            <a:ext cx="5594218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2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29741" y="7310669"/>
            <a:ext cx="5501413" cy="5386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900" kern="0" spc="-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 및 향후 계획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630560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01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001695" y="5127432"/>
            <a:ext cx="11623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7 ExtraBold" pitchFamily="34" charset="0"/>
              </a:rPr>
              <a:t>프로젝트 소개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377531" y="591144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89184" y="1250593"/>
            <a:ext cx="11261020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3500" b="1" dirty="0">
                <a:solidFill>
                  <a:srgbClr val="4C4747"/>
                </a:solidFill>
                <a:latin typeface="Bebas" pitchFamily="34" charset="0"/>
                <a:cs typeface="Bebas" pitchFamily="34" charset="0"/>
              </a:rPr>
              <a:t>CODE PSE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357200" y="4757904"/>
            <a:ext cx="8464735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지속적으로 중요성이 증가하는 </a:t>
            </a:r>
            <a:r>
              <a:rPr lang="en-US" altLang="ko-KR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</a:t>
            </a:r>
            <a:r>
              <a:rPr lang="ko-KR" altLang="en-US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코딩열풍 속</a:t>
            </a:r>
            <a:r>
              <a:rPr lang="en-US" altLang="ko-KR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초보자를 대상으로 한 코딩 역량 향상 웹 플랫폼 개발</a:t>
            </a:r>
          </a:p>
          <a:p>
            <a:endParaRPr lang="en-US" altLang="ko-KR" sz="2800" kern="0" spc="-1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kern="0" spc="-1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사용자들이 안전하게 코딩 역량을 향상시키고</a:t>
            </a:r>
            <a:r>
              <a:rPr lang="en-US" altLang="ko-KR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28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개인적인 코딩 학습 경험에 풍부함을 제공</a:t>
            </a:r>
          </a:p>
          <a:p>
            <a:endParaRPr lang="en-US" altLang="ko-KR" sz="2800" kern="0" spc="-100" dirty="0">
              <a:solidFill>
                <a:srgbClr val="4C474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5A6A834-B20D-13C5-D328-FAA75B1FFD2E}"/>
              </a:ext>
            </a:extLst>
          </p:cNvPr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프로젝트 소개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412CC6EF-877F-4671-00E4-6E8814B51EC3}"/>
              </a:ext>
            </a:extLst>
          </p:cNvPr>
          <p:cNvSpPr txBox="1"/>
          <p:nvPr/>
        </p:nvSpPr>
        <p:spPr>
          <a:xfrm>
            <a:off x="16834318" y="387940"/>
            <a:ext cx="8734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01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만화 영화, 원, 세계이(가) 표시된 사진&#10;&#10;자동 생성된 설명">
            <a:extLst>
              <a:ext uri="{FF2B5EF4-FFF2-40B4-BE49-F238E27FC236}">
                <a16:creationId xmlns:a16="http://schemas.microsoft.com/office/drawing/2014/main" id="{0B42E9BF-8E21-6220-258E-ADA4294721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7" t="28972" r="22594" b="25840"/>
          <a:stretch/>
        </p:blipFill>
        <p:spPr>
          <a:xfrm>
            <a:off x="0" y="0"/>
            <a:ext cx="9113810" cy="10287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6D907-1D32-C368-6A75-06469D01954B}"/>
              </a:ext>
            </a:extLst>
          </p:cNvPr>
          <p:cNvSpPr/>
          <p:nvPr/>
        </p:nvSpPr>
        <p:spPr>
          <a:xfrm>
            <a:off x="0" y="-11178"/>
            <a:ext cx="1371600" cy="983893"/>
          </a:xfrm>
          <a:prstGeom prst="rect">
            <a:avLst/>
          </a:prstGeom>
          <a:solidFill>
            <a:srgbClr val="B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752381" y="2700859"/>
            <a:ext cx="3968446" cy="39805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752381" y="5127432"/>
            <a:ext cx="11623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400" kern="0" spc="-4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7 ExtraBold" pitchFamily="34" charset="0"/>
              </a:rPr>
              <a:t>캡스톤디자인</a:t>
            </a:r>
            <a:r>
              <a:rPr lang="en-US" altLang="ko-KR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7 ExtraBold" pitchFamily="34" charset="0"/>
              </a:rPr>
              <a:t>Ⅰ </a:t>
            </a:r>
            <a:r>
              <a:rPr lang="ko-KR" altLang="en-US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7 ExtraBold" pitchFamily="34" charset="0"/>
              </a:rPr>
              <a:t>진행사항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4556" y="-38100"/>
            <a:ext cx="3472558" cy="3438874"/>
            <a:chOff x="7377531" y="5911440"/>
            <a:chExt cx="3472558" cy="3438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377531" y="5911440"/>
              <a:ext cx="3472558" cy="34388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flipH="1">
            <a:off x="0" y="944804"/>
            <a:ext cx="1432688" cy="191978"/>
            <a:chOff x="16986360" y="2195397"/>
            <a:chExt cx="1432688" cy="19197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ko-KR" altLang="en-US" sz="1600" kern="0" spc="-100" dirty="0" err="1">
                <a:solidFill>
                  <a:srgbClr val="4C4747"/>
                </a:solidFill>
                <a:latin typeface="맑은 고딕"/>
                <a:ea typeface="맑은 고딕"/>
                <a:cs typeface="S-Core Dream 4 Regular"/>
              </a:rPr>
              <a:t>캡스톤디자인</a:t>
            </a:r>
            <a:r>
              <a:rPr lang="en-US" altLang="ko-KR" sz="16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4 Regular"/>
              </a:rPr>
              <a:t>Ⅰ </a:t>
            </a:r>
            <a:r>
              <a:rPr lang="ko-KR" altLang="en-US" sz="1600" kern="0" spc="-100" dirty="0">
                <a:solidFill>
                  <a:srgbClr val="4C4747"/>
                </a:solidFill>
                <a:latin typeface="맑은 고딕"/>
                <a:ea typeface="맑은 고딕"/>
                <a:cs typeface="S-Core Dream 4 Regular"/>
              </a:rPr>
              <a:t>진행사항</a:t>
            </a:r>
          </a:p>
        </p:txBody>
      </p:sp>
      <p:sp>
        <p:nvSpPr>
          <p:cNvPr id="8" name="Object 19"/>
          <p:cNvSpPr txBox="1"/>
          <p:nvPr/>
        </p:nvSpPr>
        <p:spPr>
          <a:xfrm>
            <a:off x="16834318" y="387940"/>
            <a:ext cx="873427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r">
              <a:defRPr/>
            </a:pPr>
            <a:r>
              <a:rPr lang="en-US" sz="3200" dirty="0">
                <a:solidFill>
                  <a:srgbClr val="4C4747"/>
                </a:solidFill>
                <a:latin typeface="맑은 고딕"/>
                <a:ea typeface="맑은 고딕"/>
                <a:cs typeface="Noto Sans CJK KR Regular"/>
              </a:rPr>
              <a:t>02</a:t>
            </a:r>
            <a:endParaRPr lang="en-US" dirty="0">
              <a:latin typeface="맑은 고딕"/>
              <a:ea typeface="맑은 고딕"/>
            </a:endParaRPr>
          </a:p>
        </p:txBody>
      </p:sp>
      <p:sp>
        <p:nvSpPr>
          <p:cNvPr id="1025" name="Object 12"/>
          <p:cNvSpPr txBox="1"/>
          <p:nvPr/>
        </p:nvSpPr>
        <p:spPr>
          <a:xfrm>
            <a:off x="-2117020" y="0"/>
            <a:ext cx="11261020" cy="21698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13500" b="1" i="0" u="none" strike="noStrike" kern="1200" cap="none" spc="0" normalizeH="0" baseline="0" dirty="0">
                <a:solidFill>
                  <a:srgbClr val="4C4747"/>
                </a:solidFill>
                <a:latin typeface="Bebas"/>
                <a:cs typeface="Bebas"/>
              </a:rPr>
              <a:t>CODE PSE</a:t>
            </a:r>
            <a:endParaRPr kumimoji="0" 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31" name="그림 1030"/>
          <p:cNvPicPr>
            <a:picLocks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29722" y="6299060"/>
            <a:ext cx="5760000" cy="3600000"/>
          </a:xfrm>
          <a:prstGeom prst="rect">
            <a:avLst/>
          </a:prstGeom>
        </p:spPr>
      </p:pic>
      <p:pic>
        <p:nvPicPr>
          <p:cNvPr id="1032" name="그림 1031"/>
          <p:cNvPicPr>
            <a:picLocks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264000" y="6299060"/>
            <a:ext cx="5760000" cy="3600000"/>
          </a:xfrm>
          <a:prstGeom prst="rect">
            <a:avLst/>
          </a:prstGeom>
        </p:spPr>
      </p:pic>
      <p:pic>
        <p:nvPicPr>
          <p:cNvPr id="1033" name="그림 1032"/>
          <p:cNvPicPr>
            <a:picLocks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298278" y="6299060"/>
            <a:ext cx="5760000" cy="3600000"/>
          </a:xfrm>
          <a:prstGeom prst="rect">
            <a:avLst/>
          </a:prstGeom>
        </p:spPr>
      </p:pic>
      <p:pic>
        <p:nvPicPr>
          <p:cNvPr id="1034" name="그림 1033"/>
          <p:cNvPicPr>
            <a:picLocks/>
          </p:cNvPicPr>
          <p:nvPr/>
        </p:nvPicPr>
        <p:blipFill rotWithShape="1">
          <a:blip r:embed="rId8"/>
          <a:srcRect b="8999"/>
          <a:stretch/>
        </p:blipFill>
        <p:spPr>
          <a:xfrm>
            <a:off x="6264000" y="2169825"/>
            <a:ext cx="5760000" cy="3600000"/>
          </a:xfrm>
          <a:prstGeom prst="rect">
            <a:avLst/>
          </a:prstGeom>
        </p:spPr>
      </p:pic>
      <p:pic>
        <p:nvPicPr>
          <p:cNvPr id="1035" name="그림 1034"/>
          <p:cNvPicPr>
            <a:picLocks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298278" y="2187940"/>
            <a:ext cx="5760000" cy="3600000"/>
          </a:xfrm>
          <a:prstGeom prst="rect">
            <a:avLst/>
          </a:prstGeom>
        </p:spPr>
      </p:pic>
      <p:pic>
        <p:nvPicPr>
          <p:cNvPr id="1036" name="그림 1035"/>
          <p:cNvPicPr>
            <a:picLocks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29722" y="2169825"/>
            <a:ext cx="576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35A6A834-B20D-13C5-D328-FAA75B1FFD2E}"/>
              </a:ext>
            </a:extLst>
          </p:cNvPr>
          <p:cNvSpPr txBox="1"/>
          <p:nvPr/>
        </p:nvSpPr>
        <p:spPr>
          <a:xfrm>
            <a:off x="13589568" y="476147"/>
            <a:ext cx="35741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캡스톤디자인</a:t>
            </a:r>
            <a:r>
              <a:rPr lang="en-US" altLang="ko-KR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Ⅰ </a:t>
            </a:r>
            <a:r>
              <a:rPr lang="ko-KR" altLang="en-US" sz="1600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-Core Dream 4 Regular" pitchFamily="34" charset="0"/>
              </a:rPr>
              <a:t>진행사항</a:t>
            </a: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412CC6EF-877F-4671-00E4-6E8814B51EC3}"/>
              </a:ext>
            </a:extLst>
          </p:cNvPr>
          <p:cNvSpPr txBox="1"/>
          <p:nvPr/>
        </p:nvSpPr>
        <p:spPr>
          <a:xfrm>
            <a:off x="16834318" y="387940"/>
            <a:ext cx="87342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 pitchFamily="34" charset="0"/>
              </a:rPr>
              <a:t>02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E827A-A707-A47C-5BE2-C1A3152C0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81" t="8211" r="14499"/>
          <a:stretch/>
        </p:blipFill>
        <p:spPr>
          <a:xfrm>
            <a:off x="580255" y="1522591"/>
            <a:ext cx="6116595" cy="5792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530D11-C10C-6BCC-CD61-A87EA4C27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55" y="7379711"/>
            <a:ext cx="6116595" cy="21833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F8055A-8570-34F2-1778-8F5D671856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938" t="1609" r="10037" b="91577"/>
          <a:stretch/>
        </p:blipFill>
        <p:spPr>
          <a:xfrm>
            <a:off x="580255" y="972714"/>
            <a:ext cx="6116593" cy="4996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65E919-EA0A-BCD6-03CE-FDF7CFAE41AD}"/>
              </a:ext>
            </a:extLst>
          </p:cNvPr>
          <p:cNvSpPr txBox="1"/>
          <p:nvPr/>
        </p:nvSpPr>
        <p:spPr>
          <a:xfrm>
            <a:off x="7239000" y="1790700"/>
            <a:ext cx="1090658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언어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(C, C++, Python)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선택적으로 활용한 코딩 테스트를 진행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ChapGPT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통한 실시간 코드 피드백 제공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 이해도 향상 및 즐거움을 위한 코딩 게임 기능 제공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C6A7873D-990C-3FCD-EE11-DC4FADD9E989}"/>
              </a:ext>
            </a:extLst>
          </p:cNvPr>
          <p:cNvSpPr/>
          <p:nvPr/>
        </p:nvSpPr>
        <p:spPr>
          <a:xfrm rot="16200000">
            <a:off x="7299515" y="8335552"/>
            <a:ext cx="439615" cy="571500"/>
          </a:xfrm>
          <a:prstGeom prst="downArrow">
            <a:avLst/>
          </a:prstGeom>
          <a:solidFill>
            <a:srgbClr val="647F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773C1-086F-1E5D-92F4-41B8D9CF6B89}"/>
              </a:ext>
            </a:extLst>
          </p:cNvPr>
          <p:cNvSpPr txBox="1"/>
          <p:nvPr/>
        </p:nvSpPr>
        <p:spPr>
          <a:xfrm>
            <a:off x="7239000" y="4329580"/>
            <a:ext cx="9971759" cy="3344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현재의 </a:t>
            </a:r>
            <a:r>
              <a:rPr lang="ko-KR" altLang="en-US" sz="2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제한점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테스트 결과나 코딩 게임 랭킹 저장 및 관리 기능 제한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이전 테스트 결과 확인 및 개선점 찾기 어려움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프로그래밍 역량 발전 과정을 깊이 파악하거나 관찰하기 어려움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학습 성과를 직접 관리하고 개선하는데 어려움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E1EE68-C9A4-7122-BAE1-84E2DEAF7035}"/>
              </a:ext>
            </a:extLst>
          </p:cNvPr>
          <p:cNvSpPr txBox="1"/>
          <p:nvPr/>
        </p:nvSpPr>
        <p:spPr>
          <a:xfrm>
            <a:off x="8056316" y="8056822"/>
            <a:ext cx="818745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해결하고</a:t>
            </a:r>
            <a:r>
              <a:rPr lang="en-US" altLang="ko-KR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코딩 학습의 지속적인 반복과 </a:t>
            </a:r>
            <a:endParaRPr lang="en-US" altLang="ko-KR" sz="2400" dirty="0">
              <a:solidFill>
                <a:srgbClr val="0032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실습을 보다 잘 지원하기 위해</a:t>
            </a:r>
            <a:r>
              <a:rPr lang="en-US" altLang="ko-KR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rgbClr val="0032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기능을 추가할 계획</a:t>
            </a:r>
            <a:endParaRPr lang="en-US" altLang="ko-KR" sz="2400" dirty="0">
              <a:solidFill>
                <a:srgbClr val="0032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565980F-9D36-FE80-7900-302C708C7DBF}"/>
              </a:ext>
            </a:extLst>
          </p:cNvPr>
          <p:cNvCxnSpPr>
            <a:cxnSpLocks/>
          </p:cNvCxnSpPr>
          <p:nvPr/>
        </p:nvCxnSpPr>
        <p:spPr>
          <a:xfrm>
            <a:off x="7609434" y="3947292"/>
            <a:ext cx="9309896" cy="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6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2630560" y="2700859"/>
            <a:ext cx="3968446" cy="23852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4900" dirty="0">
                <a:solidFill>
                  <a:srgbClr val="FFFFFF"/>
                </a:solidFill>
                <a:latin typeface="Noto Sans CJK KR Regular" pitchFamily="34" charset="0"/>
                <a:cs typeface="Noto Sans CJK KR Regular" pitchFamily="34" charset="0"/>
              </a:rPr>
              <a:t>03</a:t>
            </a:r>
            <a:endParaRPr lang="en-US" dirty="0"/>
          </a:p>
        </p:txBody>
      </p:sp>
      <p:sp>
        <p:nvSpPr>
          <p:cNvPr id="15" name="Object 15"/>
          <p:cNvSpPr txBox="1"/>
          <p:nvPr/>
        </p:nvSpPr>
        <p:spPr>
          <a:xfrm>
            <a:off x="5001695" y="5127432"/>
            <a:ext cx="11623486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6400" kern="0" spc="-4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6400" kern="0" spc="-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</p:spTree>
    <p:extLst>
      <p:ext uri="{BB962C8B-B14F-4D97-AF65-F5344CB8AC3E}">
        <p14:creationId xmlns:p14="http://schemas.microsoft.com/office/powerpoint/2010/main" val="218698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5600" y="471727"/>
            <a:ext cx="11439324" cy="8619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45"/>
            <a:r>
              <a:rPr lang="en-US" sz="5001" kern="0" spc="-3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202390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28800" y="-3619500"/>
            <a:ext cx="5220386" cy="5220386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6" name="Object 25">
            <a:extLst>
              <a:ext uri="{FF2B5EF4-FFF2-40B4-BE49-F238E27FC236}">
                <a16:creationId xmlns:a16="http://schemas.microsoft.com/office/drawing/2014/main" id="{9E35A025-5CE9-47BB-A306-0E63B4E05A2D}"/>
              </a:ext>
            </a:extLst>
          </p:cNvPr>
          <p:cNvSpPr txBox="1"/>
          <p:nvPr/>
        </p:nvSpPr>
        <p:spPr>
          <a:xfrm>
            <a:off x="13589569" y="476085"/>
            <a:ext cx="3574154" cy="3386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defTabSz="914445"/>
            <a:r>
              <a:rPr lang="ko-KR" altLang="en-US" sz="1601" kern="0" spc="-100" dirty="0" err="1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캡스톤디자인</a:t>
            </a:r>
            <a:r>
              <a:rPr lang="en-US" altLang="ko-KR" sz="1601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 </a:t>
            </a:r>
            <a:r>
              <a:rPr lang="ko-KR" altLang="en-US" sz="1601" kern="0" spc="-1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개선사항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6F7742-EE14-C0F5-C097-0AAB538C41D7}"/>
              </a:ext>
            </a:extLst>
          </p:cNvPr>
          <p:cNvSpPr txBox="1"/>
          <p:nvPr/>
        </p:nvSpPr>
        <p:spPr>
          <a:xfrm>
            <a:off x="13072418" y="2940785"/>
            <a:ext cx="4321181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</a:t>
            </a:r>
            <a:r>
              <a:rPr lang="ko-KR" altLang="en-US" sz="2100" dirty="0" err="1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메인페이지와</a:t>
            </a: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각 카테고리 페이지 간의 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통일성이 미흡함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50F49363-AEF1-79DF-2CAA-791A74051B62}"/>
              </a:ext>
            </a:extLst>
          </p:cNvPr>
          <p:cNvSpPr txBox="1"/>
          <p:nvPr/>
        </p:nvSpPr>
        <p:spPr>
          <a:xfrm>
            <a:off x="16970393" y="317838"/>
            <a:ext cx="87342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 defTabSz="914445">
              <a:defRPr/>
            </a:pPr>
            <a:r>
              <a:rPr lang="en-US" sz="3200" dirty="0">
                <a:solidFill>
                  <a:srgbClr val="4C474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Noto Sans CJK KR Regular"/>
              </a:rPr>
              <a:t>03</a:t>
            </a:r>
            <a:endParaRPr 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D2213A1-27E7-43F8-9A1F-FE8DA2A1D954}"/>
              </a:ext>
            </a:extLst>
          </p:cNvPr>
          <p:cNvCxnSpPr>
            <a:cxnSpLocks/>
          </p:cNvCxnSpPr>
          <p:nvPr/>
        </p:nvCxnSpPr>
        <p:spPr>
          <a:xfrm>
            <a:off x="12420600" y="2454144"/>
            <a:ext cx="0" cy="6629400"/>
          </a:xfrm>
          <a:prstGeom prst="line">
            <a:avLst/>
          </a:prstGeom>
          <a:ln>
            <a:solidFill>
              <a:srgbClr val="37415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C8A417-7AD1-4B93-8A21-F6524E75D1CA}"/>
              </a:ext>
            </a:extLst>
          </p:cNvPr>
          <p:cNvSpPr txBox="1"/>
          <p:nvPr/>
        </p:nvSpPr>
        <p:spPr>
          <a:xfrm>
            <a:off x="13072418" y="4880342"/>
            <a:ext cx="3992010" cy="99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카테고리 페이지에서 </a:t>
            </a:r>
            <a:b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가독성 문제가 있음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732374-58B9-46C2-B231-B6992A481478}"/>
              </a:ext>
            </a:extLst>
          </p:cNvPr>
          <p:cNvSpPr txBox="1"/>
          <p:nvPr/>
        </p:nvSpPr>
        <p:spPr>
          <a:xfrm>
            <a:off x="13072418" y="6819900"/>
            <a:ext cx="4514540" cy="148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전체적인 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디자인을 재정립하여 통일감을 강화하며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defTabSz="914445">
              <a:lnSpc>
                <a:spcPct val="150000"/>
              </a:lnSpc>
            </a:pPr>
            <a:r>
              <a:rPr lang="ko-KR" altLang="en-US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편의성을 중심으로 개선함</a:t>
            </a:r>
            <a:r>
              <a:rPr lang="en-US" altLang="ko-KR" sz="2100" dirty="0">
                <a:solidFill>
                  <a:srgbClr val="3741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E308E-073D-682F-5B57-631EB1AB659B}"/>
              </a:ext>
            </a:extLst>
          </p:cNvPr>
          <p:cNvSpPr txBox="1"/>
          <p:nvPr/>
        </p:nvSpPr>
        <p:spPr>
          <a:xfrm>
            <a:off x="781392" y="1787310"/>
            <a:ext cx="41716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메인 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CBE471-A682-0159-EDE4-850A3525D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53" y="2397815"/>
            <a:ext cx="5779607" cy="2601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436EB6-B766-3EE7-DC71-6CF2473FAD29}"/>
              </a:ext>
            </a:extLst>
          </p:cNvPr>
          <p:cNvSpPr txBox="1"/>
          <p:nvPr/>
        </p:nvSpPr>
        <p:spPr>
          <a:xfrm>
            <a:off x="781392" y="5199705"/>
            <a:ext cx="4613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코딩 테스트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게임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8333CC-E7EF-3D16-0658-16C41E210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3" y="5767025"/>
            <a:ext cx="3967565" cy="4057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90A7661-4DBA-E033-20CE-6BA0BA7D5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582" y="6105506"/>
            <a:ext cx="6277080" cy="370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3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1667</Words>
  <Application>Microsoft Office PowerPoint</Application>
  <PresentationFormat>사용자 지정</PresentationFormat>
  <Paragraphs>254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Bebas</vt:lpstr>
      <vt:lpstr>Noto Sans CJK KR Regular</vt:lpstr>
      <vt:lpstr>Söhne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지윤 정</cp:lastModifiedBy>
  <cp:revision>168</cp:revision>
  <dcterms:created xsi:type="dcterms:W3CDTF">2023-05-25T16:52:44Z</dcterms:created>
  <dcterms:modified xsi:type="dcterms:W3CDTF">2023-08-16T07:48:53Z</dcterms:modified>
</cp:coreProperties>
</file>