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0" r:id="rId7"/>
    <p:sldId id="291" r:id="rId8"/>
    <p:sldId id="292" r:id="rId9"/>
    <p:sldId id="264" r:id="rId10"/>
    <p:sldId id="293" r:id="rId11"/>
    <p:sldId id="294" r:id="rId12"/>
    <p:sldId id="295" r:id="rId13"/>
    <p:sldId id="296" r:id="rId14"/>
    <p:sldId id="265" r:id="rId15"/>
    <p:sldId id="297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9" r:id="rId34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D47"/>
    <a:srgbClr val="FCE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696"/>
  </p:normalViewPr>
  <p:slideViewPr>
    <p:cSldViewPr>
      <p:cViewPr varScale="1">
        <p:scale>
          <a:sx n="147" d="100"/>
          <a:sy n="147" d="100"/>
        </p:scale>
        <p:origin x="2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.png"/><Relationship Id="rId4" Type="http://schemas.openxmlformats.org/officeDocument/2006/relationships/image" Target="../media/image5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80664" y="572761"/>
            <a:ext cx="1916230" cy="6662242"/>
            <a:chOff x="9280664" y="572761"/>
            <a:chExt cx="1916230" cy="666224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0664" y="572761"/>
              <a:ext cx="1916230" cy="6662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2282" y="5541400"/>
            <a:ext cx="10923784" cy="1412865"/>
            <a:chOff x="-22282" y="5541400"/>
            <a:chExt cx="10923784" cy="141286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2282" y="5541400"/>
              <a:ext cx="10923784" cy="141286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20805" y="1175659"/>
            <a:ext cx="10015102" cy="26468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b="1" kern="0" spc="-9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캡스톤디자인I</a:t>
            </a:r>
          </a:p>
          <a:p>
            <a:r>
              <a:rPr lang="en-US" sz="8300" b="1" kern="0" spc="-9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중간발표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744738" y="5959630"/>
            <a:ext cx="57706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한밭대학교 컴퓨터공학과 20191969 김우곤</a:t>
            </a:r>
          </a:p>
          <a:p>
            <a:r>
              <a:rPr lang="en-US" altLang="ko-KR" sz="1400" kern="0" spc="-100" dirty="0" err="1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한밭대학교</a:t>
            </a:r>
            <a:r>
              <a:rPr lang="en-US" altLang="ko-KR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kern="0" spc="-100" dirty="0" err="1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컴퓨터공학과</a:t>
            </a:r>
            <a:r>
              <a:rPr lang="ko-KR" altLang="en-US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20212127</a:t>
            </a:r>
            <a:r>
              <a:rPr lang="ko-KR" altLang="en-US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이재민</a:t>
            </a:r>
            <a:endParaRPr lang="en-US" altLang="ko-KR" sz="1400" dirty="0"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 rot="-5400000">
            <a:off x="8391870" y="2928994"/>
            <a:ext cx="3269929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2024 - 05 -17 중간보고서 정리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6184180" y="3323820"/>
            <a:ext cx="6179212" cy="163502"/>
            <a:chOff x="6184180" y="3323820"/>
            <a:chExt cx="6179212" cy="1635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6184180" y="3323820"/>
              <a:ext cx="6179212" cy="163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23321" y="4259431"/>
            <a:ext cx="61391" cy="764192"/>
            <a:chOff x="1223321" y="4259431"/>
            <a:chExt cx="61391" cy="7641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223321" y="4259431"/>
              <a:ext cx="61391" cy="764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166B3F-B461-69AE-8846-6526FB64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25019"/>
              </p:ext>
            </p:extLst>
          </p:nvPr>
        </p:nvGraphicFramePr>
        <p:xfrm>
          <a:off x="427486" y="1914525"/>
          <a:ext cx="9841601" cy="373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매칭시스템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 과정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하기위해서 유저의 연애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(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애정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)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운을 확인을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하고난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후에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진행할 수 있도록 해야함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생년월일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성별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 비용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하기위해서 유저의 보유한 코인을 확인 후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매칭비용보다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크거나 같다면 매칭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보유한 코인 값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매칭기능을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제공하는 위치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메인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(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홈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)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페이지 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header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아래의 최상단에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시작할 수 있는 버튼을 제공해야함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38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166B3F-B461-69AE-8846-6526FB64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40726"/>
              </p:ext>
            </p:extLst>
          </p:nvPr>
        </p:nvGraphicFramePr>
        <p:xfrm>
          <a:off x="427486" y="1514263"/>
          <a:ext cx="9841601" cy="4442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MAIN0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2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결제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MAIN-PAY01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코인 충전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천원 단위로 코인을 충전할 수 있으며 최소 천원 이상 결제를 해야함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MAIN-PAY02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코인 환전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천원 단위로 코인을 환전할 수 있음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MAIN-PAY03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결제버튼 위치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결제페이지는 상단바에 위치하며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코인이미지를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클릭하면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모달창으로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결제 페이지를 보여줌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MAIN-PAY04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코인 거래 내역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자신의 충전이나 환전했던 거래내역을 볼 수 있음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결제한 코인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결제 당일의 시간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환전한 코인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환전 당일의 시간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4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37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166B3F-B461-69AE-8846-6526FB64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52562"/>
              </p:ext>
            </p:extLst>
          </p:nvPr>
        </p:nvGraphicFramePr>
        <p:xfrm>
          <a:off x="427486" y="1247159"/>
          <a:ext cx="9841601" cy="5722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MAIN03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이미지 업로드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채팅방에는 사진을 올리 수 있는 기능을 제공하며 </a:t>
                      </a: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png, jpg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만 등록가능함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MAIN-CHAT02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신고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매칭상대가 부적절한 언어를 사용하거나 불쾌함을 제공했다면 신고를 할 수 있음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MAIN-CHAT03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채팅방 나가기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유저가 신고 기능을 사용하지 않는 한 나가기 버튼을 누르면 유저는 코인을 돌려 받을 수 없으며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매칭대상은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매칭에 쓰였던 코인의 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160%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를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돌려받음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MAIN-CHAT04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실명 및 사진전환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두 유저의 실명과 </a:t>
                      </a: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AI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 변환된 이미지가 아닌 실제 사진으로 전환하는 버튼을 제공하며 유저 둘의 </a:t>
                      </a: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permission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 있어야 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두 유저의 수락여부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48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MAIN-CHAT05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대면신청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대면신청을 하면 두 유저가 만날 날짜를 입력하는 </a:t>
                      </a: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input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란을 보여줌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7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62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166B3F-B461-69AE-8846-6526FB64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35389"/>
              </p:ext>
            </p:extLst>
          </p:nvPr>
        </p:nvGraphicFramePr>
        <p:xfrm>
          <a:off x="453644" y="1094773"/>
          <a:ext cx="9841601" cy="61645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MAIN03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MAIN-CHAT06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대면 인증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 목록창에 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나의 위치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버튼과 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사진 인증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버튼을 제공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나의 위치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버튼을 통해 각 유저의 위치데이터와 버튼을 누른 시간 데이터를 받아옴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둘의 위치가 반경 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50</a:t>
                      </a: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내에 있으며 둘의 버튼 누른 시간의 차이가 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2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분 이내이면 됨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'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사진 인증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'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버튼을 눌러 매칭대상과 유저의 얼굴이 나오는 사진을 제출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위의 과정을 모두 마치고 검수 후 각 유저들에게 매칭에 사용한 코인의 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80%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를 돌려줌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두 유저가 만날 날짜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두 유저의 현재 위치 데이터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대면신청 버튼을 누른 시간 데이터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MAIN-CHAT07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메세지 읽음 표시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채팅방 메세지를 읽음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안읽음 표시기능을 제공하며 매칭대상의 메시지를 읽지 않았다면 네비게이션바의 채팅버튼에 따로 표시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MAIN-CHAT08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 시작한 디데이 표시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매칭대상과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채팅을 시작한지 며칠이 지났는지 디데이를 채팅방에 표시해 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3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sp>
        <p:nvSpPr>
          <p:cNvPr id="2" name="Object 6"/>
          <p:cNvSpPr txBox="1"/>
          <p:nvPr/>
        </p:nvSpPr>
        <p:spPr>
          <a:xfrm>
            <a:off x="426818" y="335314"/>
            <a:ext cx="882763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추가적인 부가기능 요구사항은 ADD</a:t>
            </a:r>
            <a:endParaRPr 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8B1133-FCB8-035E-EDEE-996FA9DCD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4309"/>
              </p:ext>
            </p:extLst>
          </p:nvPr>
        </p:nvGraphicFramePr>
        <p:xfrm>
          <a:off x="427486" y="1864995"/>
          <a:ext cx="9841601" cy="3832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ADD01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상대유저 수 조회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ADD01-USERCHECK01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유저와 비슷한 상대유저 수 조회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유저와 성격이 비슷한 사람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같은 취미를 갖고 있는 사람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MBTI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가 어울리는 사람이 몇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명있는지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조회할 수 있는 기능을 제공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ADD02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유저후기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ADD02-REVIEW01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 사용후기 프리뷰기능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해당 웹앱을 사용하기 전에 먼저 사용하고 있던 유저들의 후기를 먼저 볼 수 있는 뷰를 제공함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후기 데이터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ADD02-REVIEW02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후기작성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해당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웹앱의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사용 후기를 적고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별점을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부여할 수 있음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별점은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</a:t>
                      </a:r>
                      <a:r>
                        <a:rPr lang="en-US" altLang="ko-KR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1~5</a:t>
                      </a:r>
                      <a:r>
                        <a:rPr lang="ko-KR" altLang="en-US" sz="1700" b="0" i="0" spc="0" dirty="0" err="1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점까지이고</a:t>
                      </a: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소수가 아닌 정수임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68B1133-FCB8-035E-EDEE-996FA9DCD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68507"/>
              </p:ext>
            </p:extLst>
          </p:nvPr>
        </p:nvGraphicFramePr>
        <p:xfrm>
          <a:off x="494106" y="1419225"/>
          <a:ext cx="9841601" cy="520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ADD03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설정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ADD03-SETTING01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알림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유저에게 채팅이나 광고등을 알릴 수 있도록 알림을 제공하며 끄거나 킬 수 있음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ADD03-SETTING02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공지사항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유저에게 웹앱의 업데이트나 변동사항을 알릴 수 있는 공지사항을 알릴 페이지를 제공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ADD03-SETTING03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문의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유저가 사용하면서 불편한 점이나 개선할 점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궁금한 점을 알 수 있도록 하는 문의기능을 제공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ADD04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맛집 페이지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ADD04-FOODIE01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맛집 찾기 기능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특정 주소를 입력해 그 반경의 맛집리스트를 볼 수 있고 자신의 대학위치에서도 찾을 수 있는 기능을 제공함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입력한 주소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학교명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ADD05</a:t>
                      </a:r>
                    </a:p>
                  </a:txBody>
                  <a:tcPr marL="66675" marR="66675" marT="19050" marB="190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네비게이션 바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ADD05-NAV01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네비게이션 바 위치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네비게이션 바는 하단에 위치하며 메인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(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홈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),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채팅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맛집</a:t>
                      </a:r>
                      <a:r>
                        <a:rPr lang="en-US" altLang="ko-KR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마이페이지로 구성되어있음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 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0" i="0" spc="0" dirty="0">
                          <a:solidFill>
                            <a:srgbClr val="000000"/>
                          </a:solidFill>
                          <a:effectLst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2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96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7086" y="629107"/>
            <a:ext cx="1597973" cy="6254950"/>
            <a:chOff x="-157086" y="629107"/>
            <a:chExt cx="1597973" cy="62549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7086" y="629107"/>
              <a:ext cx="1597973" cy="625495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5400000">
            <a:off x="-1335698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02 시스템 구성도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6085" y="5459649"/>
            <a:ext cx="9344009" cy="163502"/>
            <a:chOff x="1446085" y="5459649"/>
            <a:chExt cx="9344009" cy="1635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085" y="5459649"/>
              <a:ext cx="9344009" cy="16350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39048" y="495583"/>
            <a:ext cx="3506032" cy="3115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700" kern="0" spc="-1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02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39048" y="3710052"/>
            <a:ext cx="8872034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시스템 구성도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796205" y="1465035"/>
            <a:ext cx="427303" cy="356061"/>
            <a:chOff x="9796205" y="1465035"/>
            <a:chExt cx="427303" cy="3560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6205" y="1465035"/>
              <a:ext cx="427303" cy="356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6085" y="5541400"/>
            <a:ext cx="9455418" cy="1412865"/>
            <a:chOff x="1446085" y="5541400"/>
            <a:chExt cx="9455418" cy="14128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085" y="5541400"/>
              <a:ext cx="9455418" cy="14128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204133" y="5927949"/>
            <a:ext cx="5770667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SW 구성요소, 시스템 구성도, DB설계도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4166" y="696655"/>
            <a:ext cx="10918531" cy="2558461"/>
            <a:chOff x="-134166" y="696655"/>
            <a:chExt cx="10918531" cy="25584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4166" y="696655"/>
              <a:ext cx="10918531" cy="25584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6491" y="3163689"/>
            <a:ext cx="11116292" cy="163502"/>
            <a:chOff x="-376491" y="3163689"/>
            <a:chExt cx="11116292" cy="163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6491" y="3163689"/>
              <a:ext cx="11116292" cy="16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08896" y="728353"/>
            <a:ext cx="3755089" cy="6258544"/>
            <a:chOff x="6008896" y="728353"/>
            <a:chExt cx="3755089" cy="6258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8896" y="728353"/>
              <a:ext cx="3755089" cy="62585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20805" y="1320432"/>
            <a:ext cx="7410504" cy="15388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시스템 장비 구성</a:t>
            </a:r>
          </a:p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요구사항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532859" y="2939693"/>
            <a:ext cx="6888040" cy="1412865"/>
            <a:chOff x="6532859" y="2939693"/>
            <a:chExt cx="6888040" cy="14128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532859" y="2939693"/>
              <a:ext cx="6888040" cy="141286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 rot="-5400000">
            <a:off x="7938562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02 시스템 구성도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6161" y="3621511"/>
            <a:ext cx="32723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kern="0" spc="-200" dirty="0">
                <a:solidFill>
                  <a:srgbClr val="D64E47"/>
                </a:solidFill>
                <a:latin typeface="S-Core Dream 7 ExtraBold" pitchFamily="34" charset="0"/>
                <a:cs typeface="S-Core Dream 7 ExtraBold" pitchFamily="34" charset="0"/>
              </a:rPr>
              <a:t>소프트웨어 구성 요소</a:t>
            </a:r>
            <a:endParaRPr lang="en-US" b="1" dirty="0"/>
          </a:p>
        </p:txBody>
      </p:sp>
      <p:sp>
        <p:nvSpPr>
          <p:cNvPr id="20" name="Object 20"/>
          <p:cNvSpPr txBox="1"/>
          <p:nvPr/>
        </p:nvSpPr>
        <p:spPr>
          <a:xfrm>
            <a:off x="422499" y="4315943"/>
            <a:ext cx="785796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1. 운영체제 : 서버를 운영하는데 사용되는 운영체제</a:t>
            </a:r>
          </a:p>
          <a:p>
            <a:r>
              <a:rPr lang="en-US" altLang="ko-KR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-</a:t>
            </a:r>
            <a:r>
              <a:rPr lang="ko-KR" alt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AWS EC2, S3 Bucket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422499" y="5063031"/>
            <a:ext cx="7857963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2. 데이터베이스 시스템 : 데이터 관리하는데 사용되는 SW</a:t>
            </a:r>
          </a:p>
          <a:p>
            <a:r>
              <a:rPr lang="en-US" altLang="ko-KR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-</a:t>
            </a:r>
            <a:r>
              <a:rPr lang="ko-KR" alt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MongoDB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422499" y="5807859"/>
            <a:ext cx="785796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3. 개발환경 : 소스 코드와 앱을 관리하기 위한 개발환경 및 툴</a:t>
            </a:r>
          </a:p>
          <a:p>
            <a:r>
              <a:rPr lang="en-US" altLang="ko-KR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-</a:t>
            </a:r>
            <a:r>
              <a:rPr lang="ko-KR" alt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Figma</a:t>
            </a:r>
          </a:p>
          <a:p>
            <a:r>
              <a:rPr lang="en-US" altLang="ko-KR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-</a:t>
            </a:r>
            <a:r>
              <a:rPr lang="ko-KR" alt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500" dirty="0" err="1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React.js</a:t>
            </a:r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+ Express.js =&gt; Next.js로 변경</a:t>
            </a:r>
          </a:p>
          <a:p>
            <a:r>
              <a:rPr lang="en-US" altLang="ko-KR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-</a:t>
            </a:r>
            <a:r>
              <a:rPr lang="ko-KR" alt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 </a:t>
            </a:r>
            <a:r>
              <a:rPr lang="en-US" sz="1500" dirty="0">
                <a:solidFill>
                  <a:srgbClr val="D64E47"/>
                </a:solidFill>
                <a:latin typeface="S-Core Dream 5 Medium" pitchFamily="34" charset="0"/>
                <a:cs typeface="S-Core Dream 5 Medium" pitchFamily="34" charset="0"/>
              </a:rPr>
              <a:t>GitHub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5400000">
            <a:off x="-1335698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02 시스템 구성도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76701" y="575502"/>
            <a:ext cx="596926" cy="558126"/>
            <a:chOff x="1676701" y="575502"/>
            <a:chExt cx="596926" cy="558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76701" y="575502"/>
              <a:ext cx="596926" cy="5581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24652" y="575502"/>
            <a:ext cx="596926" cy="558126"/>
            <a:chOff x="9424652" y="575502"/>
            <a:chExt cx="596926" cy="558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652" y="575502"/>
              <a:ext cx="596926" cy="5581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76252" y="1289647"/>
            <a:ext cx="8245326" cy="5532501"/>
            <a:chOff x="1776252" y="1289647"/>
            <a:chExt cx="8245326" cy="55325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252" y="1289647"/>
              <a:ext cx="8245326" cy="5532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 rot="-5400000">
            <a:off x="-1335698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02 시스템 구성도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676701" y="575502"/>
            <a:ext cx="596926" cy="558126"/>
            <a:chOff x="1676701" y="575502"/>
            <a:chExt cx="596926" cy="55812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676701" y="575502"/>
              <a:ext cx="596926" cy="55812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24652" y="575502"/>
            <a:ext cx="596926" cy="558126"/>
            <a:chOff x="9424652" y="575502"/>
            <a:chExt cx="596926" cy="55812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4652" y="575502"/>
              <a:ext cx="596926" cy="55812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69518" y="575502"/>
            <a:ext cx="6954005" cy="6755319"/>
            <a:chOff x="2369518" y="575502"/>
            <a:chExt cx="6954005" cy="67553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518" y="575502"/>
              <a:ext cx="6954005" cy="67553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014" y="2888417"/>
            <a:ext cx="9447936" cy="3978051"/>
            <a:chOff x="1437014" y="2888417"/>
            <a:chExt cx="9447936" cy="39780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014" y="2888417"/>
              <a:ext cx="9447936" cy="39780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133477" y="1191270"/>
            <a:ext cx="3618236" cy="136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8300" b="1" kern="0" spc="-9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목차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 rot="-5400000">
            <a:off x="-1470101" y="3507891"/>
            <a:ext cx="4288821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 캡스톤디자인I 중간발표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796205" y="1465035"/>
            <a:ext cx="427303" cy="356061"/>
            <a:chOff x="9796205" y="1465035"/>
            <a:chExt cx="427303" cy="356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6205" y="1465035"/>
              <a:ext cx="427303" cy="3560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276290" y="1959317"/>
            <a:ext cx="2275684" cy="6116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700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Contents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2172470" y="4045971"/>
            <a:ext cx="924172" cy="771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4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803451" y="4224969"/>
            <a:ext cx="3920817" cy="513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요구사항 정의서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425873" y="2785809"/>
            <a:ext cx="9665183" cy="163502"/>
            <a:chOff x="1425873" y="2785809"/>
            <a:chExt cx="9665183" cy="16350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25873" y="2785809"/>
              <a:ext cx="9665183" cy="163502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40205" y="4045971"/>
            <a:ext cx="924172" cy="771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4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02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7171186" y="4225151"/>
            <a:ext cx="3920817" cy="513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시스템 구성도</a:t>
            </a:r>
            <a:endParaRPr lang="en-US" dirty="0"/>
          </a:p>
        </p:txBody>
      </p:sp>
      <p:sp>
        <p:nvSpPr>
          <p:cNvPr id="23" name="Object 23"/>
          <p:cNvSpPr txBox="1"/>
          <p:nvPr/>
        </p:nvSpPr>
        <p:spPr>
          <a:xfrm>
            <a:off x="2172470" y="5127829"/>
            <a:ext cx="924172" cy="771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4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03</a:t>
            </a:r>
            <a:endParaRPr lang="en-US" dirty="0"/>
          </a:p>
        </p:txBody>
      </p:sp>
      <p:sp>
        <p:nvSpPr>
          <p:cNvPr id="24" name="Object 24"/>
          <p:cNvSpPr txBox="1"/>
          <p:nvPr/>
        </p:nvSpPr>
        <p:spPr>
          <a:xfrm>
            <a:off x="2803451" y="5307009"/>
            <a:ext cx="3920817" cy="513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UX/UI 설계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6540205" y="5127829"/>
            <a:ext cx="924172" cy="771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kern="0" spc="-4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04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7171186" y="5306826"/>
            <a:ext cx="3920817" cy="513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정리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6902747" y="3132470"/>
            <a:ext cx="61391" cy="764192"/>
            <a:chOff x="6902747" y="3132470"/>
            <a:chExt cx="61391" cy="7641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6902747" y="3132470"/>
              <a:ext cx="61391" cy="7641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35012" y="3163166"/>
            <a:ext cx="61391" cy="764192"/>
            <a:chOff x="2535012" y="3163166"/>
            <a:chExt cx="61391" cy="76419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2535012" y="3163166"/>
              <a:ext cx="61391" cy="764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014" y="661508"/>
            <a:ext cx="9447936" cy="4870789"/>
            <a:chOff x="1437014" y="661508"/>
            <a:chExt cx="9447936" cy="4870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014" y="661508"/>
              <a:ext cx="9447936" cy="487078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6085" y="5459649"/>
            <a:ext cx="9344009" cy="163502"/>
            <a:chOff x="1446085" y="5459649"/>
            <a:chExt cx="9344009" cy="163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085" y="5459649"/>
              <a:ext cx="9344009" cy="1635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-5400000">
            <a:off x="-1335698" y="3387041"/>
            <a:ext cx="3999222" cy="2941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02 제목을 입력해주세요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16766" y="495583"/>
            <a:ext cx="3618236" cy="3115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700" kern="0" spc="-1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03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2139048" y="3710052"/>
            <a:ext cx="8872034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UX/UI 설계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796205" y="1465035"/>
            <a:ext cx="427303" cy="356061"/>
            <a:chOff x="9796205" y="1465035"/>
            <a:chExt cx="427303" cy="3560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6205" y="1465035"/>
              <a:ext cx="427303" cy="356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6085" y="5541400"/>
            <a:ext cx="9455418" cy="1412865"/>
            <a:chOff x="1446085" y="5541400"/>
            <a:chExt cx="9455418" cy="141286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085" y="5541400"/>
              <a:ext cx="9455418" cy="141286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 rot="-5400000">
            <a:off x="-1335698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03 UX/UI 설계</a:t>
            </a:r>
            <a:endParaRPr lang="en-US" dirty="0"/>
          </a:p>
        </p:txBody>
      </p:sp>
      <p:sp>
        <p:nvSpPr>
          <p:cNvPr id="22" name="Object 22"/>
          <p:cNvSpPr txBox="1"/>
          <p:nvPr/>
        </p:nvSpPr>
        <p:spPr>
          <a:xfrm>
            <a:off x="2204133" y="5927949"/>
            <a:ext cx="5770667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각 페이지 별 구성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시작 및 로그인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75282" y="1836451"/>
            <a:ext cx="6750443" cy="4542857"/>
            <a:chOff x="1975282" y="1836451"/>
            <a:chExt cx="6750443" cy="45428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975282" y="1836451"/>
              <a:ext cx="2556137" cy="4537143"/>
              <a:chOff x="1975282" y="1836451"/>
              <a:chExt cx="2556137" cy="453714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75282" y="1836451"/>
                <a:ext cx="2556137" cy="453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163820" y="1836451"/>
              <a:ext cx="2556137" cy="4537143"/>
              <a:chOff x="6163820" y="1836451"/>
              <a:chExt cx="2556137" cy="453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63820" y="1836451"/>
                <a:ext cx="2556137" cy="453714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회원가입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935" y="1678015"/>
            <a:ext cx="10452293" cy="4542857"/>
            <a:chOff x="122935" y="1678015"/>
            <a:chExt cx="10452293" cy="454285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145997" y="1678015"/>
              <a:ext cx="1866177" cy="4537143"/>
              <a:chOff x="4145997" y="1678015"/>
              <a:chExt cx="1866177" cy="453714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145997" y="1678015"/>
                <a:ext cx="1866177" cy="453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215081" y="1678015"/>
              <a:ext cx="1814857" cy="4537143"/>
              <a:chOff x="2215081" y="1678015"/>
              <a:chExt cx="1814857" cy="453714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215081" y="1678015"/>
                <a:ext cx="1814857" cy="453714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128233" y="1678015"/>
              <a:ext cx="2073792" cy="3680981"/>
              <a:chOff x="6128233" y="1678015"/>
              <a:chExt cx="2073792" cy="3680981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128233" y="1678015"/>
                <a:ext cx="2073792" cy="368098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318085" y="1678015"/>
              <a:ext cx="2254218" cy="4001237"/>
              <a:chOff x="8318085" y="1678015"/>
              <a:chExt cx="2254218" cy="400123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318085" y="1678015"/>
                <a:ext cx="2254218" cy="4001237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22935" y="1678015"/>
              <a:ext cx="1976087" cy="3507554"/>
              <a:chOff x="122935" y="1678015"/>
              <a:chExt cx="1976087" cy="350755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935" y="1678015"/>
                <a:ext cx="1976087" cy="350755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메인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42215" y="1387912"/>
            <a:ext cx="6619528" cy="5914286"/>
            <a:chOff x="2042215" y="1387912"/>
            <a:chExt cx="6619528" cy="591428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42215" y="2520409"/>
              <a:ext cx="2642647" cy="3644266"/>
              <a:chOff x="2042215" y="2520409"/>
              <a:chExt cx="2642647" cy="3644266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2215" y="2520409"/>
                <a:ext cx="2642647" cy="364426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6252219" y="1387912"/>
              <a:ext cx="2400804" cy="5909260"/>
              <a:chOff x="6252219" y="1387912"/>
              <a:chExt cx="2400804" cy="590926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52219" y="1387912"/>
                <a:ext cx="2400804" cy="590926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 err="1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메인</a:t>
            </a:r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 </a:t>
            </a:r>
            <a:r>
              <a:rPr lang="en-US" sz="4700" b="1" kern="0" spc="-500" dirty="0" err="1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페이지</a:t>
            </a:r>
            <a:r>
              <a:rPr lang="ko-KR" alt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 </a:t>
            </a:r>
            <a:r>
              <a:rPr lang="en-US" altLang="ko-KR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(</a:t>
            </a:r>
            <a:r>
              <a:rPr lang="ko-KR" alt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세부사항</a:t>
            </a:r>
            <a:r>
              <a:rPr lang="en-US" altLang="ko-KR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)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240" y="1885392"/>
            <a:ext cx="10343823" cy="4476190"/>
            <a:chOff x="179240" y="1885392"/>
            <a:chExt cx="10343823" cy="447619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392582" y="1885392"/>
              <a:ext cx="2516745" cy="4467223"/>
              <a:chOff x="5392582" y="1885392"/>
              <a:chExt cx="2516745" cy="446722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92582" y="1885392"/>
                <a:ext cx="2516745" cy="446722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785911" y="1885392"/>
              <a:ext cx="2516745" cy="4467223"/>
              <a:chOff x="2785911" y="1885392"/>
              <a:chExt cx="2516745" cy="4467223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85911" y="1885392"/>
                <a:ext cx="2516745" cy="446722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7999253" y="1885392"/>
              <a:ext cx="2516745" cy="4467223"/>
              <a:chOff x="7999253" y="1885392"/>
              <a:chExt cx="2516745" cy="446722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99253" y="1885392"/>
                <a:ext cx="2516745" cy="446722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9240" y="1885392"/>
              <a:ext cx="2516745" cy="4467223"/>
              <a:chOff x="179240" y="1885392"/>
              <a:chExt cx="2516745" cy="4467223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9240" y="1885392"/>
                <a:ext cx="2516745" cy="446722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결제 모달창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46348" y="1512381"/>
            <a:ext cx="2802542" cy="5648874"/>
            <a:chOff x="3946348" y="1512381"/>
            <a:chExt cx="2802542" cy="564887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6348" y="1512381"/>
              <a:ext cx="2802542" cy="5648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채팅 페이지(목록)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9087" y="1370409"/>
            <a:ext cx="7683514" cy="5857143"/>
            <a:chOff x="1509087" y="1370409"/>
            <a:chExt cx="7683514" cy="585714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4455606" y="1370409"/>
              <a:ext cx="2339305" cy="5848264"/>
              <a:chOff x="4455606" y="1370409"/>
              <a:chExt cx="2339305" cy="584826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55606" y="1370409"/>
                <a:ext cx="2339305" cy="584826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7402124" y="1370409"/>
              <a:ext cx="1784027" cy="5848264"/>
              <a:chOff x="7402124" y="1370409"/>
              <a:chExt cx="1784027" cy="5848264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402124" y="1370409"/>
                <a:ext cx="1784027" cy="584826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09087" y="1370409"/>
              <a:ext cx="2339305" cy="5848264"/>
              <a:chOff x="1509087" y="1370409"/>
              <a:chExt cx="2339305" cy="584826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09087" y="1370409"/>
                <a:ext cx="2339305" cy="584826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채팅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1197" y="1476888"/>
            <a:ext cx="5636902" cy="5800000"/>
            <a:chOff x="2531197" y="1476888"/>
            <a:chExt cx="5636902" cy="5800000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5844289" y="1476888"/>
              <a:ext cx="2319752" cy="5799380"/>
              <a:chOff x="5844289" y="1476888"/>
              <a:chExt cx="2319752" cy="5799380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44289" y="1476888"/>
                <a:ext cx="2319752" cy="579938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531197" y="1476888"/>
              <a:ext cx="2319752" cy="5799380"/>
              <a:chOff x="2531197" y="1476888"/>
              <a:chExt cx="2319752" cy="5799380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31197" y="1476888"/>
                <a:ext cx="2319752" cy="579938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마이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00916" y="1441395"/>
            <a:ext cx="5495772" cy="5638095"/>
            <a:chOff x="2600916" y="1441395"/>
            <a:chExt cx="5495772" cy="563809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00916" y="1441395"/>
              <a:ext cx="2306582" cy="5629501"/>
              <a:chOff x="2600916" y="1441395"/>
              <a:chExt cx="2306582" cy="5629501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00916" y="1441395"/>
                <a:ext cx="2306582" cy="562950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772879" y="1441395"/>
              <a:ext cx="2321444" cy="5629501"/>
              <a:chOff x="5772879" y="1441395"/>
              <a:chExt cx="2321444" cy="5629501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772879" y="1441395"/>
                <a:ext cx="2321444" cy="562950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마이 페이지(상세)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62968" y="1512381"/>
            <a:ext cx="9969612" cy="5590476"/>
            <a:chOff x="362968" y="1512381"/>
            <a:chExt cx="9969612" cy="559047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572649" y="1512381"/>
              <a:ext cx="2518116" cy="5587069"/>
              <a:chOff x="2572649" y="1512381"/>
              <a:chExt cx="2518116" cy="5587069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572649" y="1512381"/>
                <a:ext cx="2518116" cy="55870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266472" y="1512381"/>
              <a:ext cx="2509449" cy="5567839"/>
              <a:chOff x="5266472" y="1512381"/>
              <a:chExt cx="2509449" cy="5567839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266472" y="1512381"/>
                <a:ext cx="2509449" cy="556783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62968" y="1512381"/>
              <a:ext cx="2033973" cy="5587069"/>
              <a:chOff x="362968" y="1512381"/>
              <a:chExt cx="2033973" cy="558706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2968" y="1512381"/>
                <a:ext cx="2033973" cy="55870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7951628" y="1512381"/>
              <a:ext cx="2380642" cy="5587069"/>
              <a:chOff x="7951628" y="1512381"/>
              <a:chExt cx="2380642" cy="5587069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951628" y="1512381"/>
                <a:ext cx="2380642" cy="558706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014" y="5505559"/>
            <a:ext cx="9447936" cy="1329862"/>
            <a:chOff x="1437014" y="5505559"/>
            <a:chExt cx="9447936" cy="1329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014" y="5505559"/>
              <a:ext cx="9447936" cy="1329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580226" y="3179345"/>
            <a:ext cx="6631048" cy="1426032"/>
            <a:chOff x="-2580226" y="3179345"/>
            <a:chExt cx="6631048" cy="14260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2580226" y="3179345"/>
              <a:ext cx="6631048" cy="14260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6085" y="5459649"/>
            <a:ext cx="9344009" cy="163502"/>
            <a:chOff x="1446085" y="5459649"/>
            <a:chExt cx="9344009" cy="1635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085" y="5459649"/>
              <a:ext cx="9344009" cy="16350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22336" y="660683"/>
            <a:ext cx="2678829" cy="26737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700" kern="0" spc="-1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2166900" y="3598643"/>
            <a:ext cx="8872034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요구사항 정의서</a:t>
            </a:r>
            <a:endParaRPr lang="en-US" b="1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796205" y="1465035"/>
            <a:ext cx="427303" cy="356061"/>
            <a:chOff x="9796205" y="1465035"/>
            <a:chExt cx="427303" cy="3560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6205" y="1465035"/>
              <a:ext cx="427303" cy="35606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270978" y="5939090"/>
            <a:ext cx="5770667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요구사항 정의방식과 그에 대한 세부적인 요구사항들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 rot="-5400000">
            <a:off x="-910272" y="2948062"/>
            <a:ext cx="3169163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01 요구사항 정의서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451" y="274815"/>
            <a:ext cx="8862497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맛집 페이지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9796205" y="504589"/>
            <a:ext cx="427303" cy="356061"/>
            <a:chOff x="9796205" y="504589"/>
            <a:chExt cx="427303" cy="35606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04589"/>
              <a:ext cx="427303" cy="356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942" y="1405902"/>
            <a:ext cx="5349354" cy="5733333"/>
            <a:chOff x="2672942" y="1405902"/>
            <a:chExt cx="5349354" cy="573333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672942" y="1405902"/>
              <a:ext cx="2423849" cy="4537143"/>
              <a:chOff x="2672942" y="1405902"/>
              <a:chExt cx="2423849" cy="453714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672942" y="1405902"/>
                <a:ext cx="2423849" cy="453714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908010" y="1405902"/>
              <a:ext cx="2112299" cy="5724155"/>
              <a:chOff x="5908010" y="1405902"/>
              <a:chExt cx="2112299" cy="572415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08010" y="1405902"/>
                <a:ext cx="2112299" cy="572415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7014" y="5505559"/>
            <a:ext cx="9447936" cy="1329862"/>
            <a:chOff x="1437014" y="5505559"/>
            <a:chExt cx="9447936" cy="13298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7014" y="5505559"/>
              <a:ext cx="9447936" cy="13298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39406" y="3737332"/>
            <a:ext cx="6752840" cy="163502"/>
            <a:chOff x="-1939406" y="3737332"/>
            <a:chExt cx="6752840" cy="1635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1939406" y="3737332"/>
              <a:ext cx="6752840" cy="16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6085" y="5459649"/>
            <a:ext cx="9344009" cy="163502"/>
            <a:chOff x="1446085" y="5459649"/>
            <a:chExt cx="9344009" cy="163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085" y="5459649"/>
              <a:ext cx="9344009" cy="1635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22336" y="439878"/>
            <a:ext cx="2678829" cy="31153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700" kern="0" spc="-1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04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2166900" y="3598643"/>
            <a:ext cx="8872034" cy="8771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1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정리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796205" y="1465035"/>
            <a:ext cx="427303" cy="356061"/>
            <a:chOff x="9796205" y="1465035"/>
            <a:chExt cx="427303" cy="356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6205" y="1465035"/>
              <a:ext cx="427303" cy="35606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70978" y="5939090"/>
            <a:ext cx="5770667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요약 및 진행상황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 rot="-5400000">
            <a:off x="-910272" y="2948062"/>
            <a:ext cx="3169163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04 정리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653087" y="5541210"/>
            <a:ext cx="5496907" cy="1247778"/>
            <a:chOff x="5332022" y="5541210"/>
            <a:chExt cx="5496907" cy="1247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2022" y="5541210"/>
              <a:ext cx="5496907" cy="1247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90966" y="518905"/>
            <a:ext cx="5643966" cy="5022495"/>
            <a:chOff x="5369901" y="518905"/>
            <a:chExt cx="5643966" cy="50224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901" y="518905"/>
              <a:ext cx="5643966" cy="50224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92264" y="3699202"/>
            <a:ext cx="6752840" cy="163502"/>
            <a:chOff x="1971199" y="3699202"/>
            <a:chExt cx="6752840" cy="16350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1971199" y="3699202"/>
              <a:ext cx="6752840" cy="16350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769206" y="1687640"/>
            <a:ext cx="5528353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현재 진행상황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0202685" y="4152315"/>
            <a:ext cx="61391" cy="764192"/>
            <a:chOff x="9881620" y="4152315"/>
            <a:chExt cx="61391" cy="76419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81620" y="4152315"/>
              <a:ext cx="61391" cy="76419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17270" y="5959630"/>
            <a:ext cx="427303" cy="356061"/>
            <a:chOff x="9796205" y="5959630"/>
            <a:chExt cx="427303" cy="35606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10374" y="1785043"/>
            <a:ext cx="48030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kern="0" spc="-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프로젝트 설계 및 개발 계획 수립</a:t>
            </a:r>
            <a:endParaRPr lang="en-US" b="1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53495" y="1906298"/>
            <a:ext cx="282127" cy="235089"/>
            <a:chOff x="753495" y="1906298"/>
            <a:chExt cx="282127" cy="2350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95" y="1906298"/>
              <a:ext cx="282127" cy="23508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110374" y="3076837"/>
            <a:ext cx="49867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kern="0" spc="-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UX/UI 목업 및 프로토타입 설계</a:t>
            </a:r>
            <a:endParaRPr lang="en-US" b="1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753495" y="3188808"/>
            <a:ext cx="282127" cy="235089"/>
            <a:chOff x="753495" y="3350022"/>
            <a:chExt cx="282127" cy="2350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95" y="3350022"/>
              <a:ext cx="282127" cy="23508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10374" y="5460390"/>
            <a:ext cx="421279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kern="0" spc="-2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개발환경 변경</a:t>
            </a:r>
            <a:endParaRPr lang="en-US" b="1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753495" y="5568293"/>
            <a:ext cx="282127" cy="235089"/>
            <a:chOff x="753495" y="5451609"/>
            <a:chExt cx="282127" cy="2350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495" y="5451609"/>
              <a:ext cx="282127" cy="23508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94226-6C89-E293-9661-72E48D5D8A1F}"/>
              </a:ext>
            </a:extLst>
          </p:cNvPr>
          <p:cNvSpPr txBox="1"/>
          <p:nvPr/>
        </p:nvSpPr>
        <p:spPr>
          <a:xfrm>
            <a:off x="1035623" y="3476947"/>
            <a:ext cx="4212796" cy="1624740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시작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로그인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회원가입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메인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결제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채팅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맛집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메인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ko-KR" altLang="en-US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페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이지로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구성</a:t>
            </a:r>
            <a:endParaRPr lang="en-US" altLang="ko-KR" sz="1400" dirty="0">
              <a:solidFill>
                <a:srgbClr val="D64E47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Figma의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prototype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기능을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활용해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데스크탑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,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모바일에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서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의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동작흐름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설계를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마침</a:t>
            </a:r>
            <a:endParaRPr lang="en-US" altLang="ko-KR" sz="1400" dirty="0">
              <a:solidFill>
                <a:srgbClr val="D64E47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요구사항은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필요시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내용을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계속해서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추가해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나갈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예정</a:t>
            </a:r>
            <a:endParaRPr lang="en-US" altLang="ko-KR" sz="1400" dirty="0"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20ED6-5B60-06A3-2ED3-65044DAA9FE0}"/>
              </a:ext>
            </a:extLst>
          </p:cNvPr>
          <p:cNvSpPr txBox="1"/>
          <p:nvPr/>
        </p:nvSpPr>
        <p:spPr>
          <a:xfrm>
            <a:off x="1035623" y="5860500"/>
            <a:ext cx="4212796" cy="655244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 </a:t>
            </a:r>
            <a:r>
              <a:rPr lang="ko-KR" altLang="en-US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소개팅앱이라는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점에서 검색노출이 쉽도록 하고자  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- CSR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인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React,js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에서 </a:t>
            </a:r>
            <a:r>
              <a:rPr lang="en-US" altLang="ko-KR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SSR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인 </a:t>
            </a:r>
            <a:r>
              <a:rPr lang="en-US" altLang="ko-KR" sz="1400" dirty="0" err="1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Next.js</a:t>
            </a:r>
            <a:r>
              <a:rPr lang="ko-KR" altLang="en-US" sz="1400" dirty="0">
                <a:solidFill>
                  <a:srgbClr val="D64E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8A6B4-CAAF-6149-B588-DA5F0916BEB4}"/>
              </a:ext>
            </a:extLst>
          </p:cNvPr>
          <p:cNvSpPr txBox="1"/>
          <p:nvPr/>
        </p:nvSpPr>
        <p:spPr>
          <a:xfrm>
            <a:off x="1035623" y="2219647"/>
            <a:ext cx="4212796" cy="655244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solidFill>
                  <a:srgbClr val="D64D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캡스톤디자인</a:t>
            </a:r>
            <a:r>
              <a:rPr lang="ko-KR" altLang="en-US" sz="1400" dirty="0">
                <a:solidFill>
                  <a:srgbClr val="D64D47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주제 확립</a:t>
            </a:r>
            <a:endParaRPr lang="en-US" altLang="ko-KR" sz="1400" dirty="0">
              <a:solidFill>
                <a:srgbClr val="D64D47"/>
              </a:solidFill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400" dirty="0"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6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24289" y="1157425"/>
            <a:ext cx="5064197" cy="27481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572761"/>
            <a:ext cx="1443540" cy="6662242"/>
            <a:chOff x="0" y="572761"/>
            <a:chExt cx="1443540" cy="666224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2761"/>
              <a:ext cx="1443540" cy="66622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5972" y="5541400"/>
            <a:ext cx="11057475" cy="1412865"/>
            <a:chOff x="-155972" y="5541400"/>
            <a:chExt cx="11057475" cy="14128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5972" y="5541400"/>
              <a:ext cx="11057475" cy="141286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6132" y="1994517"/>
            <a:ext cx="9681542" cy="329661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7973" y="1912968"/>
            <a:ext cx="4731514" cy="10333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-5400000">
            <a:off x="-746881" y="2299373"/>
            <a:ext cx="3081095" cy="3941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1623784" y="3323820"/>
            <a:ext cx="6179212" cy="163502"/>
            <a:chOff x="-1623784" y="3323820"/>
            <a:chExt cx="6179212" cy="16350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-1623784" y="3323820"/>
              <a:ext cx="6179212" cy="1635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71225" y="5959630"/>
            <a:ext cx="427303" cy="356061"/>
            <a:chOff x="571225" y="5959630"/>
            <a:chExt cx="427303" cy="356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225" y="5959630"/>
              <a:ext cx="427303" cy="356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13459" y="4270572"/>
            <a:ext cx="61391" cy="764192"/>
            <a:chOff x="9413459" y="4270572"/>
            <a:chExt cx="61391" cy="76419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9413459" y="4270572"/>
              <a:ext cx="61391" cy="764192"/>
            </a:xfrm>
            <a:prstGeom prst="rect">
              <a:avLst/>
            </a:prstGeom>
          </p:spPr>
        </p:pic>
      </p:grpSp>
      <p:sp>
        <p:nvSpPr>
          <p:cNvPr id="5" name="Object 10">
            <a:extLst>
              <a:ext uri="{FF2B5EF4-FFF2-40B4-BE49-F238E27FC236}">
                <a16:creationId xmlns:a16="http://schemas.microsoft.com/office/drawing/2014/main" id="{777DF070-841E-93F2-EF9C-64F9FC15C993}"/>
              </a:ext>
            </a:extLst>
          </p:cNvPr>
          <p:cNvSpPr txBox="1"/>
          <p:nvPr/>
        </p:nvSpPr>
        <p:spPr>
          <a:xfrm>
            <a:off x="6888453" y="5988716"/>
            <a:ext cx="3258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한밭대학교 컴퓨터공학과 20191969 김우곤</a:t>
            </a:r>
          </a:p>
          <a:p>
            <a:r>
              <a:rPr lang="en-US" altLang="ko-KR" sz="1400" kern="0" spc="-100" dirty="0" err="1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한밭대학교</a:t>
            </a:r>
            <a:r>
              <a:rPr lang="en-US" altLang="ko-KR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</a:t>
            </a:r>
            <a:r>
              <a:rPr lang="en-US" altLang="ko-KR" sz="1400" kern="0" spc="-100" dirty="0" err="1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컴퓨터공학과</a:t>
            </a:r>
            <a:r>
              <a:rPr lang="en-US" altLang="ko-KR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 20212127 </a:t>
            </a:r>
            <a:r>
              <a:rPr lang="ko-KR" altLang="en-US" sz="1400" kern="0" spc="-100" dirty="0">
                <a:solidFill>
                  <a:srgbClr val="FCE5DE"/>
                </a:solidFill>
                <a:latin typeface="Pretendard Variable Light" panose="02000003000000020004" pitchFamily="2" charset="-127"/>
                <a:ea typeface="Pretendard Variable Light" panose="02000003000000020004" pitchFamily="2" charset="-127"/>
                <a:cs typeface="Pretendard Variable Light" panose="02000003000000020004" pitchFamily="2" charset="-127"/>
              </a:rPr>
              <a:t>이재민</a:t>
            </a:r>
            <a:endParaRPr lang="en-US" altLang="ko-KR" sz="1400" dirty="0">
              <a:latin typeface="Pretendard Variable Light" panose="02000003000000020004" pitchFamily="2" charset="-127"/>
              <a:ea typeface="Pretendard Variable Light" panose="02000003000000020004" pitchFamily="2" charset="-127"/>
              <a:cs typeface="Pretendard Variable Light" panose="02000003000000020004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4166" y="696655"/>
            <a:ext cx="10918531" cy="2092264"/>
            <a:chOff x="-134166" y="696655"/>
            <a:chExt cx="10918531" cy="20922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4166" y="696655"/>
              <a:ext cx="10918531" cy="20922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376491" y="2707168"/>
            <a:ext cx="11116292" cy="163502"/>
            <a:chOff x="-376491" y="2707168"/>
            <a:chExt cx="11116292" cy="163502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376491" y="2707168"/>
              <a:ext cx="11116292" cy="1635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82199" y="728353"/>
            <a:ext cx="3755089" cy="6258544"/>
            <a:chOff x="6008896" y="728353"/>
            <a:chExt cx="3755089" cy="62585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8896" y="728353"/>
              <a:ext cx="3755089" cy="625854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20805" y="1334983"/>
            <a:ext cx="7058183" cy="8156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700" b="1" kern="0" spc="-500" dirty="0">
                <a:solidFill>
                  <a:srgbClr val="D64E47"/>
                </a:solidFill>
                <a:latin typeface="THERodongSinmun" pitchFamily="34" charset="0"/>
                <a:cs typeface="THERodongSinmun" pitchFamily="34" charset="0"/>
              </a:rPr>
              <a:t>요구사항 정의 방식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6532859" y="2939693"/>
            <a:ext cx="6888040" cy="1412865"/>
            <a:chOff x="6532859" y="2939693"/>
            <a:chExt cx="6888040" cy="14128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6532859" y="2939693"/>
              <a:ext cx="6888040" cy="141286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 rot="-5400000">
            <a:off x="7938562" y="3363092"/>
            <a:ext cx="3999222" cy="3420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00" kern="0" spc="-100" dirty="0">
                <a:solidFill>
                  <a:srgbClr val="FCE5DE"/>
                </a:solidFill>
                <a:latin typeface="S-Core Dream 4 Regular" pitchFamily="34" charset="0"/>
                <a:cs typeface="S-Core Dream 4 Regular" pitchFamily="34" charset="0"/>
              </a:rPr>
              <a:t>01 요구사항 정의서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FC32A0-9C35-FCB7-DD0B-BC72FF8D8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39433"/>
              </p:ext>
            </p:extLst>
          </p:nvPr>
        </p:nvGraphicFramePr>
        <p:xfrm>
          <a:off x="242473" y="3054452"/>
          <a:ext cx="6393701" cy="348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7937">
                  <a:extLst>
                    <a:ext uri="{9D8B030D-6E8A-4147-A177-3AD203B41FA5}">
                      <a16:colId xmlns:a16="http://schemas.microsoft.com/office/drawing/2014/main" val="2244782892"/>
                    </a:ext>
                  </a:extLst>
                </a:gridCol>
                <a:gridCol w="5045764">
                  <a:extLst>
                    <a:ext uri="{9D8B030D-6E8A-4147-A177-3AD203B41FA5}">
                      <a16:colId xmlns:a16="http://schemas.microsoft.com/office/drawing/2014/main" val="2907972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프로젝트의 요구사항을 큰 주제별로 나누어 작성하며 짧은 영단어를 사용하며 한 눈에 이해하기 쉽게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34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요구사항을 세부적으로 나누지않고 요구사항 자체만을 적도록 함. 명사형을 사용하고 알아보기 쉽도록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6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요구사항ID + 순번과 요구사항명 + 순번을 합쳐서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82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요구사항을 좀 더 세부적으로 기능명을 작성. 최대한 자세하게 적으며 명사형을 사용해 알아보기 쉽도록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3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기능에 대해 자세하게 설명하고 누구나 이해할 수 있도록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1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해당기능이 동작하는데 필요한 데이터를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3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  <a:endParaRPr lang="en-US" sz="170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요구사항을 요청한 사람을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664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sp>
        <p:nvSpPr>
          <p:cNvPr id="2" name="Object 6"/>
          <p:cNvSpPr txBox="1"/>
          <p:nvPr/>
        </p:nvSpPr>
        <p:spPr>
          <a:xfrm>
            <a:off x="426818" y="335314"/>
            <a:ext cx="700620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사용자와 관련된 요구사항은 USER</a:t>
            </a:r>
            <a:endParaRPr 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4FD391-514F-6516-DEBC-B388BC0C5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865972"/>
              </p:ext>
            </p:extLst>
          </p:nvPr>
        </p:nvGraphicFramePr>
        <p:xfrm>
          <a:off x="427486" y="948656"/>
          <a:ext cx="9841601" cy="603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000515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2005886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</a:t>
                      </a:r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로컬 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로컬 회원가입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이름, 생년월일, 성별, 대학명, 학과명, 학교 이메일, 전화번호, 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학교 이메일 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학교 이메일로 인증번호를 전송하여 인증번호가 일치하는지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학교 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 ID는 유저의 학교 이메일로 정함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학교 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266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비밀번호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비밀번호는 </a:t>
                      </a:r>
                      <a:r>
                        <a:rPr lang="en-US" sz="16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숫자와</a:t>
                      </a:r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</a:t>
                      </a:r>
                      <a:r>
                        <a:rPr lang="ko-KR" altLang="en-US" sz="16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특</a:t>
                      </a:r>
                      <a:r>
                        <a:rPr lang="en-US" sz="16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수기호를</a:t>
                      </a:r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적어도 하나 이상 조합해야하고 최소 8자 이상으로 만들어야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0862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비밀번호 검증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처음에 입력한 비밀번호를 확인하기위해 한 번 더 입력필요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처음 입력한 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694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USER01-REGISTER06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2차 본인인증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정면사진과 대학교 학생증(모바일 포함) 사진을 제출해야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정면사진, 학생증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814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0DBE08-7841-EFC6-860C-2DB131E31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56927"/>
              </p:ext>
            </p:extLst>
          </p:nvPr>
        </p:nvGraphicFramePr>
        <p:xfrm>
          <a:off x="427486" y="2219325"/>
          <a:ext cx="9841601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000515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2005886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USER02</a:t>
                      </a:r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USER02-LOGIN01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로컬로그인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로그인은 소셜로그인기능을 제공하지 않고 로컬 로그인만 제공함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ID, PW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USER02-LOGIN02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유저가 가입했을 때 입력했던 정보를 입력해 모두 맞을 시 학교이메일로 비밀번호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이름, 생년월일, 성별, 대학명, 학과명, 학교 이메일, 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2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73F355-8836-E19D-CE4D-603B496F2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913889"/>
              </p:ext>
            </p:extLst>
          </p:nvPr>
        </p:nvGraphicFramePr>
        <p:xfrm>
          <a:off x="427486" y="2219325"/>
          <a:ext cx="9841601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000515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2005886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3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-LOGOUT01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로그아웃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설정페이지에서 로그아웃이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ID, PW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3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-LOGOUT02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설정페이지에서 탈퇴가 가능하며 탈퇴버튼을 누르면 정말 탈퇴할 것인지 모달창으로 되묻고 비밀번호를 입력하면 유저의 모든 정보를 삭제함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이름, 생년월일, 성별, 대학명, 학과명, 학교이메일,전화번호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B30945-5184-6D47-9F22-F5C45F06E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62906"/>
              </p:ext>
            </p:extLst>
          </p:nvPr>
        </p:nvGraphicFramePr>
        <p:xfrm>
          <a:off x="427486" y="2219325"/>
          <a:ext cx="9841601" cy="312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000515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2005886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USER04-INFO01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유저는 언제든 자신의 프로필을 마이페이지에서 수정할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키, 주량, 흡연여부, MBTI, 취미, 성격, 자신의 한 줄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USER04-INFO02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회원의 사진은 처음 회원가입할 때 제출했던 사진으로 프로필 사진을 등록하며 모든 사진은 AI를 통해 이미지 변환처리가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회원 얼굴 사진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04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E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96205" y="5959630"/>
            <a:ext cx="427303" cy="356061"/>
            <a:chOff x="9796205" y="5959630"/>
            <a:chExt cx="427303" cy="356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96205" y="5959630"/>
              <a:ext cx="427303" cy="356061"/>
            </a:xfrm>
            <a:prstGeom prst="rect">
              <a:avLst/>
            </a:prstGeom>
          </p:spPr>
        </p:pic>
      </p:grpSp>
      <p:sp>
        <p:nvSpPr>
          <p:cNvPr id="2" name="Object 6"/>
          <p:cNvSpPr txBox="1"/>
          <p:nvPr/>
        </p:nvSpPr>
        <p:spPr>
          <a:xfrm>
            <a:off x="426818" y="335314"/>
            <a:ext cx="8827631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b="1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웹앱의 메인기능에 관련된 </a:t>
            </a:r>
            <a:r>
              <a:rPr lang="en-US" sz="2500" b="1" kern="0" spc="-200" dirty="0" err="1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요구사항은</a:t>
            </a:r>
            <a:r>
              <a:rPr lang="en-US" sz="2500" b="1" kern="0" spc="-200" dirty="0">
                <a:solidFill>
                  <a:srgbClr val="D64E47"/>
                </a:solidFill>
                <a:latin typeface="S-Core Dream 4 Regular" pitchFamily="34" charset="0"/>
                <a:cs typeface="S-Core Dream 4 Regular" pitchFamily="34" charset="0"/>
              </a:rPr>
              <a:t> MAIN</a:t>
            </a:r>
            <a:endParaRPr 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166B3F-B461-69AE-8846-6526FB64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24998"/>
              </p:ext>
            </p:extLst>
          </p:nvPr>
        </p:nvGraphicFramePr>
        <p:xfrm>
          <a:off x="426818" y="1247159"/>
          <a:ext cx="9841601" cy="563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068309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144541028"/>
                    </a:ext>
                  </a:extLst>
                </a:gridCol>
                <a:gridCol w="1232580">
                  <a:extLst>
                    <a:ext uri="{9D8B030D-6E8A-4147-A177-3AD203B41FA5}">
                      <a16:colId xmlns:a16="http://schemas.microsoft.com/office/drawing/2014/main" val="75396411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04451167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391809786"/>
                    </a:ext>
                  </a:extLst>
                </a:gridCol>
                <a:gridCol w="1478421">
                  <a:extLst>
                    <a:ext uri="{9D8B030D-6E8A-4147-A177-3AD203B41FA5}">
                      <a16:colId xmlns:a16="http://schemas.microsoft.com/office/drawing/2014/main" val="2010502439"/>
                    </a:ext>
                  </a:extLst>
                </a:gridCol>
                <a:gridCol w="806000">
                  <a:extLst>
                    <a:ext uri="{9D8B030D-6E8A-4147-A177-3AD203B41FA5}">
                      <a16:colId xmlns:a16="http://schemas.microsoft.com/office/drawing/2014/main" val="4046592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 ID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기능명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요구사항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  <a:p>
                      <a:pPr algn="ctr"/>
                      <a:r>
                        <a:rPr lang="en-US" sz="1700" b="0" i="0" dirty="0" err="1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상세설명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retendard Variable Medium" panose="02000003000000020004" pitchFamily="2" charset="-127"/>
                        <a:ea typeface="Pretendard Variable Medium" panose="02000003000000020004" pitchFamily="2" charset="-127"/>
                        <a:cs typeface="Pretendard Variable Medium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필요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Pretendard Variable Medium" panose="02000003000000020004" pitchFamily="2" charset="-127"/>
                          <a:ea typeface="Pretendard Variable Medium" panose="02000003000000020004" pitchFamily="2" charset="-127"/>
                          <a:cs typeface="Pretendard Variable Medium" panose="02000003000000020004" pitchFamily="2" charset="-127"/>
                        </a:rPr>
                        <a:t>요청자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4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695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MAIN01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매칭시스템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학교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같은 대학교를 대상으로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6565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정보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매칭이 되면 유저는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프로필을 볼 수 있음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매칭대상과의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어울리는 정도를 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MBTI,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취미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성격을 통해 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%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로 표기해 줌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이름은 닉네임으로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매칭대상의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변환된 사진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닉네임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키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주량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흡연여부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MBTI,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취미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성격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한 줄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2366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 알고리즘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매칭은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유저가 원하는 사람을 선택하는 것이 아닌 완전히 무작위여야 함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345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MAIN-MATCH04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 조건</a:t>
                      </a:r>
                      <a:endParaRPr lang="en-US" sz="1700" b="0" i="0" dirty="0"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프로필을 모두 작성하고 대학인증을 해야만 매칭이 가능함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즉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프로필의 데이터 중 하나라도 </a:t>
                      </a:r>
                      <a:r>
                        <a:rPr 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null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이거나 대학인증이 되지 않았다면 </a:t>
                      </a:r>
                      <a:r>
                        <a:rPr lang="ko-KR" altLang="en-US" sz="1700" b="0" i="0" dirty="0" err="1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매칭을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 하지 못함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유저의 프로필 정보</a:t>
                      </a:r>
                      <a:r>
                        <a:rPr lang="en-US" altLang="ko-KR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, </a:t>
                      </a:r>
                      <a:r>
                        <a:rPr lang="ko-KR" altLang="en-US" sz="1700" b="0" i="0" dirty="0"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대학인증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retendard Variable Light" panose="02000003000000020004" pitchFamily="2" charset="-127"/>
                          <a:ea typeface="Pretendard Variable Light" panose="02000003000000020004" pitchFamily="2" charset="-127"/>
                          <a:cs typeface="Pretendard Variable Light" panose="02000003000000020004" pitchFamily="2" charset="-127"/>
                        </a:rPr>
                        <a:t>김우곤</a:t>
                      </a:r>
                      <a:endParaRPr kumimoji="0" lang="en-US" altLang="ko-KR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Pretendard Variable Light" panose="02000003000000020004" pitchFamily="2" charset="-127"/>
                        <a:ea typeface="Pretendard Variable Light" panose="02000003000000020004" pitchFamily="2" charset="-127"/>
                        <a:cs typeface="Pretendard Variable Light" panose="020000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0233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1421</Words>
  <Application>Microsoft Macintosh PowerPoint</Application>
  <PresentationFormat>사용자 지정</PresentationFormat>
  <Paragraphs>396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Pretendard Variable Light</vt:lpstr>
      <vt:lpstr>Pretendard Variable Medium</vt:lpstr>
      <vt:lpstr>S-Core Dream 4 Regular</vt:lpstr>
      <vt:lpstr>S-Core Dream 5 Medium</vt:lpstr>
      <vt:lpstr>S-Core Dream 7 ExtraBold</vt:lpstr>
      <vt:lpstr>THERodongSinmun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김우곤</cp:lastModifiedBy>
  <cp:revision>10</cp:revision>
  <dcterms:created xsi:type="dcterms:W3CDTF">2024-05-14T16:59:04Z</dcterms:created>
  <dcterms:modified xsi:type="dcterms:W3CDTF">2024-05-17T07:01:10Z</dcterms:modified>
</cp:coreProperties>
</file>