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5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DF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071546" cy="10715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24914" y="339236"/>
            <a:ext cx="642942" cy="642942"/>
            <a:chOff x="142844" y="928670"/>
            <a:chExt cx="1285884" cy="1285884"/>
          </a:xfrm>
        </p:grpSpPr>
        <p:sp>
          <p:nvSpPr>
            <p:cNvPr id="9" name="L 도형 8"/>
            <p:cNvSpPr/>
            <p:nvPr/>
          </p:nvSpPr>
          <p:spPr>
            <a:xfrm>
              <a:off x="142844" y="928670"/>
              <a:ext cx="1285884" cy="1285884"/>
            </a:xfrm>
            <a:prstGeom prst="corner">
              <a:avLst>
                <a:gd name="adj1" fmla="val 24902"/>
                <a:gd name="adj2" fmla="val 2789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2700000">
              <a:off x="665776" y="1005608"/>
              <a:ext cx="357190" cy="10715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 userDrawn="1"/>
        </p:nvSpPr>
        <p:spPr>
          <a:xfrm>
            <a:off x="0" y="6264315"/>
            <a:ext cx="9144000" cy="6023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3710" y="2214554"/>
            <a:ext cx="37799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머신러닝을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이용한 </a:t>
            </a:r>
            <a:endParaRPr lang="en-US" altLang="ko-KR" sz="32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의료 영상 진단</a:t>
            </a:r>
            <a:endParaRPr lang="en-US" altLang="ko-KR" sz="32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2699" y="3938602"/>
            <a:ext cx="242726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Medical image diagnosis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using machine learning</a:t>
            </a:r>
            <a:endParaRPr kumimoji="0" lang="en-US" altLang="ko-KR" sz="16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142844" y="928670"/>
            <a:ext cx="1285884" cy="1285884"/>
          </a:xfrm>
          <a:prstGeom prst="corner">
            <a:avLst>
              <a:gd name="adj1" fmla="val 24902"/>
              <a:gd name="adj2" fmla="val 278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700000">
            <a:off x="683706" y="1040904"/>
            <a:ext cx="357190" cy="1071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90682" y="5092403"/>
            <a:ext cx="13692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20182642 </a:t>
            </a:r>
            <a:r>
              <a:rPr lang="ko-KR" altLang="en-US" sz="12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김범지</a:t>
            </a:r>
            <a:endParaRPr lang="en-US" altLang="ko-KR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20187096 </a:t>
            </a:r>
            <a:r>
              <a:rPr kumimoji="0" lang="ko-KR" altLang="en-US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김민겸</a:t>
            </a:r>
            <a:endParaRPr kumimoji="0" lang="en-US" altLang="ko-KR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20187103 </a:t>
            </a:r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이승준</a:t>
            </a:r>
            <a:endParaRPr kumimoji="0" lang="en-US" altLang="ko-KR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5317" y="4684811"/>
            <a:ext cx="106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Team 99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적용된 알고리즘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– </a:t>
            </a:r>
            <a:r>
              <a:rPr lang="en-US" altLang="ko-KR" sz="40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UNet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4427" y="9953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 descr="U-netwo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4316"/>
            <a:ext cx="6885408" cy="37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1223987"/>
            <a:ext cx="8850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이미지를 다운샘플링하면서 특징을 추출하고 다시 업 샘플링을 통해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이미지를</a:t>
            </a:r>
            <a:r>
              <a:rPr lang="en-US" altLang="ko-KR" dirty="0"/>
              <a:t> </a:t>
            </a:r>
            <a:r>
              <a:rPr lang="ko-KR" altLang="en-US" dirty="0" smtClean="0"/>
              <a:t>원래 </a:t>
            </a:r>
            <a:endParaRPr lang="en-US" altLang="ko-KR" dirty="0" smtClean="0"/>
          </a:p>
          <a:p>
            <a:r>
              <a:rPr lang="ko-KR" altLang="en-US" dirty="0" smtClean="0"/>
              <a:t>크기로 되돌리면서 예측을 수행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저차원에서</a:t>
            </a:r>
            <a:r>
              <a:rPr lang="ko-KR" altLang="en-US" dirty="0" smtClean="0"/>
              <a:t> 추출한 특징 정보와 고차원 정보를 결합해서 정밀한 이미지 분석을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7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적용된 알고리즘 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4427" y="9953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9540" y="1452587"/>
            <a:ext cx="8499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이용한 </a:t>
            </a:r>
            <a:r>
              <a:rPr lang="ko-KR" altLang="en-US" dirty="0" err="1" smtClean="0"/>
              <a:t>데이터셋은</a:t>
            </a:r>
            <a:r>
              <a:rPr lang="ko-KR" altLang="en-US" dirty="0" smtClean="0"/>
              <a:t> 정상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비정상 두 가지로 구별된 상태며 비정상 데이터는 </a:t>
            </a:r>
            <a:endParaRPr lang="en-US" altLang="ko-KR" dirty="0" smtClean="0"/>
          </a:p>
          <a:p>
            <a:r>
              <a:rPr lang="ko-KR" altLang="en-US" dirty="0" err="1" smtClean="0"/>
              <a:t>대세포암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편평세포암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선암</a:t>
            </a:r>
            <a:r>
              <a:rPr lang="ko-KR" altLang="en-US" dirty="0" smtClean="0"/>
              <a:t> 세가지의 암에 걸린 흉부 </a:t>
            </a:r>
            <a:r>
              <a:rPr lang="en-US" altLang="ko-KR" dirty="0" smtClean="0"/>
              <a:t>CT</a:t>
            </a:r>
            <a:r>
              <a:rPr lang="ko-KR" altLang="en-US" dirty="0" smtClean="0"/>
              <a:t>이미지로 구성되어 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13" y="3852509"/>
            <a:ext cx="271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정상데이터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장 </a:t>
            </a:r>
            <a:endParaRPr lang="en-US" altLang="ko-KR" dirty="0" smtClean="0"/>
          </a:p>
          <a:p>
            <a:r>
              <a:rPr lang="ko-KR" altLang="en-US" dirty="0" smtClean="0"/>
              <a:t>비정상 데이터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700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090" y="299133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연속되고 중복된 여러 개의 데이터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18420" y="3990540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 </a:t>
            </a:r>
            <a:r>
              <a:rPr lang="ko-KR" altLang="en-US" dirty="0" smtClean="0"/>
              <a:t>데이터 불균형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4055567" y="3054962"/>
            <a:ext cx="360040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613491" y="4067194"/>
            <a:ext cx="360040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73531" y="3990540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 가중치를 적용하여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방지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0430" y="2582064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전처리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9540" y="3474013"/>
            <a:ext cx="2444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학습 과정 중 조정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42525" y="277992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셔플</a:t>
            </a:r>
            <a:r>
              <a:rPr lang="ko-KR" altLang="en-US" dirty="0"/>
              <a:t> 후 분류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42525" y="325294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증감 기법 사용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919" y="4663230"/>
            <a:ext cx="833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 자체의 </a:t>
            </a:r>
            <a:r>
              <a:rPr lang="en-US" altLang="ko-KR" dirty="0" smtClean="0"/>
              <a:t>L1, L2 </a:t>
            </a:r>
            <a:r>
              <a:rPr lang="ko-KR" altLang="en-US" dirty="0" err="1" smtClean="0"/>
              <a:t>정규화와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드롭아웃</a:t>
            </a:r>
            <a:r>
              <a:rPr lang="ko-KR" altLang="en-US" dirty="0" smtClean="0"/>
              <a:t> 수치를 조절하여 </a:t>
            </a:r>
            <a:r>
              <a:rPr lang="ko-KR" altLang="en-US" dirty="0" err="1" smtClean="0"/>
              <a:t>과적합을</a:t>
            </a:r>
            <a:r>
              <a:rPr lang="ko-KR" altLang="en-US" dirty="0" smtClean="0"/>
              <a:t> 방지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6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 도형 6"/>
          <p:cNvSpPr/>
          <p:nvPr/>
        </p:nvSpPr>
        <p:spPr>
          <a:xfrm>
            <a:off x="142844" y="928670"/>
            <a:ext cx="1285884" cy="1285884"/>
          </a:xfrm>
          <a:prstGeom prst="corner">
            <a:avLst>
              <a:gd name="adj1" fmla="val 24902"/>
              <a:gd name="adj2" fmla="val 278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700000">
            <a:off x="683706" y="1040904"/>
            <a:ext cx="357190" cy="1071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714480" y="2339500"/>
            <a:ext cx="635693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 smtClean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프로젝트 소개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목표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6" name="Picture 6" descr="https://mblogthumb-phinf.pstatic.net/MjAyMDA2MzBfODcg/MDAxNTkzNDk5Mjc3NzU1.oDV5aZroIXtt7fTOaDDtdhl3P6u57LyvtHc2c7dKx40g.aC_TYTSp5Qe_LTvjnsQClSFFpHAsdv3G9QYtGK83C-Ug.PNG.naraemedical01/image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7"/>
            <a:ext cx="3656091" cy="271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08095" y="185138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374208"/>
            <a:ext cx="715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머신러닝을</a:t>
            </a:r>
            <a:r>
              <a:rPr lang="ko-KR" altLang="en-US" dirty="0" smtClean="0"/>
              <a:t> 이용하여 일반화된 병리 사진을 분석하는 기법을 개발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20887"/>
            <a:ext cx="3672408" cy="2710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프로젝트 소개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목표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374208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머신러닝을</a:t>
            </a:r>
            <a:r>
              <a:rPr lang="ko-KR" altLang="en-US" dirty="0" smtClean="0"/>
              <a:t> 이용하여 일반화된 병리 사진을 분석하는 기법을 개발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08919"/>
            <a:ext cx="3608681" cy="27398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24819"/>
            <a:ext cx="3980515" cy="27398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7465" y="2339587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정상 흉부 </a:t>
            </a:r>
            <a:r>
              <a:rPr lang="en-US" altLang="ko-KR" dirty="0" smtClean="0"/>
              <a:t>CT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629" y="2355487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대세포암종</a:t>
            </a:r>
            <a:r>
              <a:rPr lang="ko-KR" altLang="en-US" dirty="0" smtClean="0"/>
              <a:t> 흉부 </a:t>
            </a:r>
            <a:r>
              <a:rPr lang="en-US" altLang="ko-KR" dirty="0" smtClean="0"/>
              <a:t>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3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시스템 구성도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4427" y="9953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79226448" descr="EMB000065846f0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1340768"/>
            <a:ext cx="6328086" cy="424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8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주요기능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4427" y="9953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779" y="1916832"/>
            <a:ext cx="89082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흉부 </a:t>
            </a:r>
            <a:r>
              <a:rPr lang="en-US" altLang="ko-KR" sz="2400" dirty="0" smtClean="0"/>
              <a:t>CT</a:t>
            </a:r>
            <a:r>
              <a:rPr lang="ko-KR" altLang="en-US" sz="2400" dirty="0" smtClean="0"/>
              <a:t>이미지의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암에 대한 정상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비정상 예측 </a:t>
            </a:r>
            <a:r>
              <a:rPr lang="ko-KR" altLang="en-US" sz="2400" dirty="0" err="1" smtClean="0"/>
              <a:t>머신러닝</a:t>
            </a:r>
            <a:r>
              <a:rPr lang="ko-KR" altLang="en-US" sz="2400" dirty="0" smtClean="0"/>
              <a:t> 모델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모델을 사용하여 업로드한 이미지에 대한 예측 결과를 제공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이미지의 업로드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예측 결과의 표시를 웹페이지에서 서비스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7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개발 결과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–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구현 성공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4427" y="9953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393772"/>
            <a:ext cx="8488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 smtClean="0"/>
              <a:t>기능 요구사항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인터페이스 요구사항</a:t>
            </a:r>
            <a:endParaRPr lang="en-US" altLang="ko-KR" sz="2400" b="1" dirty="0" smtClean="0"/>
          </a:p>
          <a:p>
            <a:r>
              <a:rPr lang="ko-KR" altLang="en-US" sz="2400" dirty="0" smtClean="0"/>
              <a:t>이미지 업로드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자동 진단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결과 표시 등 상호작용 구현 성공</a:t>
            </a:r>
            <a:endParaRPr lang="ko-KR" altLang="en-US" sz="2400" dirty="0"/>
          </a:p>
        </p:txBody>
      </p:sp>
      <p:pic>
        <p:nvPicPr>
          <p:cNvPr id="1025" name="_x636354912" descr="EMB000071d477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4172813" cy="228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636356136" descr="EMB000071d477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32" y="2780928"/>
            <a:ext cx="2787912" cy="269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개발 결과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–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구현 성공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4427" y="9953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460232"/>
            <a:ext cx="4073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 smtClean="0"/>
              <a:t>성능 요구사항</a:t>
            </a:r>
            <a:endParaRPr lang="en-US" altLang="ko-KR" sz="2400" b="1" dirty="0" smtClean="0"/>
          </a:p>
          <a:p>
            <a:r>
              <a:rPr lang="ko-KR" altLang="en-US" sz="2400" dirty="0" smtClean="0"/>
              <a:t>응답 시간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정확도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구현 성공</a:t>
            </a:r>
            <a:endParaRPr lang="ko-KR" altLang="en-US" sz="2400" dirty="0"/>
          </a:p>
        </p:txBody>
      </p:sp>
      <p:pic>
        <p:nvPicPr>
          <p:cNvPr id="2049" name="_x636355848" descr="EMB000071d477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" y="2528900"/>
            <a:ext cx="476996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636357720" descr="EMB000071d4773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988" y="3010004"/>
            <a:ext cx="5684012" cy="7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46427" y="3948474"/>
            <a:ext cx="4634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응답시간 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미만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valid_acc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test_acc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 </a:t>
            </a:r>
            <a:r>
              <a:rPr lang="en-US" altLang="ko-KR" dirty="0" smtClean="0"/>
              <a:t>0.98, 0.97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최초 목표였던 </a:t>
            </a:r>
            <a:r>
              <a:rPr lang="en-US" altLang="ko-KR" dirty="0" smtClean="0"/>
              <a:t>85% </a:t>
            </a:r>
            <a:r>
              <a:rPr lang="ko-KR" altLang="en-US" dirty="0" smtClean="0"/>
              <a:t>이상의 정확도를 달성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8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개발 결과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–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구현 실패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4427" y="9953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460232"/>
            <a:ext cx="71705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성능 요구사항</a:t>
            </a:r>
            <a:endParaRPr lang="en-US" altLang="ko-KR" sz="2400" b="1" dirty="0" smtClean="0"/>
          </a:p>
          <a:p>
            <a:r>
              <a:rPr lang="ko-KR" altLang="en-US" sz="2400" dirty="0" smtClean="0"/>
              <a:t>처리능력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에러 출력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데이터 요구사항</a:t>
            </a:r>
            <a:endParaRPr lang="en-US" altLang="ko-KR" sz="2400" b="1" dirty="0" smtClean="0"/>
          </a:p>
          <a:p>
            <a:r>
              <a:rPr lang="ko-KR" altLang="en-US" sz="2400" dirty="0" smtClean="0"/>
              <a:t>데이터 형식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지원하는 데이터 형식 명시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보안 요구사항</a:t>
            </a:r>
            <a:endParaRPr lang="en-US" altLang="ko-KR" sz="2400" b="1" dirty="0" smtClean="0"/>
          </a:p>
          <a:p>
            <a:r>
              <a:rPr lang="ko-KR" altLang="en-US" sz="2400" dirty="0" smtClean="0"/>
              <a:t>접속 보안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웹 보안프로토콜 적용</a:t>
            </a:r>
            <a:endParaRPr lang="en-US" altLang="ko-KR" sz="2400" dirty="0" smtClean="0"/>
          </a:p>
          <a:p>
            <a:r>
              <a:rPr lang="ko-KR" altLang="en-US" sz="2400" dirty="0" smtClean="0"/>
              <a:t>개인정보 </a:t>
            </a:r>
            <a:r>
              <a:rPr lang="ko-KR" altLang="en-US" sz="2400" dirty="0" err="1" smtClean="0"/>
              <a:t>비수집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이미지를 </a:t>
            </a:r>
            <a:r>
              <a:rPr lang="ko-KR" altLang="en-US" sz="2400" dirty="0" err="1" smtClean="0"/>
              <a:t>예측에만</a:t>
            </a:r>
            <a:r>
              <a:rPr lang="ko-KR" altLang="en-US" sz="2400" dirty="0" smtClean="0"/>
              <a:t> 사용 후 삭제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b="1" dirty="0" smtClean="0"/>
              <a:t>사유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일정 부족</a:t>
            </a:r>
            <a:endParaRPr lang="en-US" altLang="ko-KR" sz="2400" b="1" dirty="0" smtClean="0"/>
          </a:p>
          <a:p>
            <a:r>
              <a:rPr lang="en-US" altLang="ko-KR" sz="2400" dirty="0" smtClean="0"/>
              <a:t> </a:t>
            </a:r>
            <a:endParaRPr lang="en-US" altLang="ko-KR" sz="2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적용된 알고리즘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–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Flask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4427" y="9953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1223987"/>
            <a:ext cx="9230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파이선의</a:t>
            </a:r>
            <a:r>
              <a:rPr lang="ko-KR" altLang="en-US" dirty="0" smtClean="0"/>
              <a:t> 웹프레임워크인 </a:t>
            </a:r>
            <a:r>
              <a:rPr lang="en-US" altLang="ko-KR" dirty="0" smtClean="0"/>
              <a:t>Flask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최소한의 구성으로 이루어진 프레임워크로 프로젝트를 가볍고 빠르고 쉽게 구현이 가능</a:t>
            </a:r>
            <a:endParaRPr lang="en-US" altLang="ko-KR" dirty="0" smtClean="0"/>
          </a:p>
          <a:p>
            <a:r>
              <a:rPr lang="ko-KR" altLang="en-US" dirty="0" smtClean="0"/>
              <a:t>하며 추가 기능을 </a:t>
            </a:r>
            <a:r>
              <a:rPr lang="ko-KR" altLang="en-US" dirty="0" err="1" smtClean="0"/>
              <a:t>커스텀하기</a:t>
            </a:r>
            <a:r>
              <a:rPr lang="ko-KR" altLang="en-US" dirty="0" smtClean="0"/>
              <a:t> 용이하기에 선택</a:t>
            </a:r>
            <a:endParaRPr lang="ko-KR" altLang="en-US" dirty="0"/>
          </a:p>
        </p:txBody>
      </p:sp>
      <p:pic>
        <p:nvPicPr>
          <p:cNvPr id="1026" name="Picture 2" descr="https://blog.kakaocdn.net/dn/bGxjLZ/btqHBSlDcIY/lzYDLKdJNGHs1WFahiWc3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472372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4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312</Words>
  <Application>Microsoft Office PowerPoint</Application>
  <PresentationFormat>화면 슬라이드 쇼(4:3)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Squares and Aroww PowerPoint Templates Design-pptx</dc:title>
  <dc:creator>ALLPPT.COM</dc:creator>
  <cp:lastModifiedBy>김 민겸</cp:lastModifiedBy>
  <cp:revision>80</cp:revision>
  <dcterms:created xsi:type="dcterms:W3CDTF">2012-06-16T11:05:46Z</dcterms:created>
  <dcterms:modified xsi:type="dcterms:W3CDTF">2024-06-10T12:25:36Z</dcterms:modified>
</cp:coreProperties>
</file>