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90" r:id="rId6"/>
    <p:sldId id="288" r:id="rId7"/>
    <p:sldId id="291" r:id="rId8"/>
    <p:sldId id="292" r:id="rId9"/>
    <p:sldId id="296" r:id="rId10"/>
    <p:sldId id="289" r:id="rId11"/>
    <p:sldId id="293" r:id="rId12"/>
    <p:sldId id="294" r:id="rId13"/>
    <p:sldId id="295" r:id="rId14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301" autoAdjust="0"/>
  </p:normalViewPr>
  <p:slideViewPr>
    <p:cSldViewPr snapToGrid="0">
      <p:cViewPr varScale="1">
        <p:scale>
          <a:sx n="59" d="100"/>
          <a:sy n="59" d="100"/>
        </p:scale>
        <p:origin x="18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jagm\Desktop\&#51228;&#51312;&#50629;&#48512;&#47928;_&#50629;&#51333;&#48324;_&#50728;&#49892;&#44032;&#49828;_&#48176;&#52636;&#47049;_2024031116015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dirty="0"/>
              <a:t>2021</a:t>
            </a:r>
            <a:r>
              <a:rPr lang="ko-KR" altLang="en-US" sz="1600" dirty="0"/>
              <a:t>년 제조업 부문 업종별 온실가스 배출량</a:t>
            </a:r>
          </a:p>
        </c:rich>
      </c:tx>
      <c:layout>
        <c:manualLayout>
          <c:xMode val="edge"/>
          <c:yMode val="edge"/>
          <c:x val="0.21305430147840457"/>
          <c:y val="1.39394197241413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2955782180628367"/>
          <c:y val="0.14603328891949705"/>
          <c:w val="0.74722170811448219"/>
          <c:h val="0.8201909988132468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데이터!$D$2:$U$2</c:f>
              <c:strCache>
                <c:ptCount val="18"/>
                <c:pt idx="0">
                  <c:v>곡물가공품,전분및전분제품제조업</c:v>
                </c:pt>
                <c:pt idx="1">
                  <c:v>기타식품제조업</c:v>
                </c:pt>
                <c:pt idx="2">
                  <c:v>섬유제품염색,정리및마무리가공업</c:v>
                </c:pt>
                <c:pt idx="3">
                  <c:v>나무제품제조업</c:v>
                </c:pt>
                <c:pt idx="4">
                  <c:v>펄프,종이및판지제조업</c:v>
                </c:pt>
                <c:pt idx="5">
                  <c:v>기타화학제품제조업</c:v>
                </c:pt>
                <c:pt idx="6">
                  <c:v>화학섬유제조업</c:v>
                </c:pt>
                <c:pt idx="7">
                  <c:v>고무제품제조업</c:v>
                </c:pt>
                <c:pt idx="8">
                  <c:v>플라스틱제품제조업</c:v>
                </c:pt>
                <c:pt idx="9">
                  <c:v>유리및유리제품제조업</c:v>
                </c:pt>
                <c:pt idx="10">
                  <c:v>시멘트,석회,플라스터및그제품제조업</c:v>
                </c:pt>
                <c:pt idx="11">
                  <c:v>금속주조업</c:v>
                </c:pt>
                <c:pt idx="12">
                  <c:v>구조용금속제품,탱크및증기발생기제조업</c:v>
                </c:pt>
                <c:pt idx="13">
                  <c:v>기타금속가공제품제조업</c:v>
                </c:pt>
                <c:pt idx="14">
                  <c:v>전동기,발전기및전기변환·공급·제어장치제조업</c:v>
                </c:pt>
                <c:pt idx="15">
                  <c:v>일차전지및축전지제조업</c:v>
                </c:pt>
                <c:pt idx="16">
                  <c:v>일반목적용기계제조업</c:v>
                </c:pt>
                <c:pt idx="17">
                  <c:v>특수목적용기계제조업</c:v>
                </c:pt>
              </c:strCache>
            </c:strRef>
          </c:cat>
          <c:val>
            <c:numRef>
              <c:f>데이터!$D$3:$U$3</c:f>
              <c:numCache>
                <c:formatCode>#,##0.0</c:formatCode>
                <c:ptCount val="18"/>
                <c:pt idx="0">
                  <c:v>1213.2</c:v>
                </c:pt>
                <c:pt idx="1">
                  <c:v>3979.3</c:v>
                </c:pt>
                <c:pt idx="2">
                  <c:v>1315.1</c:v>
                </c:pt>
                <c:pt idx="3">
                  <c:v>1100.5</c:v>
                </c:pt>
                <c:pt idx="4">
                  <c:v>5950.9</c:v>
                </c:pt>
                <c:pt idx="5">
                  <c:v>2564.8000000000002</c:v>
                </c:pt>
                <c:pt idx="6">
                  <c:v>1920.8</c:v>
                </c:pt>
                <c:pt idx="7">
                  <c:v>1506.3</c:v>
                </c:pt>
                <c:pt idx="8">
                  <c:v>5700.4</c:v>
                </c:pt>
                <c:pt idx="9">
                  <c:v>2848.8</c:v>
                </c:pt>
                <c:pt idx="10">
                  <c:v>1619.2</c:v>
                </c:pt>
                <c:pt idx="11">
                  <c:v>1253.5999999999999</c:v>
                </c:pt>
                <c:pt idx="12">
                  <c:v>1637.4</c:v>
                </c:pt>
                <c:pt idx="13">
                  <c:v>6190.2</c:v>
                </c:pt>
                <c:pt idx="14">
                  <c:v>1212.3</c:v>
                </c:pt>
                <c:pt idx="15">
                  <c:v>2212</c:v>
                </c:pt>
                <c:pt idx="16">
                  <c:v>2582.6</c:v>
                </c:pt>
                <c:pt idx="17">
                  <c:v>3023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93-4EFA-B94A-AD1E38669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01327984"/>
        <c:axId val="1801329904"/>
      </c:barChart>
      <c:catAx>
        <c:axId val="1801327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1329904"/>
        <c:crosses val="autoZero"/>
        <c:auto val="1"/>
        <c:lblAlgn val="ctr"/>
        <c:lblOffset val="100"/>
        <c:noMultiLvlLbl val="0"/>
      </c:catAx>
      <c:valAx>
        <c:axId val="1801329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132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004a94830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004a94830_1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안녕하세요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!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저는 현재 국립한밭대학교 </a:t>
            </a:r>
            <a:r>
              <a:rPr lang="en-US" altLang="ko-KR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EcoAI</a:t>
            </a:r>
            <a:r>
              <a:rPr lang="en-US" altLang="ko-KR" sz="1200" b="0" i="0" u="none" strike="noStrike" kern="1200" cap="none" baseline="0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Lab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학부생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정범희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저희는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이상금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교수님 지도하에 환경</a:t>
            </a:r>
            <a:r>
              <a:rPr lang="ko-KR" altLang="en-US" sz="1200" b="0" i="0" u="none" strike="noStrike" kern="1200" cap="none" baseline="0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에너지</a:t>
            </a:r>
            <a:r>
              <a:rPr lang="en-US" altLang="ko-KR" sz="1200" b="0" i="0" u="none" strike="noStrike" kern="1200" cap="none" baseline="0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baseline="0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센서에 관련된 딥 러닝</a:t>
            </a:r>
            <a:r>
              <a:rPr lang="en-US" altLang="ko-KR" sz="1200" b="0" i="0" u="none" strike="noStrike" kern="1200" cap="none" baseline="0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0" i="0" u="none" strike="noStrike" kern="1200" cap="none" baseline="0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빅데이터 처리에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대해 연구하고 있으며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오늘은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＂</a:t>
            </a:r>
            <a:r>
              <a:rPr lang="ko-KR" altLang="en-US" sz="1200" b="1" dirty="0">
                <a:solidFill>
                  <a:srgbClr val="0041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산업 전기 데이터 무결성을 위한 </a:t>
            </a:r>
            <a:r>
              <a:rPr lang="en-US" altLang="ko-KR" sz="1200" b="1" dirty="0">
                <a:solidFill>
                  <a:srgbClr val="0041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 </a:t>
            </a:r>
            <a:r>
              <a:rPr lang="ko-KR" altLang="en-US" sz="1200" b="1" dirty="0">
                <a:solidFill>
                  <a:srgbClr val="0041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네트워크를 이용한 </a:t>
            </a:r>
            <a:r>
              <a:rPr lang="ko-KR" altLang="en-US" sz="1200" b="1" dirty="0" err="1">
                <a:solidFill>
                  <a:srgbClr val="0041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결측치</a:t>
            </a:r>
            <a:r>
              <a:rPr lang="ko-KR" altLang="en-US" sz="1200" b="1" dirty="0">
                <a:solidFill>
                  <a:srgbClr val="0041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처리 정보보호 플랫폼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"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에 대해 발표하겠습니다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ko-KR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2b004a94830_1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004a94830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004a94830_1_2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서론입니다</a:t>
            </a:r>
            <a:endParaRPr dirty="0"/>
          </a:p>
        </p:txBody>
      </p:sp>
      <p:sp>
        <p:nvSpPr>
          <p:cNvPr id="128" name="Google Shape;128;g2b004a94830_1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97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04a94830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04a94830_1_3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먼저 탄소중립 배경 및 개념입니다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탄소 배출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흡수의 불균형으로 발생하는 대기중의 이산화탄소 증가에 초점을 맞추고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현재 화석연료가 배출하는 탄소가 지면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해양에서 흡수되는 양보다 많아 전체의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40%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정도가 대기중으로 계속 흡수되고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이에 따라 온난화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이상 기후가 발생하는 것을 줄이고자 노력하는 것입니다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~,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기후중립은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의미를 가집니다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흡수원은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자연에서의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그린카본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숲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블루카본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습지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해양뿐만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아니라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CCUS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기술을 이용하게 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오른쪽 그림은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국가 탄소중립녹색성장위원회에서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2050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탄소중립이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실현되었을 때의 미래상과 부문별 전환 내용을 전망한 것으로 화력발전 중단 유무에 따라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안과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안으로 구분됩니다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A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안은 화력발전을 전면중단하여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순배출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제로를 달성하는 것을 말하고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CCUS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등을 적극 활용하여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순배출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제로 달성을 뜻합니다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그림은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2050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 시나리오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안을 나타낸 것으로 산업 부분에서의 절대적인 감축목표가 가장 큰 것을 알 수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ko-KR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g2b004a94830_1_3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2430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004a94830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004a94830_1_2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서론입니다</a:t>
            </a:r>
            <a:endParaRPr dirty="0"/>
          </a:p>
        </p:txBody>
      </p:sp>
      <p:sp>
        <p:nvSpPr>
          <p:cNvPr id="128" name="Google Shape;128;g2b004a94830_1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070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04a94830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04a94830_1_3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먼저 탄소중립 배경 및 개념입니다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탄소 배출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흡수의 불균형으로 발생하는 대기중의 이산화탄소 증가에 초점을 맞추고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현재 화석연료가 배출하는 탄소가 지면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해양에서 흡수되는 양보다 많아 전체의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40%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정도가 대기중으로 계속 흡수되고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이에 따라 온난화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이상 기후가 발생하는 것을 줄이고자 노력하는 것입니다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~,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기후중립은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의미를 가집니다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흡수원은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자연에서의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그린카본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숲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블루카본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습지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해양뿐만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아니라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CCUS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기술을 이용하게 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오른쪽 그림은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국가 탄소중립녹색성장위원회에서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2050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탄소중립이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실현되었을 때의 미래상과 부문별 전환 내용을 전망한 것으로 화력발전 중단 유무에 따라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안과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안으로 구분됩니다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A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안은 화력발전을 전면중단하여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순배출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제로를 달성하는 것을 말하고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CCUS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등을 적극 활용하여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순배출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제로 달성을 뜻합니다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그림은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2050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 시나리오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안을 나타낸 것으로 산업 부분에서의 절대적인 감축목표가 가장 큰 것을 알 수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ko-KR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g2b004a94830_1_3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41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004a94830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004a94830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목차는 </a:t>
            </a:r>
            <a:r>
              <a:rPr lang="en-US" altLang="ko-KR" dirty="0"/>
              <a:t>5</a:t>
            </a:r>
            <a:r>
              <a:rPr lang="ko-KR" altLang="en-US" dirty="0"/>
              <a:t>가지로 나누어져 있습니다</a:t>
            </a:r>
            <a:r>
              <a:rPr lang="en-US" altLang="ko-KR" dirty="0"/>
              <a:t>. </a:t>
            </a:r>
            <a:r>
              <a:rPr lang="ko-KR" altLang="en-US" dirty="0"/>
              <a:t>서론에서는 탄소 중립을 위해 그린 버튼</a:t>
            </a:r>
            <a:r>
              <a:rPr lang="ko-KR" altLang="en-US" baseline="0" dirty="0"/>
              <a:t> 플랫폼을 통한 데이터 정보보호의 필요성으로 시작하겠습니다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다음으로 데이터 정보보호를 </a:t>
            </a:r>
            <a:r>
              <a:rPr lang="ko-KR" altLang="en-US" baseline="0" dirty="0" err="1"/>
              <a:t>하기위해</a:t>
            </a:r>
            <a:r>
              <a:rPr lang="ko-KR" altLang="en-US" baseline="0" dirty="0"/>
              <a:t> 데이터 </a:t>
            </a:r>
            <a:r>
              <a:rPr lang="ko-KR" altLang="en-US" baseline="0" dirty="0" err="1"/>
              <a:t>전처리를</a:t>
            </a:r>
            <a:r>
              <a:rPr lang="ko-KR" altLang="en-US" baseline="0" dirty="0"/>
              <a:t> 어떻게 했고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예측모델은</a:t>
            </a:r>
            <a:r>
              <a:rPr lang="ko-KR" altLang="en-US" baseline="0" dirty="0"/>
              <a:t> 어떤 식으로 적용했는지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예측 결과에 대한 다각도 분석을 이야기하겠습니다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결론에서는 </a:t>
            </a:r>
            <a:r>
              <a:rPr lang="ko-KR" altLang="en-US" baseline="0" dirty="0" err="1"/>
              <a:t>그린버튼</a:t>
            </a:r>
            <a:r>
              <a:rPr lang="ko-KR" altLang="en-US" baseline="0" dirty="0"/>
              <a:t> 플랫폼 시나리오로 마무리 짓겠습니다</a:t>
            </a:r>
            <a:r>
              <a:rPr lang="en-US" altLang="ko-KR" baseline="0" dirty="0"/>
              <a:t>.</a:t>
            </a:r>
            <a:endParaRPr dirty="0"/>
          </a:p>
        </p:txBody>
      </p:sp>
      <p:sp>
        <p:nvSpPr>
          <p:cNvPr id="100" name="Google Shape;100;g2b004a94830_1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004a94830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004a94830_1_2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서론입니다</a:t>
            </a:r>
            <a:endParaRPr dirty="0"/>
          </a:p>
        </p:txBody>
      </p:sp>
      <p:sp>
        <p:nvSpPr>
          <p:cNvPr id="128" name="Google Shape;128;g2b004a94830_1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04a94830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04a94830_1_3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먼저 탄소중립 배경 및 개념입니다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탄소 배출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흡수의 불균형으로 발생하는 대기중의 이산화탄소 증가에 초점을 맞추고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현재 화석연료가 배출하는 탄소가 지면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해양에서 흡수되는 양보다 많아 전체의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40%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정도가 대기중으로 계속 흡수되고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이에 따라 온난화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이상 기후가 발생하는 것을 줄이고자 노력하는 것입니다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~,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기후중립은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의미를 가집니다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흡수원은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자연에서의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그린카본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숲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블루카본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습지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해양뿐만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아니라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CCUS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기술을 이용하게 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오른쪽 그림은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국가 탄소중립녹색성장위원회에서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2050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탄소중립이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실현되었을 때의 미래상과 부문별 전환 내용을 전망한 것으로 화력발전 중단 유무에 따라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안과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안으로 구분됩니다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A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안은 화력발전을 전면중단하여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순배출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제로를 달성하는 것을 말하고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CCUS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등을 적극 활용하여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순배출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제로 달성을 뜻합니다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그림은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2050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 시나리오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안을 나타낸 것으로 산업 부분에서의 절대적인 감축목표가 가장 큰 것을 알 수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ko-KR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g2b004a94830_1_3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04a94830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04a94830_1_3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먼저 탄소중립 배경 및 개념입니다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탄소 배출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흡수의 불균형으로 발생하는 대기중의 이산화탄소 증가에 초점을 맞추고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현재 화석연료가 배출하는 탄소가 지면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해양에서 흡수되는 양보다 많아 전체의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40%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정도가 대기중으로 계속 흡수되고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이에 따라 온난화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이상 기후가 발생하는 것을 줄이고자 노력하는 것입니다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~,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기후중립은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의미를 가집니다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흡수원은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자연에서의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그린카본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숲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블루카본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습지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해양뿐만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아니라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CCUS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기술을 이용하게 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오른쪽 그림은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국가 탄소중립녹색성장위원회에서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2050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탄소중립이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실현되었을 때의 미래상과 부문별 전환 내용을 전망한 것으로 화력발전 중단 유무에 따라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안과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안으로 구분됩니다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A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안은 화력발전을 전면중단하여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순배출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제로를 달성하는 것을 말하고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CCUS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등을 적극 활용하여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순배출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제로 달성을 뜻합니다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그림은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2050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 시나리오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안을 나타낸 것으로 산업 부분에서의 절대적인 감축목표가 가장 큰 것을 알 수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ko-KR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g2b004a94830_1_3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7905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004a94830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004a94830_1_2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서론입니다</a:t>
            </a:r>
            <a:endParaRPr dirty="0"/>
          </a:p>
        </p:txBody>
      </p:sp>
      <p:sp>
        <p:nvSpPr>
          <p:cNvPr id="128" name="Google Shape;128;g2b004a94830_1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94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04a94830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04a94830_1_3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먼저 탄소중립 배경 및 개념입니다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탄소 배출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흡수의 불균형으로 발생하는 대기중의 이산화탄소 증가에 초점을 맞추고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현재 화석연료가 배출하는 탄소가 지면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해양에서 흡수되는 양보다 많아 전체의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40%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정도가 대기중으로 계속 흡수되고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이에 따라 온난화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이상 기후가 발생하는 것을 줄이고자 노력하는 것입니다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~,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기후중립은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의미를 가집니다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흡수원은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자연에서의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그린카본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숲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블루카본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습지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해양뿐만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아니라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CCUS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기술을 이용하게 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오른쪽 그림은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국가 탄소중립녹색성장위원회에서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2050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탄소중립이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실현되었을 때의 미래상과 부문별 전환 내용을 전망한 것으로 화력발전 중단 유무에 따라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안과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안으로 구분됩니다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A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안은 화력발전을 전면중단하여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순배출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제로를 달성하는 것을 말하고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CCUS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등을 적극 활용하여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순배출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제로 달성을 뜻합니다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그림은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2050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 시나리오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안을 나타낸 것으로 산업 부분에서의 절대적인 감축목표가 가장 큰 것을 알 수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ko-KR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g2b004a94830_1_3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046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04a94830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04a94830_1_3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먼저 탄소중립 배경 및 개념입니다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탄소 배출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흡수의 불균형으로 발생하는 대기중의 이산화탄소 증가에 초점을 맞추고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현재 화석연료가 배출하는 탄소가 지면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해양에서 흡수되는 양보다 많아 전체의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40%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정도가 대기중으로 계속 흡수되고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이에 따라 온난화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이상 기후가 발생하는 것을 줄이고자 노력하는 것입니다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~,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기후중립은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의미를 가집니다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흡수원은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자연에서의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그린카본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숲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블루카본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습지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해양뿐만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아니라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CCUS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기술을 이용하게 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오른쪽 그림은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국가 탄소중립녹색성장위원회에서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2050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탄소중립이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실현되었을 때의 미래상과 부문별 전환 내용을 전망한 것으로 화력발전 중단 유무에 따라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안과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안으로 구분됩니다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A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안은 화력발전을 전면중단하여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순배출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제로를 달성하는 것을 말하고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CCUS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등을 적극 활용하여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순배출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제로 달성을 뜻합니다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그림은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2050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 시나리오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안을 나타낸 것으로 산업 부분에서의 절대적인 감축목표가 가장 큰 것을 알 수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ko-KR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g2b004a94830_1_3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1922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04a94830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04a94830_1_3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먼저 탄소중립 배경 및 개념입니다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탄소 배출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흡수의 불균형으로 발생하는 대기중의 이산화탄소 증가에 초점을 맞추고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현재 화석연료가 배출하는 탄소가 지면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해양에서 흡수되는 양보다 많아 전체의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40%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정도가 대기중으로 계속 흡수되고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이에 따라 온난화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이상 기후가 발생하는 것을 줄이고자 노력하는 것입니다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~,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기후중립은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의미를 가집니다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흡수원은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자연에서의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그린카본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숲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블루카본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습지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해양뿐만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아니라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CCUS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기술을 이용하게 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오른쪽 그림은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국가 탄소중립녹색성장위원회에서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2050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탄소중립이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실현되었을 때의 미래상과 부문별 전환 내용을 전망한 것으로 화력발전 중단 유무에 따라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안과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안으로 구분됩니다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A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안은 화력발전을 전면중단하여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순배출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제로를 달성하는 것을 말하고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안은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CCUS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등을 적극 활용하여 </a:t>
            </a:r>
            <a:r>
              <a:rPr lang="ko-KR" altLang="en-US" sz="1200" b="0" i="0" u="none" strike="noStrike" kern="1200" cap="none" dirty="0" err="1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순배출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 제로 달성을 뜻합니다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그림은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2050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탄소중립 시나리오 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안을 나타낸 것으로 산업 부분에서의 절대적인 감축목표가 가장 큰 것을 알 수 있습니다</a:t>
            </a:r>
            <a:r>
              <a:rPr lang="en-US" altLang="ko-KR" sz="1200" b="0" i="0" u="none" strike="noStrike" kern="1200" cap="none" dirty="0">
                <a:solidFill>
                  <a:schemeClr val="tx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ko-KR" sz="1200" b="0" i="0" u="none" strike="noStrike" kern="1200" cap="none" dirty="0">
              <a:solidFill>
                <a:schemeClr val="tx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g2b004a94830_1_3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677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70" y="9508481"/>
            <a:ext cx="2114192" cy="45054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391875" y="3429000"/>
            <a:ext cx="176286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제지 공정 시스템 에너지 절감을 위한 데이터 분석</a:t>
            </a:r>
            <a:r>
              <a:rPr lang="en-US" altLang="ko-KR" sz="3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머신</a:t>
            </a:r>
            <a:r>
              <a:rPr lang="en-US" altLang="ko-KR" sz="3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3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연구</a:t>
            </a:r>
            <a:endParaRPr sz="3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20475" y="7823383"/>
            <a:ext cx="15264600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dirty="0">
                <a:solidFill>
                  <a:srgbClr val="1C2120"/>
                </a:solidFill>
              </a:rPr>
              <a:t>팀장</a:t>
            </a:r>
            <a:r>
              <a:rPr lang="en-US" altLang="ko-KR" sz="2300" dirty="0">
                <a:solidFill>
                  <a:srgbClr val="1C2120"/>
                </a:solidFill>
              </a:rPr>
              <a:t>: 20191754 </a:t>
            </a:r>
            <a:r>
              <a:rPr lang="ko-KR" altLang="en-US" sz="2300" dirty="0">
                <a:solidFill>
                  <a:srgbClr val="1C2120"/>
                </a:solidFill>
              </a:rPr>
              <a:t>정범희</a:t>
            </a:r>
            <a:endParaRPr lang="en-US" altLang="ko-KR" sz="2300" dirty="0">
              <a:solidFill>
                <a:srgbClr val="1C212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dirty="0">
                <a:solidFill>
                  <a:srgbClr val="1C2120"/>
                </a:solidFill>
              </a:rPr>
              <a:t>팀원</a:t>
            </a:r>
            <a:r>
              <a:rPr lang="en-US" altLang="ko-KR" sz="2300" dirty="0">
                <a:solidFill>
                  <a:srgbClr val="1C2120"/>
                </a:solidFill>
              </a:rPr>
              <a:t>: 20181634 </a:t>
            </a:r>
            <a:r>
              <a:rPr lang="ko-KR" altLang="en-US" sz="2300" dirty="0" err="1">
                <a:solidFill>
                  <a:srgbClr val="1C2120"/>
                </a:solidFill>
              </a:rPr>
              <a:t>정우민</a:t>
            </a:r>
            <a:endParaRPr lang="en-US" altLang="ko-KR" sz="2300" dirty="0">
              <a:solidFill>
                <a:srgbClr val="1C212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dirty="0">
                <a:solidFill>
                  <a:srgbClr val="1C2120"/>
                </a:solidFill>
              </a:rPr>
              <a:t>지도교수</a:t>
            </a:r>
            <a:r>
              <a:rPr lang="en-US" altLang="ko-KR" sz="2300" dirty="0">
                <a:solidFill>
                  <a:srgbClr val="1C2120"/>
                </a:solidFill>
              </a:rPr>
              <a:t>: </a:t>
            </a:r>
            <a:r>
              <a:rPr lang="ko-KR" altLang="en-US" sz="2300" dirty="0" err="1">
                <a:solidFill>
                  <a:srgbClr val="1C2120"/>
                </a:solidFill>
              </a:rPr>
              <a:t>이상금</a:t>
            </a:r>
            <a:r>
              <a:rPr lang="ko-KR" altLang="en-US" sz="2300" dirty="0">
                <a:solidFill>
                  <a:srgbClr val="1C2120"/>
                </a:solidFill>
              </a:rPr>
              <a:t> 교수님</a:t>
            </a:r>
            <a:endParaRPr sz="2300" dirty="0">
              <a:solidFill>
                <a:srgbClr val="1C2120"/>
              </a:solidFill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4">
            <a:alphaModFix amt="92000"/>
          </a:blip>
          <a:stretch>
            <a:fillRect/>
          </a:stretch>
        </p:blipFill>
        <p:spPr>
          <a:xfrm>
            <a:off x="11185600" y="650275"/>
            <a:ext cx="6717799" cy="60806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  <a:reflection stA="40000" endPos="30000" dist="38100" dir="5400000" fadeDir="5400012" sy="-100000" algn="bl" rotWithShape="0"/>
          </a:effectLst>
        </p:spPr>
      </p:pic>
      <p:sp>
        <p:nvSpPr>
          <p:cNvPr id="96" name="Google Shape;96;p13"/>
          <p:cNvSpPr txBox="1"/>
          <p:nvPr/>
        </p:nvSpPr>
        <p:spPr>
          <a:xfrm>
            <a:off x="585375" y="4652700"/>
            <a:ext cx="12043200" cy="54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alt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Study</a:t>
            </a:r>
            <a:r>
              <a:rPr lang="ko-KR" alt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r>
              <a:rPr lang="ko-KR" alt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r>
              <a:rPr lang="ko-KR" alt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Analysis and Machine/Deep Learning for Energy Consumption Reduction in Paper-Making Processes</a:t>
            </a: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76" y="9589164"/>
            <a:ext cx="2114192" cy="45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391875" y="3962400"/>
            <a:ext cx="17628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 상황</a:t>
            </a:r>
            <a:endParaRPr sz="5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4">
            <a:alphaModFix amt="92000"/>
          </a:blip>
          <a:stretch>
            <a:fillRect/>
          </a:stretch>
        </p:blipFill>
        <p:spPr>
          <a:xfrm>
            <a:off x="11185600" y="650275"/>
            <a:ext cx="6717799" cy="60806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  <a:reflection stA="40000" endPos="30000" dist="38100" dir="5400000" fadeDir="5400012" sy="-100000" algn="bl" rotWithShape="0"/>
          </a:effectLst>
        </p:spPr>
      </p:pic>
      <p:sp>
        <p:nvSpPr>
          <p:cNvPr id="136" name="Google Shape;136;p15"/>
          <p:cNvSpPr txBox="1"/>
          <p:nvPr/>
        </p:nvSpPr>
        <p:spPr>
          <a:xfrm>
            <a:off x="391875" y="3404800"/>
            <a:ext cx="1204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제지 공정 시스템 에너지 절감을 위한 데이터 분석 및 머신</a:t>
            </a:r>
            <a:r>
              <a:rPr lang="en-US" altLang="ko-KR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연구</a:t>
            </a:r>
          </a:p>
        </p:txBody>
      </p:sp>
    </p:spTree>
    <p:extLst>
      <p:ext uri="{BB962C8B-B14F-4D97-AF65-F5344CB8AC3E}">
        <p14:creationId xmlns:p14="http://schemas.microsoft.com/office/powerpoint/2010/main" val="218847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05" y="9644904"/>
            <a:ext cx="1659599" cy="3692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570000" y="429450"/>
            <a:ext cx="1204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제지 공정 시스템 에너지 절감을 위한 데이터 분석 및 머신</a:t>
            </a:r>
            <a:r>
              <a:rPr lang="en-US" altLang="ko-KR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연구</a:t>
            </a:r>
          </a:p>
        </p:txBody>
      </p:sp>
      <p:sp>
        <p:nvSpPr>
          <p:cNvPr id="151" name="Google Shape;151;p16"/>
          <p:cNvSpPr txBox="1"/>
          <p:nvPr/>
        </p:nvSpPr>
        <p:spPr>
          <a:xfrm>
            <a:off x="687275" y="924859"/>
            <a:ext cx="4956000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❏"/>
            </a:pPr>
            <a:r>
              <a:rPr lang="ko-KR" altLang="en-US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인자 추출</a:t>
            </a:r>
            <a:endParaRPr sz="4300" b="1" dirty="0">
              <a:solidFill>
                <a:srgbClr val="1135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687275" y="1559575"/>
            <a:ext cx="8107075" cy="70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652173" y="6706196"/>
            <a:ext cx="4065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AD0EEBEE-03D4-C215-356A-41FE5EC8A57B}"/>
              </a:ext>
            </a:extLst>
          </p:cNvPr>
          <p:cNvSpPr/>
          <p:nvPr/>
        </p:nvSpPr>
        <p:spPr>
          <a:xfrm>
            <a:off x="9493652" y="1559574"/>
            <a:ext cx="8107075" cy="70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18BC61-3F57-CD30-EE06-4250B7529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18" y="1858902"/>
            <a:ext cx="6520446" cy="65825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3AE74B-2051-D844-6295-F6FA00FAB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7478" y="1978285"/>
            <a:ext cx="6344269" cy="59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76" y="9589164"/>
            <a:ext cx="2114192" cy="45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391875" y="3962400"/>
            <a:ext cx="17628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공헌 및 제안</a:t>
            </a:r>
            <a:endParaRPr sz="5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4">
            <a:alphaModFix amt="92000"/>
          </a:blip>
          <a:stretch>
            <a:fillRect/>
          </a:stretch>
        </p:blipFill>
        <p:spPr>
          <a:xfrm>
            <a:off x="11185600" y="650275"/>
            <a:ext cx="6717799" cy="60806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  <a:reflection stA="40000" endPos="30000" dist="38100" dir="5400000" fadeDir="5400012" sy="-100000" algn="bl" rotWithShape="0"/>
          </a:effectLst>
        </p:spPr>
      </p:pic>
      <p:sp>
        <p:nvSpPr>
          <p:cNvPr id="136" name="Google Shape;136;p15"/>
          <p:cNvSpPr txBox="1"/>
          <p:nvPr/>
        </p:nvSpPr>
        <p:spPr>
          <a:xfrm>
            <a:off x="391875" y="3404800"/>
            <a:ext cx="1204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제지 공정 시스템 에너지 절감을 위한 데이터 분석 및 머신</a:t>
            </a:r>
            <a:r>
              <a:rPr lang="en-US" altLang="ko-KR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연구</a:t>
            </a:r>
          </a:p>
        </p:txBody>
      </p:sp>
    </p:spTree>
    <p:extLst>
      <p:ext uri="{BB962C8B-B14F-4D97-AF65-F5344CB8AC3E}">
        <p14:creationId xmlns:p14="http://schemas.microsoft.com/office/powerpoint/2010/main" val="175708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05" y="9644904"/>
            <a:ext cx="1659599" cy="3692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570000" y="429450"/>
            <a:ext cx="1204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제지 공정 시스템 에너지 절감을 위한 데이터 분석 및 머신</a:t>
            </a:r>
            <a:r>
              <a:rPr lang="en-US" altLang="ko-KR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연구</a:t>
            </a:r>
          </a:p>
        </p:txBody>
      </p:sp>
      <p:sp>
        <p:nvSpPr>
          <p:cNvPr id="159" name="Google Shape;159;p16"/>
          <p:cNvSpPr txBox="1"/>
          <p:nvPr/>
        </p:nvSpPr>
        <p:spPr>
          <a:xfrm>
            <a:off x="4652173" y="6706196"/>
            <a:ext cx="4065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31;p20">
            <a:extLst>
              <a:ext uri="{FF2B5EF4-FFF2-40B4-BE49-F238E27FC236}">
                <a16:creationId xmlns:a16="http://schemas.microsoft.com/office/drawing/2014/main" id="{366084EC-CA45-27B0-5F41-EE12E76A5AC0}"/>
              </a:ext>
            </a:extLst>
          </p:cNvPr>
          <p:cNvSpPr txBox="1"/>
          <p:nvPr/>
        </p:nvSpPr>
        <p:spPr>
          <a:xfrm>
            <a:off x="13537380" y="7305273"/>
            <a:ext cx="4065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2;p20">
            <a:extLst>
              <a:ext uri="{FF2B5EF4-FFF2-40B4-BE49-F238E27FC236}">
                <a16:creationId xmlns:a16="http://schemas.microsoft.com/office/drawing/2014/main" id="{8B44668D-703F-81D2-E3A1-3DE135A96EB5}"/>
              </a:ext>
            </a:extLst>
          </p:cNvPr>
          <p:cNvSpPr/>
          <p:nvPr/>
        </p:nvSpPr>
        <p:spPr>
          <a:xfrm>
            <a:off x="1683300" y="2556700"/>
            <a:ext cx="14921400" cy="173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25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</a:t>
            </a:r>
            <a:r>
              <a:rPr lang="en-US" altLang="ko-KR" sz="25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5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모델을 통해 최적의 에너지 소비패턴을 찾아 </a:t>
            </a:r>
            <a:r>
              <a:rPr lang="en-US" altLang="ko-KR" sz="25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2050</a:t>
            </a:r>
            <a:r>
              <a:rPr lang="ko-KR" altLang="en-US" sz="25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탄소중립시나리오에 기여</a:t>
            </a:r>
            <a:endParaRPr sz="25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333;p20">
            <a:extLst>
              <a:ext uri="{FF2B5EF4-FFF2-40B4-BE49-F238E27FC236}">
                <a16:creationId xmlns:a16="http://schemas.microsoft.com/office/drawing/2014/main" id="{AF5F8EDC-AFCF-16E2-C2D3-9A083F116A1D}"/>
              </a:ext>
            </a:extLst>
          </p:cNvPr>
          <p:cNvSpPr txBox="1"/>
          <p:nvPr/>
        </p:nvSpPr>
        <p:spPr>
          <a:xfrm>
            <a:off x="6776123" y="5852512"/>
            <a:ext cx="3824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1C212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34;p20">
            <a:extLst>
              <a:ext uri="{FF2B5EF4-FFF2-40B4-BE49-F238E27FC236}">
                <a16:creationId xmlns:a16="http://schemas.microsoft.com/office/drawing/2014/main" id="{0CBF5C3C-2D55-A452-E0E3-3A7F5B222C89}"/>
              </a:ext>
            </a:extLst>
          </p:cNvPr>
          <p:cNvSpPr txBox="1"/>
          <p:nvPr/>
        </p:nvSpPr>
        <p:spPr>
          <a:xfrm>
            <a:off x="11533293" y="5772000"/>
            <a:ext cx="3824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1C212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335;p20">
            <a:extLst>
              <a:ext uri="{FF2B5EF4-FFF2-40B4-BE49-F238E27FC236}">
                <a16:creationId xmlns:a16="http://schemas.microsoft.com/office/drawing/2014/main" id="{AA9F27EA-3F92-D41E-F1B7-2B691877380E}"/>
              </a:ext>
            </a:extLst>
          </p:cNvPr>
          <p:cNvSpPr txBox="1"/>
          <p:nvPr/>
        </p:nvSpPr>
        <p:spPr>
          <a:xfrm>
            <a:off x="7231788" y="6285300"/>
            <a:ext cx="3824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1C212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336;p20">
            <a:extLst>
              <a:ext uri="{FF2B5EF4-FFF2-40B4-BE49-F238E27FC236}">
                <a16:creationId xmlns:a16="http://schemas.microsoft.com/office/drawing/2014/main" id="{0F21B591-96E1-55D6-7786-2625FF684E65}"/>
              </a:ext>
            </a:extLst>
          </p:cNvPr>
          <p:cNvSpPr txBox="1"/>
          <p:nvPr/>
        </p:nvSpPr>
        <p:spPr>
          <a:xfrm>
            <a:off x="12308338" y="6218400"/>
            <a:ext cx="3824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1C212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337;p20">
            <a:extLst>
              <a:ext uri="{FF2B5EF4-FFF2-40B4-BE49-F238E27FC236}">
                <a16:creationId xmlns:a16="http://schemas.microsoft.com/office/drawing/2014/main" id="{5B9594DB-6705-5B0E-FED2-CFC57EF4D2E6}"/>
              </a:ext>
            </a:extLst>
          </p:cNvPr>
          <p:cNvSpPr/>
          <p:nvPr/>
        </p:nvSpPr>
        <p:spPr>
          <a:xfrm>
            <a:off x="1683300" y="4594548"/>
            <a:ext cx="14921400" cy="173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에너지 소비 최적화 자동화 시스템 구축</a:t>
            </a:r>
            <a:endParaRPr sz="25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338;p20">
            <a:extLst>
              <a:ext uri="{FF2B5EF4-FFF2-40B4-BE49-F238E27FC236}">
                <a16:creationId xmlns:a16="http://schemas.microsoft.com/office/drawing/2014/main" id="{BE41D608-8C6B-C7E6-E2FA-35BDE79E5144}"/>
              </a:ext>
            </a:extLst>
          </p:cNvPr>
          <p:cNvSpPr/>
          <p:nvPr/>
        </p:nvSpPr>
        <p:spPr>
          <a:xfrm>
            <a:off x="1683300" y="6708566"/>
            <a:ext cx="14921400" cy="173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25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 온도와 스팀 압력 조절 비율을 이용한 </a:t>
            </a:r>
            <a:r>
              <a:rPr lang="ko-KR" altLang="en-US" sz="25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회수열</a:t>
            </a:r>
            <a:r>
              <a:rPr lang="ko-KR" altLang="en-US" sz="25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처리 방법 제안</a:t>
            </a:r>
            <a:endParaRPr sz="25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51;p16">
            <a:extLst>
              <a:ext uri="{FF2B5EF4-FFF2-40B4-BE49-F238E27FC236}">
                <a16:creationId xmlns:a16="http://schemas.microsoft.com/office/drawing/2014/main" id="{C411D1E1-9C4A-801F-6704-DC1BC3D0BA96}"/>
              </a:ext>
            </a:extLst>
          </p:cNvPr>
          <p:cNvSpPr txBox="1"/>
          <p:nvPr/>
        </p:nvSpPr>
        <p:spPr>
          <a:xfrm>
            <a:off x="687275" y="924859"/>
            <a:ext cx="4956000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❏"/>
            </a:pPr>
            <a:r>
              <a:rPr lang="ko-KR" altLang="en-US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공헌 및 제안</a:t>
            </a:r>
            <a:endParaRPr sz="4300" b="1" dirty="0">
              <a:solidFill>
                <a:srgbClr val="1135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3672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48" y="9621409"/>
            <a:ext cx="1659599" cy="36920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6666000" y="1485450"/>
            <a:ext cx="49560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300" b="1">
                <a:solidFill>
                  <a:srgbClr val="11359A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4300" b="1">
              <a:solidFill>
                <a:srgbClr val="1135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895340" y="3961643"/>
            <a:ext cx="2581800" cy="3220800"/>
          </a:xfrm>
          <a:prstGeom prst="rect">
            <a:avLst/>
          </a:prstGeom>
          <a:noFill/>
          <a:ln w="19050" cap="flat" cmpd="sng">
            <a:solidFill>
              <a:srgbClr val="CACACA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0667090" y="4310878"/>
            <a:ext cx="1038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0" b="1" dirty="0">
                <a:solidFill>
                  <a:srgbClr val="11359A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9000" b="1" dirty="0">
              <a:solidFill>
                <a:srgbClr val="1135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9921116" y="6024218"/>
            <a:ext cx="2537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 상황</a:t>
            </a:r>
            <a:endParaRPr sz="2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1834100" y="3961643"/>
            <a:ext cx="2581800" cy="3220800"/>
          </a:xfrm>
          <a:prstGeom prst="rect">
            <a:avLst/>
          </a:prstGeom>
          <a:noFill/>
          <a:ln w="19050" cap="flat" cmpd="sng">
            <a:solidFill>
              <a:srgbClr val="CACACA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605850" y="4291637"/>
            <a:ext cx="1038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0" b="1" dirty="0">
                <a:solidFill>
                  <a:srgbClr val="11359A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0" b="1" dirty="0">
              <a:solidFill>
                <a:srgbClr val="1135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811324" y="5880778"/>
            <a:ext cx="2537400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 및 필요성</a:t>
            </a:r>
            <a:endParaRPr sz="2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5864720" y="3961643"/>
            <a:ext cx="2581800" cy="3220800"/>
          </a:xfrm>
          <a:prstGeom prst="rect">
            <a:avLst/>
          </a:prstGeom>
          <a:noFill/>
          <a:ln w="19050" cap="flat" cmpd="sng">
            <a:solidFill>
              <a:srgbClr val="CACACA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6636470" y="4301906"/>
            <a:ext cx="1038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0" b="1">
                <a:solidFill>
                  <a:srgbClr val="11359A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0" b="1">
              <a:solidFill>
                <a:srgbClr val="1135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5930744" y="5861537"/>
            <a:ext cx="2537400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</a:t>
            </a:r>
            <a:r>
              <a:rPr lang="ko-KR" altLang="en-US" sz="2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디자인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</a:p>
        </p:txBody>
      </p:sp>
      <p:sp>
        <p:nvSpPr>
          <p:cNvPr id="2" name="Google Shape;110;p14">
            <a:extLst>
              <a:ext uri="{FF2B5EF4-FFF2-40B4-BE49-F238E27FC236}">
                <a16:creationId xmlns:a16="http://schemas.microsoft.com/office/drawing/2014/main" id="{6AD14E73-53B7-826B-D635-6A2B32020B7E}"/>
              </a:ext>
            </a:extLst>
          </p:cNvPr>
          <p:cNvSpPr/>
          <p:nvPr/>
        </p:nvSpPr>
        <p:spPr>
          <a:xfrm>
            <a:off x="13925963" y="3961643"/>
            <a:ext cx="2581800" cy="3220800"/>
          </a:xfrm>
          <a:prstGeom prst="rect">
            <a:avLst/>
          </a:prstGeom>
          <a:noFill/>
          <a:ln w="19050" cap="flat" cmpd="sng">
            <a:solidFill>
              <a:srgbClr val="CACACA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1;p14">
            <a:extLst>
              <a:ext uri="{FF2B5EF4-FFF2-40B4-BE49-F238E27FC236}">
                <a16:creationId xmlns:a16="http://schemas.microsoft.com/office/drawing/2014/main" id="{78B1C4D1-3D97-F3BF-B575-5A149A242BAC}"/>
              </a:ext>
            </a:extLst>
          </p:cNvPr>
          <p:cNvSpPr txBox="1"/>
          <p:nvPr/>
        </p:nvSpPr>
        <p:spPr>
          <a:xfrm>
            <a:off x="14697137" y="4301906"/>
            <a:ext cx="1038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11359A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9000" b="1" dirty="0">
              <a:solidFill>
                <a:srgbClr val="1135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12;p14">
            <a:extLst>
              <a:ext uri="{FF2B5EF4-FFF2-40B4-BE49-F238E27FC236}">
                <a16:creationId xmlns:a16="http://schemas.microsoft.com/office/drawing/2014/main" id="{5C3B2946-B78A-5FA2-70C7-77CBA81DE6E9}"/>
              </a:ext>
            </a:extLst>
          </p:cNvPr>
          <p:cNvSpPr txBox="1"/>
          <p:nvPr/>
        </p:nvSpPr>
        <p:spPr>
          <a:xfrm>
            <a:off x="13947587" y="6024218"/>
            <a:ext cx="2537400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공헌 </a:t>
            </a:r>
            <a:endParaRPr lang="en-US" altLang="ko-KR" sz="2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제안</a:t>
            </a:r>
            <a:endParaRPr sz="2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46" y="9598128"/>
            <a:ext cx="2114192" cy="45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391875" y="3962400"/>
            <a:ext cx="17628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 및 필요성</a:t>
            </a:r>
            <a:endParaRPr sz="5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4">
            <a:alphaModFix amt="92000"/>
          </a:blip>
          <a:stretch>
            <a:fillRect/>
          </a:stretch>
        </p:blipFill>
        <p:spPr>
          <a:xfrm>
            <a:off x="11185600" y="650275"/>
            <a:ext cx="6717799" cy="60806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  <a:reflection stA="40000" endPos="30000" dist="38100" dir="5400000" fadeDir="5400012" sy="-100000" algn="bl" rotWithShape="0"/>
          </a:effectLst>
        </p:spPr>
      </p:pic>
      <p:sp>
        <p:nvSpPr>
          <p:cNvPr id="136" name="Google Shape;136;p15"/>
          <p:cNvSpPr txBox="1"/>
          <p:nvPr/>
        </p:nvSpPr>
        <p:spPr>
          <a:xfrm>
            <a:off x="391875" y="3404800"/>
            <a:ext cx="1204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제지 공정 시스템 에너지 절감을 위한 데이터 분석 및 머신</a:t>
            </a:r>
            <a:r>
              <a:rPr lang="en-US" altLang="ko-KR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연구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05" y="9644904"/>
            <a:ext cx="1659599" cy="3692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570000" y="429450"/>
            <a:ext cx="1204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제지 공정 시스템 에너지 절감을 위한 데이터 분석 및 머신</a:t>
            </a:r>
            <a:r>
              <a:rPr lang="en-US" altLang="ko-KR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연구</a:t>
            </a:r>
          </a:p>
        </p:txBody>
      </p:sp>
      <p:sp>
        <p:nvSpPr>
          <p:cNvPr id="151" name="Google Shape;151;p16"/>
          <p:cNvSpPr txBox="1"/>
          <p:nvPr/>
        </p:nvSpPr>
        <p:spPr>
          <a:xfrm>
            <a:off x="687275" y="924859"/>
            <a:ext cx="4956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❏"/>
            </a:pPr>
            <a:r>
              <a:rPr lang="ko-KR" sz="2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탄소 중립 개념과 배경</a:t>
            </a:r>
            <a:endParaRPr sz="4300" b="1">
              <a:solidFill>
                <a:srgbClr val="1135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687275" y="1559575"/>
            <a:ext cx="8107075" cy="70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2177593" y="1912348"/>
            <a:ext cx="495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11359A"/>
                </a:solidFill>
                <a:latin typeface="Malgun Gothic"/>
                <a:ea typeface="Malgun Gothic"/>
                <a:cs typeface="Malgun Gothic"/>
                <a:sym typeface="Malgun Gothic"/>
              </a:rPr>
              <a:t>탄소 중립/기후 중립</a:t>
            </a:r>
            <a:endParaRPr sz="3000" b="1">
              <a:solidFill>
                <a:srgbClr val="1135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652173" y="6706196"/>
            <a:ext cx="4065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1003528" y="2589648"/>
            <a:ext cx="73041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●"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(탄소중립) 대기 중 </a:t>
            </a:r>
            <a:r>
              <a:rPr lang="ko-KR" sz="20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이산화탄소</a:t>
            </a: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농도를 감소하기 위해 인간 활동 배출량 감소/흡수량 증가로 순배출량 zero 상태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●"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(기후중립) 기후중립은 이산화탄소 뿐만이 아닌 다른 </a:t>
            </a:r>
            <a:r>
              <a:rPr lang="ko-KR" sz="20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인위적</a:t>
            </a:r>
            <a:r>
              <a:rPr lang="en-US" altLang="ko-KR" sz="20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온실가스, 예컨대 메탄이나 이산화질소 같은 온실가스</a:t>
            </a: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순배출을 zero 상태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8579" y="4938224"/>
            <a:ext cx="6214015" cy="339314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5547229" y="8317759"/>
            <a:ext cx="2218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ko-KR" sz="9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Carbon</a:t>
            </a:r>
            <a:r>
              <a:rPr lang="ko-KR" sz="9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9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Capture</a:t>
            </a:r>
            <a:r>
              <a:rPr lang="ko-KR" sz="9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sz="9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Utilization</a:t>
            </a:r>
            <a:r>
              <a:rPr lang="ko-KR" sz="9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ko-KR" sz="9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900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AD0EEBEE-03D4-C215-356A-41FE5EC8A57B}"/>
              </a:ext>
            </a:extLst>
          </p:cNvPr>
          <p:cNvSpPr/>
          <p:nvPr/>
        </p:nvSpPr>
        <p:spPr>
          <a:xfrm>
            <a:off x="9493652" y="1559574"/>
            <a:ext cx="8107075" cy="70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57;p16"/>
          <p:cNvSpPr txBox="1"/>
          <p:nvPr/>
        </p:nvSpPr>
        <p:spPr>
          <a:xfrm>
            <a:off x="10927126" y="1912348"/>
            <a:ext cx="495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solidFill>
                  <a:srgbClr val="11359A"/>
                </a:solidFill>
                <a:latin typeface="Malgun Gothic"/>
                <a:ea typeface="Malgun Gothic"/>
                <a:cs typeface="Malgun Gothic"/>
                <a:sym typeface="Malgun Gothic"/>
              </a:rPr>
              <a:t>2050 </a:t>
            </a:r>
            <a:r>
              <a:rPr lang="ko-KR" altLang="en-US" sz="3000" b="1" dirty="0">
                <a:solidFill>
                  <a:srgbClr val="11359A"/>
                </a:solidFill>
                <a:latin typeface="Malgun Gothic"/>
                <a:ea typeface="Malgun Gothic"/>
                <a:cs typeface="Malgun Gothic"/>
                <a:sym typeface="Malgun Gothic"/>
              </a:rPr>
              <a:t>탄소 중립 </a:t>
            </a:r>
            <a:r>
              <a:rPr lang="ko-KR" altLang="en-US" sz="3000" b="1" dirty="0" err="1">
                <a:solidFill>
                  <a:srgbClr val="11359A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로드맵</a:t>
            </a:r>
            <a:endParaRPr sz="3000" b="1" dirty="0">
              <a:solidFill>
                <a:srgbClr val="1135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6148" y="2811519"/>
            <a:ext cx="5965029" cy="5386212"/>
          </a:xfrm>
          <a:prstGeom prst="rect">
            <a:avLst/>
          </a:prstGeom>
        </p:spPr>
      </p:pic>
      <p:sp>
        <p:nvSpPr>
          <p:cNvPr id="32" name="Google Shape;181;p17"/>
          <p:cNvSpPr/>
          <p:nvPr/>
        </p:nvSpPr>
        <p:spPr>
          <a:xfrm>
            <a:off x="13336438" y="3409618"/>
            <a:ext cx="2984739" cy="1196038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83;p17"/>
          <p:cNvSpPr txBox="1"/>
          <p:nvPr/>
        </p:nvSpPr>
        <p:spPr>
          <a:xfrm>
            <a:off x="14456350" y="8179159"/>
            <a:ext cx="305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CACACA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 한국전력공사</a:t>
            </a:r>
            <a:endParaRPr sz="1200" b="1" dirty="0">
              <a:solidFill>
                <a:srgbClr val="CACAC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CACAC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05" y="9644904"/>
            <a:ext cx="1659599" cy="3692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570000" y="429450"/>
            <a:ext cx="1204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제지 공정 시스템 에너지 절감을 위한 데이터 분석 및 머신</a:t>
            </a:r>
            <a:r>
              <a:rPr lang="en-US" altLang="ko-KR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연구</a:t>
            </a:r>
          </a:p>
        </p:txBody>
      </p:sp>
      <p:sp>
        <p:nvSpPr>
          <p:cNvPr id="151" name="Google Shape;151;p16"/>
          <p:cNvSpPr txBox="1"/>
          <p:nvPr/>
        </p:nvSpPr>
        <p:spPr>
          <a:xfrm>
            <a:off x="687275" y="924859"/>
            <a:ext cx="4956000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❏"/>
            </a:pPr>
            <a:r>
              <a:rPr lang="en-US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IPCC 6</a:t>
            </a:r>
            <a:r>
              <a:rPr lang="ko-KR" altLang="en-US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 제</a:t>
            </a:r>
            <a:r>
              <a:rPr lang="en-US" altLang="ko-KR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</a:t>
            </a:r>
            <a:r>
              <a:rPr lang="ko-KR" altLang="en-US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실무보고서</a:t>
            </a:r>
            <a:endParaRPr sz="4300" b="1" dirty="0">
              <a:solidFill>
                <a:srgbClr val="1135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687275" y="1559575"/>
            <a:ext cx="8107075" cy="70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652173" y="6706196"/>
            <a:ext cx="4065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AD0EEBEE-03D4-C215-356A-41FE5EC8A57B}"/>
              </a:ext>
            </a:extLst>
          </p:cNvPr>
          <p:cNvSpPr/>
          <p:nvPr/>
        </p:nvSpPr>
        <p:spPr>
          <a:xfrm>
            <a:off x="9493652" y="1559574"/>
            <a:ext cx="8107075" cy="70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943DCC-2784-960E-E9B1-BAFA7F876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30" y="2796988"/>
            <a:ext cx="7702241" cy="437054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Google Shape;183;p17">
            <a:extLst>
              <a:ext uri="{FF2B5EF4-FFF2-40B4-BE49-F238E27FC236}">
                <a16:creationId xmlns:a16="http://schemas.microsoft.com/office/drawing/2014/main" id="{494D9B68-3A26-956E-ED64-0169CE84A393}"/>
              </a:ext>
            </a:extLst>
          </p:cNvPr>
          <p:cNvSpPr txBox="1"/>
          <p:nvPr/>
        </p:nvSpPr>
        <p:spPr>
          <a:xfrm>
            <a:off x="5548171" y="8000896"/>
            <a:ext cx="305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CACACA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</a:t>
            </a:r>
            <a:r>
              <a:rPr lang="en-US" altLang="ko-KR" sz="1200" b="1" dirty="0">
                <a:solidFill>
                  <a:srgbClr val="CACACA"/>
                </a:solidFill>
                <a:latin typeface="Malgun Gothic"/>
                <a:ea typeface="Malgun Gothic"/>
                <a:cs typeface="Malgun Gothic"/>
                <a:sym typeface="Malgun Gothic"/>
              </a:rPr>
              <a:t> IPCC 6</a:t>
            </a:r>
            <a:r>
              <a:rPr lang="ko-KR" altLang="en-US" sz="1200" b="1" dirty="0">
                <a:solidFill>
                  <a:srgbClr val="CACACA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 제</a:t>
            </a:r>
            <a:r>
              <a:rPr lang="en-US" altLang="ko-KR" sz="1200" b="1" dirty="0">
                <a:solidFill>
                  <a:srgbClr val="CACACA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</a:t>
            </a:r>
            <a:r>
              <a:rPr lang="ko-KR" altLang="en-US" sz="1200" b="1" dirty="0">
                <a:solidFill>
                  <a:srgbClr val="CACACA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실무보고서</a:t>
            </a:r>
            <a:endParaRPr sz="1200" b="1" dirty="0">
              <a:solidFill>
                <a:srgbClr val="CACAC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CACAC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51;p16">
            <a:extLst>
              <a:ext uri="{FF2B5EF4-FFF2-40B4-BE49-F238E27FC236}">
                <a16:creationId xmlns:a16="http://schemas.microsoft.com/office/drawing/2014/main" id="{BDFF2BAC-8C1D-6A38-89E9-7C693E705B53}"/>
              </a:ext>
            </a:extLst>
          </p:cNvPr>
          <p:cNvSpPr txBox="1"/>
          <p:nvPr/>
        </p:nvSpPr>
        <p:spPr>
          <a:xfrm>
            <a:off x="9493652" y="924859"/>
            <a:ext cx="7091054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❏"/>
            </a:pPr>
            <a:r>
              <a:rPr lang="en-US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</a:t>
            </a:r>
            <a:r>
              <a:rPr lang="ko-KR" altLang="en-US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제조업 부문 업종별 온실가스 배출량</a:t>
            </a:r>
            <a:endParaRPr sz="4300" b="1" dirty="0">
              <a:solidFill>
                <a:srgbClr val="1135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A55E3AB1-C876-0506-60B2-FB92434AD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550488"/>
              </p:ext>
            </p:extLst>
          </p:nvPr>
        </p:nvGraphicFramePr>
        <p:xfrm>
          <a:off x="9493652" y="3155577"/>
          <a:ext cx="8107075" cy="3780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C676A3C-F49B-50F0-A02E-7888322BD5ED}"/>
              </a:ext>
            </a:extLst>
          </p:cNvPr>
          <p:cNvSpPr/>
          <p:nvPr/>
        </p:nvSpPr>
        <p:spPr>
          <a:xfrm>
            <a:off x="2796987" y="4733364"/>
            <a:ext cx="5602941" cy="4101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183;p17">
            <a:extLst>
              <a:ext uri="{FF2B5EF4-FFF2-40B4-BE49-F238E27FC236}">
                <a16:creationId xmlns:a16="http://schemas.microsoft.com/office/drawing/2014/main" id="{109E34E7-E781-C3F8-2F8B-B7A7FA809A7A}"/>
              </a:ext>
            </a:extLst>
          </p:cNvPr>
          <p:cNvSpPr txBox="1"/>
          <p:nvPr/>
        </p:nvSpPr>
        <p:spPr>
          <a:xfrm>
            <a:off x="14449652" y="7977835"/>
            <a:ext cx="305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CACACA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</a:t>
            </a:r>
            <a:r>
              <a:rPr lang="en-US" altLang="ko-KR" sz="1200" b="1" dirty="0">
                <a:solidFill>
                  <a:srgbClr val="CACACA"/>
                </a:solidFill>
                <a:latin typeface="Malgun Gothic"/>
                <a:ea typeface="Malgun Gothic"/>
                <a:cs typeface="Malgun Gothic"/>
                <a:sym typeface="Malgun Gothic"/>
              </a:rPr>
              <a:t> KOSIS </a:t>
            </a:r>
            <a:r>
              <a:rPr lang="ko-KR" altLang="en-US" sz="1200" b="1" dirty="0">
                <a:solidFill>
                  <a:srgbClr val="CACACA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국가 통계 포털 </a:t>
            </a:r>
            <a:endParaRPr sz="1200" b="1" dirty="0">
              <a:solidFill>
                <a:srgbClr val="CACAC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CACAC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69AEAB-5878-B085-1545-2ADA943D36B4}"/>
              </a:ext>
            </a:extLst>
          </p:cNvPr>
          <p:cNvSpPr/>
          <p:nvPr/>
        </p:nvSpPr>
        <p:spPr>
          <a:xfrm>
            <a:off x="10703859" y="5853952"/>
            <a:ext cx="6681811" cy="1972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6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40" y="9562269"/>
            <a:ext cx="2114192" cy="45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391875" y="3962400"/>
            <a:ext cx="17628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</a:t>
            </a:r>
            <a:r>
              <a:rPr lang="ko-KR" altLang="en-US" sz="5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디자인 내용</a:t>
            </a:r>
            <a:endParaRPr sz="5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4">
            <a:alphaModFix amt="92000"/>
          </a:blip>
          <a:stretch>
            <a:fillRect/>
          </a:stretch>
        </p:blipFill>
        <p:spPr>
          <a:xfrm>
            <a:off x="11185600" y="650275"/>
            <a:ext cx="6717799" cy="60806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  <a:reflection stA="40000" endPos="30000" dist="38100" dir="5400000" fadeDir="5400012" sy="-100000" algn="bl" rotWithShape="0"/>
          </a:effectLst>
        </p:spPr>
      </p:pic>
      <p:sp>
        <p:nvSpPr>
          <p:cNvPr id="136" name="Google Shape;136;p15"/>
          <p:cNvSpPr txBox="1"/>
          <p:nvPr/>
        </p:nvSpPr>
        <p:spPr>
          <a:xfrm>
            <a:off x="391875" y="3404800"/>
            <a:ext cx="1204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제지 공정 시스템 에너지 절감을 위한 데이터 분석 및 머신</a:t>
            </a:r>
            <a:r>
              <a:rPr lang="en-US" altLang="ko-KR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연구</a:t>
            </a:r>
          </a:p>
        </p:txBody>
      </p:sp>
    </p:spTree>
    <p:extLst>
      <p:ext uri="{BB962C8B-B14F-4D97-AF65-F5344CB8AC3E}">
        <p14:creationId xmlns:p14="http://schemas.microsoft.com/office/powerpoint/2010/main" val="159130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05" y="9644904"/>
            <a:ext cx="1659599" cy="3692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570000" y="429450"/>
            <a:ext cx="1204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제지 공정 시스템 에너지 절감을 위한 데이터 분석 및 머신</a:t>
            </a:r>
            <a:r>
              <a:rPr lang="en-US" altLang="ko-KR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연구</a:t>
            </a:r>
          </a:p>
        </p:txBody>
      </p:sp>
      <p:sp>
        <p:nvSpPr>
          <p:cNvPr id="152" name="Google Shape;152;p16"/>
          <p:cNvSpPr/>
          <p:nvPr/>
        </p:nvSpPr>
        <p:spPr>
          <a:xfrm>
            <a:off x="678694" y="1616400"/>
            <a:ext cx="16913450" cy="70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652173" y="6706196"/>
            <a:ext cx="4065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51;p16">
            <a:extLst>
              <a:ext uri="{FF2B5EF4-FFF2-40B4-BE49-F238E27FC236}">
                <a16:creationId xmlns:a16="http://schemas.microsoft.com/office/drawing/2014/main" id="{42CCC38A-5053-44F1-5979-3EC63427D3ED}"/>
              </a:ext>
            </a:extLst>
          </p:cNvPr>
          <p:cNvSpPr txBox="1"/>
          <p:nvPr/>
        </p:nvSpPr>
        <p:spPr>
          <a:xfrm>
            <a:off x="687275" y="924859"/>
            <a:ext cx="6941690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❏"/>
            </a:pPr>
            <a:r>
              <a:rPr lang="ko-KR" altLang="en-US" sz="25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초지 공정 시스템 흐름도</a:t>
            </a:r>
            <a:endParaRPr sz="25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67B447F-F3D0-A9F1-F081-A9B9B7DEFBE6}"/>
              </a:ext>
            </a:extLst>
          </p:cNvPr>
          <p:cNvSpPr/>
          <p:nvPr/>
        </p:nvSpPr>
        <p:spPr>
          <a:xfrm>
            <a:off x="1289409" y="2538835"/>
            <a:ext cx="2726775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C119819-1445-549A-91A5-006A37EBE4FF}"/>
              </a:ext>
            </a:extLst>
          </p:cNvPr>
          <p:cNvSpPr/>
          <p:nvPr/>
        </p:nvSpPr>
        <p:spPr>
          <a:xfrm>
            <a:off x="14286026" y="6060730"/>
            <a:ext cx="2726775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DAE9CC-EECF-7A84-9F0E-D7BDE2CBD085}"/>
              </a:ext>
            </a:extLst>
          </p:cNvPr>
          <p:cNvSpPr/>
          <p:nvPr/>
        </p:nvSpPr>
        <p:spPr>
          <a:xfrm>
            <a:off x="9926924" y="6060730"/>
            <a:ext cx="2881975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9FEE5F4-DB88-E32F-72ED-05A795201692}"/>
              </a:ext>
            </a:extLst>
          </p:cNvPr>
          <p:cNvSpPr/>
          <p:nvPr/>
        </p:nvSpPr>
        <p:spPr>
          <a:xfrm>
            <a:off x="5614315" y="6060730"/>
            <a:ext cx="2734075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C23C5BB-145E-73CE-4508-DD3F11C9CB6E}"/>
              </a:ext>
            </a:extLst>
          </p:cNvPr>
          <p:cNvSpPr/>
          <p:nvPr/>
        </p:nvSpPr>
        <p:spPr>
          <a:xfrm>
            <a:off x="14286027" y="2593039"/>
            <a:ext cx="2726775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C810722-C9D6-D7F2-4B5D-31805DDABDA4}"/>
              </a:ext>
            </a:extLst>
          </p:cNvPr>
          <p:cNvSpPr/>
          <p:nvPr/>
        </p:nvSpPr>
        <p:spPr>
          <a:xfrm>
            <a:off x="9953821" y="2538835"/>
            <a:ext cx="2726775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93BE05-E4EF-FB73-0379-1A12A3757CAB}"/>
              </a:ext>
            </a:extLst>
          </p:cNvPr>
          <p:cNvSpPr/>
          <p:nvPr/>
        </p:nvSpPr>
        <p:spPr>
          <a:xfrm>
            <a:off x="5621615" y="2539251"/>
            <a:ext cx="2726775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813077C-DE0A-FD7F-3811-1278F76E90A8}"/>
              </a:ext>
            </a:extLst>
          </p:cNvPr>
          <p:cNvSpPr/>
          <p:nvPr/>
        </p:nvSpPr>
        <p:spPr>
          <a:xfrm>
            <a:off x="1350571" y="6060730"/>
            <a:ext cx="2726776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1D2DA9-5E5B-EBAF-325D-ECF44E5DBD42}"/>
              </a:ext>
            </a:extLst>
          </p:cNvPr>
          <p:cNvSpPr/>
          <p:nvPr/>
        </p:nvSpPr>
        <p:spPr>
          <a:xfrm>
            <a:off x="4158120" y="2931459"/>
            <a:ext cx="1355175" cy="5120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CE95F0E4-EC46-737D-87B2-575013E79ACE}"/>
              </a:ext>
            </a:extLst>
          </p:cNvPr>
          <p:cNvSpPr/>
          <p:nvPr/>
        </p:nvSpPr>
        <p:spPr>
          <a:xfrm rot="5400000">
            <a:off x="14971824" y="4973622"/>
            <a:ext cx="1355175" cy="5120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9FFE3886-79EB-0B90-56BF-174285123301}"/>
              </a:ext>
            </a:extLst>
          </p:cNvPr>
          <p:cNvSpPr/>
          <p:nvPr/>
        </p:nvSpPr>
        <p:spPr>
          <a:xfrm>
            <a:off x="12821386" y="2931459"/>
            <a:ext cx="1355175" cy="5120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025E5E76-D10F-6284-AD16-BD3ECD5D642B}"/>
              </a:ext>
            </a:extLst>
          </p:cNvPr>
          <p:cNvSpPr/>
          <p:nvPr/>
        </p:nvSpPr>
        <p:spPr>
          <a:xfrm>
            <a:off x="8473518" y="2931459"/>
            <a:ext cx="1355175" cy="5120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1E066DF8-9E3E-330C-BD4A-3F9074171199}"/>
              </a:ext>
            </a:extLst>
          </p:cNvPr>
          <p:cNvSpPr/>
          <p:nvPr/>
        </p:nvSpPr>
        <p:spPr>
          <a:xfrm flipH="1">
            <a:off x="12869875" y="6449062"/>
            <a:ext cx="1355175" cy="5120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DF40BFED-EAE3-31AA-79D7-07726F2E66D0}"/>
              </a:ext>
            </a:extLst>
          </p:cNvPr>
          <p:cNvSpPr/>
          <p:nvPr/>
        </p:nvSpPr>
        <p:spPr>
          <a:xfrm flipH="1">
            <a:off x="4159694" y="6490931"/>
            <a:ext cx="1355175" cy="5120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77383FE6-A985-EBC2-CECC-3659CA84E221}"/>
              </a:ext>
            </a:extLst>
          </p:cNvPr>
          <p:cNvSpPr/>
          <p:nvPr/>
        </p:nvSpPr>
        <p:spPr>
          <a:xfrm flipH="1">
            <a:off x="8457832" y="6450177"/>
            <a:ext cx="1355175" cy="5120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75C129-B153-8F53-249F-B2E50024F154}"/>
              </a:ext>
            </a:extLst>
          </p:cNvPr>
          <p:cNvSpPr txBox="1"/>
          <p:nvPr/>
        </p:nvSpPr>
        <p:spPr>
          <a:xfrm>
            <a:off x="1545656" y="2956644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1. HEADBOX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66E418-5F0D-6E5E-9401-28896B675F54}"/>
              </a:ext>
            </a:extLst>
          </p:cNvPr>
          <p:cNvSpPr txBox="1"/>
          <p:nvPr/>
        </p:nvSpPr>
        <p:spPr>
          <a:xfrm>
            <a:off x="5833409" y="2956643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2. WIRE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0EB0D8-4CFD-1DA0-0AC0-476B1A0624BA}"/>
              </a:ext>
            </a:extLst>
          </p:cNvPr>
          <p:cNvSpPr txBox="1"/>
          <p:nvPr/>
        </p:nvSpPr>
        <p:spPr>
          <a:xfrm>
            <a:off x="14542271" y="6480741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5. Size Press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DE10A6-1389-5248-BF2E-3E24C9E2BF9D}"/>
              </a:ext>
            </a:extLst>
          </p:cNvPr>
          <p:cNvSpPr txBox="1"/>
          <p:nvPr/>
        </p:nvSpPr>
        <p:spPr>
          <a:xfrm>
            <a:off x="14528062" y="3015930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4. Pre Dryer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14601B-A2A9-F01B-318E-1F134D961BEF}"/>
              </a:ext>
            </a:extLst>
          </p:cNvPr>
          <p:cNvSpPr txBox="1"/>
          <p:nvPr/>
        </p:nvSpPr>
        <p:spPr>
          <a:xfrm>
            <a:off x="10226040" y="6500548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6. After Dryer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7143A-0EEF-5ECA-22F4-9AC48642AA0C}"/>
              </a:ext>
            </a:extLst>
          </p:cNvPr>
          <p:cNvSpPr txBox="1"/>
          <p:nvPr/>
        </p:nvSpPr>
        <p:spPr>
          <a:xfrm>
            <a:off x="5873564" y="6500549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7. Calendar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C71D50-E58D-01AD-C257-802782D414D3}"/>
              </a:ext>
            </a:extLst>
          </p:cNvPr>
          <p:cNvSpPr txBox="1"/>
          <p:nvPr/>
        </p:nvSpPr>
        <p:spPr>
          <a:xfrm>
            <a:off x="1606818" y="6516116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8. Reel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D511A9-ED99-748A-54E6-7BE39CE5C3B4}"/>
              </a:ext>
            </a:extLst>
          </p:cNvPr>
          <p:cNvSpPr txBox="1"/>
          <p:nvPr/>
        </p:nvSpPr>
        <p:spPr>
          <a:xfrm>
            <a:off x="10170854" y="2962140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3. Press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A44EBA-D1BA-479E-D6FA-D608EF970AEC}"/>
              </a:ext>
            </a:extLst>
          </p:cNvPr>
          <p:cNvSpPr txBox="1"/>
          <p:nvPr/>
        </p:nvSpPr>
        <p:spPr>
          <a:xfrm>
            <a:off x="1350571" y="4068371"/>
            <a:ext cx="272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종이의 원료를 </a:t>
            </a:r>
            <a:r>
              <a:rPr lang="en-US" altLang="ko-KR" dirty="0"/>
              <a:t>Wire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고르게 분사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6822EC-18F1-DD2E-1EB0-70A07FBA7B64}"/>
              </a:ext>
            </a:extLst>
          </p:cNvPr>
          <p:cNvSpPr txBox="1"/>
          <p:nvPr/>
        </p:nvSpPr>
        <p:spPr>
          <a:xfrm>
            <a:off x="5614315" y="4047179"/>
            <a:ext cx="273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체를 이용하여 다량의 수분 제거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7A5D88-0D0B-AA11-0292-C246D9AFD06A}"/>
              </a:ext>
            </a:extLst>
          </p:cNvPr>
          <p:cNvSpPr txBox="1"/>
          <p:nvPr/>
        </p:nvSpPr>
        <p:spPr>
          <a:xfrm>
            <a:off x="9953821" y="4057801"/>
            <a:ext cx="240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종이를 압착하여 수분 제거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C40BDA-01A1-5B50-770F-7751DC1671C0}"/>
              </a:ext>
            </a:extLst>
          </p:cNvPr>
          <p:cNvSpPr txBox="1"/>
          <p:nvPr/>
        </p:nvSpPr>
        <p:spPr>
          <a:xfrm>
            <a:off x="14286026" y="4047179"/>
            <a:ext cx="272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건조 공기를 이용하여 </a:t>
            </a:r>
            <a:r>
              <a:rPr lang="en-US" altLang="ko-KR" dirty="0"/>
              <a:t>sheet </a:t>
            </a:r>
            <a:r>
              <a:rPr lang="ko-KR" altLang="en-US" dirty="0"/>
              <a:t>건조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466833-3277-2B4F-7DC0-AB9C3877AA0D}"/>
              </a:ext>
            </a:extLst>
          </p:cNvPr>
          <p:cNvSpPr txBox="1"/>
          <p:nvPr/>
        </p:nvSpPr>
        <p:spPr>
          <a:xfrm>
            <a:off x="14286026" y="7565220"/>
            <a:ext cx="2409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인쇄가 잘 될 수 있도록 전분이나 돌 가루 분사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3A9974-A8FE-0625-2CA7-49E7771ED576}"/>
              </a:ext>
            </a:extLst>
          </p:cNvPr>
          <p:cNvSpPr txBox="1"/>
          <p:nvPr/>
        </p:nvSpPr>
        <p:spPr>
          <a:xfrm>
            <a:off x="9926923" y="7585508"/>
            <a:ext cx="288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 Press</a:t>
            </a:r>
            <a:r>
              <a:rPr lang="ko-KR" altLang="en-US" dirty="0"/>
              <a:t>에서 추가된 수분을 제거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7B27BB-5F99-CAE0-BD35-FCF8C43F2BC2}"/>
              </a:ext>
            </a:extLst>
          </p:cNvPr>
          <p:cNvSpPr txBox="1"/>
          <p:nvPr/>
        </p:nvSpPr>
        <p:spPr>
          <a:xfrm>
            <a:off x="5614315" y="7565220"/>
            <a:ext cx="240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종이의 두께</a:t>
            </a:r>
            <a:r>
              <a:rPr lang="en-US" altLang="ko-KR" dirty="0"/>
              <a:t>, </a:t>
            </a:r>
            <a:r>
              <a:rPr lang="ko-KR" altLang="en-US" dirty="0" err="1"/>
              <a:t>평활도</a:t>
            </a:r>
            <a:r>
              <a:rPr lang="ko-KR" altLang="en-US" dirty="0"/>
              <a:t> 조절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A1B6011-5D17-5478-1CB5-4F91A7079A5C}"/>
              </a:ext>
            </a:extLst>
          </p:cNvPr>
          <p:cNvSpPr txBox="1"/>
          <p:nvPr/>
        </p:nvSpPr>
        <p:spPr>
          <a:xfrm>
            <a:off x="1350571" y="7539341"/>
            <a:ext cx="272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완성된 종이를 릴에 감는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52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05" y="9644904"/>
            <a:ext cx="1659599" cy="3692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570000" y="429450"/>
            <a:ext cx="1204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제지 공정 시스템 에너지 절감을 위한 데이터 분석 및 머신</a:t>
            </a:r>
            <a:r>
              <a:rPr lang="en-US" altLang="ko-KR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연구</a:t>
            </a:r>
          </a:p>
        </p:txBody>
      </p:sp>
      <p:sp>
        <p:nvSpPr>
          <p:cNvPr id="152" name="Google Shape;152;p16"/>
          <p:cNvSpPr/>
          <p:nvPr/>
        </p:nvSpPr>
        <p:spPr>
          <a:xfrm>
            <a:off x="678694" y="1616400"/>
            <a:ext cx="16913450" cy="70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652173" y="6706196"/>
            <a:ext cx="4065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51;p16">
            <a:extLst>
              <a:ext uri="{FF2B5EF4-FFF2-40B4-BE49-F238E27FC236}">
                <a16:creationId xmlns:a16="http://schemas.microsoft.com/office/drawing/2014/main" id="{42CCC38A-5053-44F1-5979-3EC63427D3ED}"/>
              </a:ext>
            </a:extLst>
          </p:cNvPr>
          <p:cNvSpPr txBox="1"/>
          <p:nvPr/>
        </p:nvSpPr>
        <p:spPr>
          <a:xfrm>
            <a:off x="687275" y="924859"/>
            <a:ext cx="6941690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❏"/>
            </a:pPr>
            <a:r>
              <a:rPr lang="ko-KR" altLang="en-US" sz="25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초지 공정 시스템 흐름도</a:t>
            </a:r>
            <a:endParaRPr sz="25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67B447F-F3D0-A9F1-F081-A9B9B7DEFBE6}"/>
              </a:ext>
            </a:extLst>
          </p:cNvPr>
          <p:cNvSpPr/>
          <p:nvPr/>
        </p:nvSpPr>
        <p:spPr>
          <a:xfrm>
            <a:off x="1289409" y="2538835"/>
            <a:ext cx="2726775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C119819-1445-549A-91A5-006A37EBE4FF}"/>
              </a:ext>
            </a:extLst>
          </p:cNvPr>
          <p:cNvSpPr/>
          <p:nvPr/>
        </p:nvSpPr>
        <p:spPr>
          <a:xfrm>
            <a:off x="14286026" y="6060730"/>
            <a:ext cx="2726775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DAE9CC-EECF-7A84-9F0E-D7BDE2CBD085}"/>
              </a:ext>
            </a:extLst>
          </p:cNvPr>
          <p:cNvSpPr/>
          <p:nvPr/>
        </p:nvSpPr>
        <p:spPr>
          <a:xfrm>
            <a:off x="9926924" y="6060730"/>
            <a:ext cx="2881975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9FEE5F4-DB88-E32F-72ED-05A795201692}"/>
              </a:ext>
            </a:extLst>
          </p:cNvPr>
          <p:cNvSpPr/>
          <p:nvPr/>
        </p:nvSpPr>
        <p:spPr>
          <a:xfrm>
            <a:off x="5614315" y="6060730"/>
            <a:ext cx="2734075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C23C5BB-145E-73CE-4508-DD3F11C9CB6E}"/>
              </a:ext>
            </a:extLst>
          </p:cNvPr>
          <p:cNvSpPr/>
          <p:nvPr/>
        </p:nvSpPr>
        <p:spPr>
          <a:xfrm>
            <a:off x="14286027" y="2593039"/>
            <a:ext cx="2726775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C810722-C9D6-D7F2-4B5D-31805DDABDA4}"/>
              </a:ext>
            </a:extLst>
          </p:cNvPr>
          <p:cNvSpPr/>
          <p:nvPr/>
        </p:nvSpPr>
        <p:spPr>
          <a:xfrm>
            <a:off x="9953821" y="2538835"/>
            <a:ext cx="2726775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93BE05-E4EF-FB73-0379-1A12A3757CAB}"/>
              </a:ext>
            </a:extLst>
          </p:cNvPr>
          <p:cNvSpPr/>
          <p:nvPr/>
        </p:nvSpPr>
        <p:spPr>
          <a:xfrm>
            <a:off x="5621615" y="2539251"/>
            <a:ext cx="2726775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813077C-DE0A-FD7F-3811-1278F76E90A8}"/>
              </a:ext>
            </a:extLst>
          </p:cNvPr>
          <p:cNvSpPr/>
          <p:nvPr/>
        </p:nvSpPr>
        <p:spPr>
          <a:xfrm>
            <a:off x="1350571" y="6060730"/>
            <a:ext cx="2726776" cy="130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1D2DA9-5E5B-EBAF-325D-ECF44E5DBD42}"/>
              </a:ext>
            </a:extLst>
          </p:cNvPr>
          <p:cNvSpPr/>
          <p:nvPr/>
        </p:nvSpPr>
        <p:spPr>
          <a:xfrm>
            <a:off x="4158120" y="2931459"/>
            <a:ext cx="1355175" cy="5120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CE95F0E4-EC46-737D-87B2-575013E79ACE}"/>
              </a:ext>
            </a:extLst>
          </p:cNvPr>
          <p:cNvSpPr/>
          <p:nvPr/>
        </p:nvSpPr>
        <p:spPr>
          <a:xfrm rot="5400000">
            <a:off x="14971824" y="4973622"/>
            <a:ext cx="1355175" cy="5120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9FFE3886-79EB-0B90-56BF-174285123301}"/>
              </a:ext>
            </a:extLst>
          </p:cNvPr>
          <p:cNvSpPr/>
          <p:nvPr/>
        </p:nvSpPr>
        <p:spPr>
          <a:xfrm>
            <a:off x="12821386" y="2931459"/>
            <a:ext cx="1355175" cy="5120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025E5E76-D10F-6284-AD16-BD3ECD5D642B}"/>
              </a:ext>
            </a:extLst>
          </p:cNvPr>
          <p:cNvSpPr/>
          <p:nvPr/>
        </p:nvSpPr>
        <p:spPr>
          <a:xfrm>
            <a:off x="8473518" y="2931459"/>
            <a:ext cx="1355175" cy="5120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1E066DF8-9E3E-330C-BD4A-3F9074171199}"/>
              </a:ext>
            </a:extLst>
          </p:cNvPr>
          <p:cNvSpPr/>
          <p:nvPr/>
        </p:nvSpPr>
        <p:spPr>
          <a:xfrm flipH="1">
            <a:off x="12869875" y="6449062"/>
            <a:ext cx="1355175" cy="5120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DF40BFED-EAE3-31AA-79D7-07726F2E66D0}"/>
              </a:ext>
            </a:extLst>
          </p:cNvPr>
          <p:cNvSpPr/>
          <p:nvPr/>
        </p:nvSpPr>
        <p:spPr>
          <a:xfrm flipH="1">
            <a:off x="4159694" y="6490931"/>
            <a:ext cx="1355175" cy="5120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77383FE6-A985-EBC2-CECC-3659CA84E221}"/>
              </a:ext>
            </a:extLst>
          </p:cNvPr>
          <p:cNvSpPr/>
          <p:nvPr/>
        </p:nvSpPr>
        <p:spPr>
          <a:xfrm flipH="1">
            <a:off x="8457832" y="6450177"/>
            <a:ext cx="1355175" cy="5120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75C129-B153-8F53-249F-B2E50024F154}"/>
              </a:ext>
            </a:extLst>
          </p:cNvPr>
          <p:cNvSpPr txBox="1"/>
          <p:nvPr/>
        </p:nvSpPr>
        <p:spPr>
          <a:xfrm>
            <a:off x="1545656" y="2956644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1. HEADBOX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66E418-5F0D-6E5E-9401-28896B675F54}"/>
              </a:ext>
            </a:extLst>
          </p:cNvPr>
          <p:cNvSpPr txBox="1"/>
          <p:nvPr/>
        </p:nvSpPr>
        <p:spPr>
          <a:xfrm>
            <a:off x="5833409" y="2956643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2. WIRE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0EB0D8-4CFD-1DA0-0AC0-476B1A0624BA}"/>
              </a:ext>
            </a:extLst>
          </p:cNvPr>
          <p:cNvSpPr txBox="1"/>
          <p:nvPr/>
        </p:nvSpPr>
        <p:spPr>
          <a:xfrm>
            <a:off x="14542271" y="6480741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5. Size Press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DE10A6-1389-5248-BF2E-3E24C9E2BF9D}"/>
              </a:ext>
            </a:extLst>
          </p:cNvPr>
          <p:cNvSpPr txBox="1"/>
          <p:nvPr/>
        </p:nvSpPr>
        <p:spPr>
          <a:xfrm>
            <a:off x="14528062" y="3015930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4. Pre Dryer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14601B-A2A9-F01B-318E-1F134D961BEF}"/>
              </a:ext>
            </a:extLst>
          </p:cNvPr>
          <p:cNvSpPr txBox="1"/>
          <p:nvPr/>
        </p:nvSpPr>
        <p:spPr>
          <a:xfrm>
            <a:off x="10226040" y="6500548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6. After Dryer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7143A-0EEF-5ECA-22F4-9AC48642AA0C}"/>
              </a:ext>
            </a:extLst>
          </p:cNvPr>
          <p:cNvSpPr txBox="1"/>
          <p:nvPr/>
        </p:nvSpPr>
        <p:spPr>
          <a:xfrm>
            <a:off x="5873564" y="6500549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7. Calendar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C71D50-E58D-01AD-C257-802782D414D3}"/>
              </a:ext>
            </a:extLst>
          </p:cNvPr>
          <p:cNvSpPr txBox="1"/>
          <p:nvPr/>
        </p:nvSpPr>
        <p:spPr>
          <a:xfrm>
            <a:off x="1606818" y="6516116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8. Reel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D511A9-ED99-748A-54E6-7BE39CE5C3B4}"/>
              </a:ext>
            </a:extLst>
          </p:cNvPr>
          <p:cNvSpPr txBox="1"/>
          <p:nvPr/>
        </p:nvSpPr>
        <p:spPr>
          <a:xfrm>
            <a:off x="10170854" y="2962140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3. Press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A44EBA-D1BA-479E-D6FA-D608EF970AEC}"/>
              </a:ext>
            </a:extLst>
          </p:cNvPr>
          <p:cNvSpPr txBox="1"/>
          <p:nvPr/>
        </p:nvSpPr>
        <p:spPr>
          <a:xfrm>
            <a:off x="1350571" y="4068371"/>
            <a:ext cx="272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종이의 원료를 </a:t>
            </a:r>
            <a:r>
              <a:rPr lang="en-US" altLang="ko-KR" dirty="0"/>
              <a:t>Wire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고르게 분사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6822EC-18F1-DD2E-1EB0-70A07FBA7B64}"/>
              </a:ext>
            </a:extLst>
          </p:cNvPr>
          <p:cNvSpPr txBox="1"/>
          <p:nvPr/>
        </p:nvSpPr>
        <p:spPr>
          <a:xfrm>
            <a:off x="5614315" y="4047179"/>
            <a:ext cx="273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체를 이용하여 다량의 수분 제거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7A5D88-0D0B-AA11-0292-C246D9AFD06A}"/>
              </a:ext>
            </a:extLst>
          </p:cNvPr>
          <p:cNvSpPr txBox="1"/>
          <p:nvPr/>
        </p:nvSpPr>
        <p:spPr>
          <a:xfrm>
            <a:off x="9953821" y="4057801"/>
            <a:ext cx="240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종이를 압착하여 수분 제거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C40BDA-01A1-5B50-770F-7751DC1671C0}"/>
              </a:ext>
            </a:extLst>
          </p:cNvPr>
          <p:cNvSpPr txBox="1"/>
          <p:nvPr/>
        </p:nvSpPr>
        <p:spPr>
          <a:xfrm>
            <a:off x="14286026" y="4047179"/>
            <a:ext cx="272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건조 공기를 이용하여 </a:t>
            </a:r>
            <a:r>
              <a:rPr lang="en-US" altLang="ko-KR" dirty="0"/>
              <a:t>sheet </a:t>
            </a:r>
            <a:r>
              <a:rPr lang="ko-KR" altLang="en-US" dirty="0"/>
              <a:t>건조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466833-3277-2B4F-7DC0-AB9C3877AA0D}"/>
              </a:ext>
            </a:extLst>
          </p:cNvPr>
          <p:cNvSpPr txBox="1"/>
          <p:nvPr/>
        </p:nvSpPr>
        <p:spPr>
          <a:xfrm>
            <a:off x="14286026" y="7565220"/>
            <a:ext cx="2409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인쇄가 잘 될 수 있도록 전분이나 돌 가루 분사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3A9974-A8FE-0625-2CA7-49E7771ED576}"/>
              </a:ext>
            </a:extLst>
          </p:cNvPr>
          <p:cNvSpPr txBox="1"/>
          <p:nvPr/>
        </p:nvSpPr>
        <p:spPr>
          <a:xfrm>
            <a:off x="9926923" y="7585508"/>
            <a:ext cx="288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 Press</a:t>
            </a:r>
            <a:r>
              <a:rPr lang="ko-KR" altLang="en-US" dirty="0"/>
              <a:t>에서 추가된 수분을 제거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7B27BB-5F99-CAE0-BD35-FCF8C43F2BC2}"/>
              </a:ext>
            </a:extLst>
          </p:cNvPr>
          <p:cNvSpPr txBox="1"/>
          <p:nvPr/>
        </p:nvSpPr>
        <p:spPr>
          <a:xfrm>
            <a:off x="5614315" y="7565220"/>
            <a:ext cx="240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종이의 두께</a:t>
            </a:r>
            <a:r>
              <a:rPr lang="en-US" altLang="ko-KR" dirty="0"/>
              <a:t>, </a:t>
            </a:r>
            <a:r>
              <a:rPr lang="ko-KR" altLang="en-US" dirty="0" err="1"/>
              <a:t>평활도</a:t>
            </a:r>
            <a:r>
              <a:rPr lang="ko-KR" altLang="en-US" dirty="0"/>
              <a:t> 조절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A1B6011-5D17-5478-1CB5-4F91A7079A5C}"/>
              </a:ext>
            </a:extLst>
          </p:cNvPr>
          <p:cNvSpPr txBox="1"/>
          <p:nvPr/>
        </p:nvSpPr>
        <p:spPr>
          <a:xfrm>
            <a:off x="1350571" y="7539341"/>
            <a:ext cx="272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완성된 종이를 릴에 감는 과정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8CD112-FF6C-2188-4D90-8090B841AB86}"/>
              </a:ext>
            </a:extLst>
          </p:cNvPr>
          <p:cNvSpPr/>
          <p:nvPr/>
        </p:nvSpPr>
        <p:spPr>
          <a:xfrm>
            <a:off x="14176561" y="2411595"/>
            <a:ext cx="2990851" cy="21319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85B41-2DF5-42F1-5D5B-C7DFF0CF8BE8}"/>
              </a:ext>
            </a:extLst>
          </p:cNvPr>
          <p:cNvSpPr txBox="1"/>
          <p:nvPr/>
        </p:nvSpPr>
        <p:spPr>
          <a:xfrm>
            <a:off x="1086135" y="1902586"/>
            <a:ext cx="7945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  <a:latin typeface="+mj-ea"/>
                <a:ea typeface="+mj-ea"/>
              </a:rPr>
              <a:t>지료유량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 err="1">
                <a:solidFill>
                  <a:srgbClr val="FF0000"/>
                </a:solidFill>
                <a:latin typeface="+mj-ea"/>
                <a:ea typeface="+mj-ea"/>
              </a:rPr>
              <a:t>지료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 농도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 err="1">
                <a:solidFill>
                  <a:srgbClr val="FF0000"/>
                </a:solidFill>
                <a:latin typeface="+mj-ea"/>
                <a:ea typeface="+mj-ea"/>
              </a:rPr>
              <a:t>지료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 유량 조절 </a:t>
            </a:r>
            <a:r>
              <a:rPr lang="ko-KR" altLang="en-US" sz="1600" b="1" dirty="0" err="1">
                <a:solidFill>
                  <a:srgbClr val="FF0000"/>
                </a:solidFill>
                <a:latin typeface="+mj-ea"/>
                <a:ea typeface="+mj-ea"/>
              </a:rPr>
              <a:t>벨브에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 관한 높은 상관관계 분석 결과 도출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D5B252-6C53-2939-F84C-76D8327AF610}"/>
              </a:ext>
            </a:extLst>
          </p:cNvPr>
          <p:cNvSpPr/>
          <p:nvPr/>
        </p:nvSpPr>
        <p:spPr>
          <a:xfrm>
            <a:off x="1192307" y="2366356"/>
            <a:ext cx="7291834" cy="22466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7B368C-275C-AB09-BFF8-A905D4AC88C4}"/>
              </a:ext>
            </a:extLst>
          </p:cNvPr>
          <p:cNvSpPr/>
          <p:nvPr/>
        </p:nvSpPr>
        <p:spPr>
          <a:xfrm>
            <a:off x="9885358" y="5940335"/>
            <a:ext cx="2990851" cy="21319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DF824-1780-4F7A-198F-8EC54C9D40DB}"/>
              </a:ext>
            </a:extLst>
          </p:cNvPr>
          <p:cNvSpPr txBox="1"/>
          <p:nvPr/>
        </p:nvSpPr>
        <p:spPr>
          <a:xfrm>
            <a:off x="10148907" y="4929204"/>
            <a:ext cx="506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  <a:latin typeface="+mj-ea"/>
                <a:ea typeface="+mj-ea"/>
              </a:rPr>
              <a:t>회수열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 스팀온도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스팀 압력 조절 </a:t>
            </a:r>
            <a:r>
              <a:rPr lang="ko-KR" altLang="en-US" sz="1600" b="1" dirty="0" err="1">
                <a:solidFill>
                  <a:srgbClr val="FF0000"/>
                </a:solidFill>
                <a:latin typeface="+mj-ea"/>
                <a:ea typeface="+mj-ea"/>
              </a:rPr>
              <a:t>벨브에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 관한 높은 상관관계 분석 결과 도출</a:t>
            </a:r>
          </a:p>
        </p:txBody>
      </p:sp>
    </p:spTree>
    <p:extLst>
      <p:ext uri="{BB962C8B-B14F-4D97-AF65-F5344CB8AC3E}">
        <p14:creationId xmlns:p14="http://schemas.microsoft.com/office/powerpoint/2010/main" val="196993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05" y="9644904"/>
            <a:ext cx="1659599" cy="3692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534505" y="389644"/>
            <a:ext cx="1204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제지 공정 시스템 에너지 절감을 위한 데이터 분석 및 머신</a:t>
            </a:r>
            <a:r>
              <a:rPr lang="en-US" altLang="ko-KR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700" b="1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연구</a:t>
            </a:r>
          </a:p>
        </p:txBody>
      </p:sp>
      <p:sp>
        <p:nvSpPr>
          <p:cNvPr id="152" name="Google Shape;152;p16"/>
          <p:cNvSpPr/>
          <p:nvPr/>
        </p:nvSpPr>
        <p:spPr>
          <a:xfrm>
            <a:off x="687275" y="1630641"/>
            <a:ext cx="16913450" cy="77884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652173" y="6706196"/>
            <a:ext cx="4065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51;p16">
            <a:extLst>
              <a:ext uri="{FF2B5EF4-FFF2-40B4-BE49-F238E27FC236}">
                <a16:creationId xmlns:a16="http://schemas.microsoft.com/office/drawing/2014/main" id="{42CCC38A-5053-44F1-5979-3EC63427D3ED}"/>
              </a:ext>
            </a:extLst>
          </p:cNvPr>
          <p:cNvSpPr txBox="1"/>
          <p:nvPr/>
        </p:nvSpPr>
        <p:spPr>
          <a:xfrm>
            <a:off x="687275" y="924859"/>
            <a:ext cx="6941690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❏"/>
            </a:pPr>
            <a:r>
              <a:rPr lang="ko-KR" altLang="en-US" sz="25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툴</a:t>
            </a:r>
            <a:endParaRPr sz="25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2BE53D-0A0A-C797-7A67-1BEED308F3C0}"/>
              </a:ext>
            </a:extLst>
          </p:cNvPr>
          <p:cNvSpPr/>
          <p:nvPr/>
        </p:nvSpPr>
        <p:spPr>
          <a:xfrm>
            <a:off x="1060057" y="2513799"/>
            <a:ext cx="16111242" cy="637125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프로젝트 주피터 - 위키백과, 우리 모두의 백과사전">
            <a:extLst>
              <a:ext uri="{FF2B5EF4-FFF2-40B4-BE49-F238E27FC236}">
                <a16:creationId xmlns:a16="http://schemas.microsoft.com/office/drawing/2014/main" id="{CC851B6F-5E3D-FF85-7D5B-1813FA7D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16" y="1630641"/>
            <a:ext cx="1525455" cy="176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to t-SNE in Python with scikit-learn – Data, Science, Energy">
            <a:extLst>
              <a:ext uri="{FF2B5EF4-FFF2-40B4-BE49-F238E27FC236}">
                <a16:creationId xmlns:a16="http://schemas.microsoft.com/office/drawing/2014/main" id="{A0BAB7BA-78EB-7F28-68C8-D086BB0F2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416" y="4082817"/>
            <a:ext cx="5474584" cy="280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plotlib.pyplot — Matplotlib 3.1.2 documentation">
            <a:extLst>
              <a:ext uri="{FF2B5EF4-FFF2-40B4-BE49-F238E27FC236}">
                <a16:creationId xmlns:a16="http://schemas.microsoft.com/office/drawing/2014/main" id="{42FDCBB2-D108-119B-1A65-0DB01EEC1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04" y="4014244"/>
            <a:ext cx="2794041" cy="66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visualization (seaborn 총 정리)">
            <a:extLst>
              <a:ext uri="{FF2B5EF4-FFF2-40B4-BE49-F238E27FC236}">
                <a16:creationId xmlns:a16="http://schemas.microsoft.com/office/drawing/2014/main" id="{0EAF2BC4-068E-3901-9EF8-C8C818AE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077" y="6111145"/>
            <a:ext cx="2713096" cy="77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D76D4F-E270-4DFD-8114-95D49F1E2B87}"/>
              </a:ext>
            </a:extLst>
          </p:cNvPr>
          <p:cNvSpPr/>
          <p:nvPr/>
        </p:nvSpPr>
        <p:spPr>
          <a:xfrm>
            <a:off x="1594131" y="3115434"/>
            <a:ext cx="6641485" cy="54540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199C085-498B-ABA6-920F-0748077CCDDD}"/>
              </a:ext>
            </a:extLst>
          </p:cNvPr>
          <p:cNvSpPr/>
          <p:nvPr/>
        </p:nvSpPr>
        <p:spPr>
          <a:xfrm>
            <a:off x="8375258" y="5253390"/>
            <a:ext cx="1677128" cy="85775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Mastering Machine Learning with Scikit-Learn: A Step-by-Step Guide&quot;">
            <a:extLst>
              <a:ext uri="{FF2B5EF4-FFF2-40B4-BE49-F238E27FC236}">
                <a16:creationId xmlns:a16="http://schemas.microsoft.com/office/drawing/2014/main" id="{123B5E0F-9CD6-4DAE-8FE4-1C3AAFE5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281" y="2957969"/>
            <a:ext cx="3200368" cy="18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텐서플로 - 위키백과, 우리 모두의 백과사전">
            <a:extLst>
              <a:ext uri="{FF2B5EF4-FFF2-40B4-BE49-F238E27FC236}">
                <a16:creationId xmlns:a16="http://schemas.microsoft.com/office/drawing/2014/main" id="{CC082AE8-1755-A589-C3E1-38E1C5D77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152" y="3115434"/>
            <a:ext cx="2676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ultiple Regression">
            <a:extLst>
              <a:ext uri="{FF2B5EF4-FFF2-40B4-BE49-F238E27FC236}">
                <a16:creationId xmlns:a16="http://schemas.microsoft.com/office/drawing/2014/main" id="{4B058E9C-F790-852C-D510-6DAD53B5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107" y="4683840"/>
            <a:ext cx="3821207" cy="359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25AA83-F461-8A78-5006-0B95C5435F9B}"/>
              </a:ext>
            </a:extLst>
          </p:cNvPr>
          <p:cNvSpPr/>
          <p:nvPr/>
        </p:nvSpPr>
        <p:spPr>
          <a:xfrm>
            <a:off x="10057124" y="3115433"/>
            <a:ext cx="6641485" cy="54540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8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1618</Words>
  <Application>Microsoft Office PowerPoint</Application>
  <PresentationFormat>사용자 지정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정범희</dc:creator>
  <cp:lastModifiedBy>범희 정</cp:lastModifiedBy>
  <cp:revision>45</cp:revision>
  <dcterms:modified xsi:type="dcterms:W3CDTF">2024-03-11T12:17:04Z</dcterms:modified>
</cp:coreProperties>
</file>